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embeddedFontLst>
    <p:embeddedFont>
      <p:font typeface="Cambria Math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f+t+7N+ROobeyJRCd1kRAuJq/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C9736F-E979-4EEB-AB79-DDC74C100CD8}">
  <a:tblStyle styleId="{54C9736F-E979-4EEB-AB79-DDC74C100CD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ambriaMath-regular.fntdata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3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491707" y="3974705"/>
            <a:ext cx="810932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Обстоятельства, смягчающие и отягчающие уголовную ответственность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Обстоятельства, смягчающие уголовную ответственность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Обстоятельства, отягчающие уголовную ответственность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смягчающие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82" name="Google Shape;82;p3"/>
          <p:cNvGraphicFramePr/>
          <p:nvPr/>
        </p:nvGraphicFramePr>
        <p:xfrm>
          <a:off x="129094" y="1052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{54C9736F-E979-4EEB-AB79-DDC74C100CD8}</a:tableStyleId>
              </a:tblPr>
              <a:tblGrid>
                <a:gridCol w="8842075"/>
              </a:tblGrid>
              <a:tr h="473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Обстоятельства, смягчающие уголовную ответственность (Уголовный кодекс Республики Беларусь, ст. 63)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45825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Явка с повинной.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Чистосердечное раскаяние в совершенном преступлении.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Активное способствование выявлению преступления, изобличению других учас- тников преступления, розыску имущества, приобретенного преступным путём.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Оказание медицинской или иной помощи потерпевшему непосредственно после преступления; добровольные возмещение ущерба, уплата дохода, полученного преступным путём, устранение вреда, причинённого преступлением; иные дейс- твия, направленные на заглаживание такого вреда.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Наличие на иждивении у виновного малолетнего ребенка.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вследствие стечения тяжёлых личных, семейных или иных обстоятельств.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под влиянием угрозы или принуждения либо в силу материальной, служебной или иной зависимости.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при нарушении условий правомерности крайней не- обходимости, пребывания среди соучастников преступления по специальному заданию, обоснованного риска, исполнения приказа или распоряжения.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беременной женщиной.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престарелым лицом.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4"/>
          <p:cNvGrpSpPr/>
          <p:nvPr/>
        </p:nvGrpSpPr>
        <p:grpSpPr>
          <a:xfrm>
            <a:off x="3743864" y="1285336"/>
            <a:ext cx="5220624" cy="862641"/>
            <a:chOff x="2214587" y="1027898"/>
            <a:chExt cx="4194121" cy="1263128"/>
          </a:xfrm>
        </p:grpSpPr>
        <p:sp>
          <p:nvSpPr>
            <p:cNvPr id="88" name="Google Shape;88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214587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920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 может признать смягчающими ответствен- ность и иные обстоятельства, не указанные ст. 63 Уголовного кодекса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3735" t="2386"/>
          <a:stretch/>
        </p:blipFill>
        <p:spPr>
          <a:xfrm>
            <a:off x="198408" y="1285336"/>
            <a:ext cx="3338422" cy="48823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1" name="Google Shape;91;p4"/>
          <p:cNvSpPr txBox="1"/>
          <p:nvPr/>
        </p:nvSpPr>
        <p:spPr>
          <a:xfrm>
            <a:off x="198408" y="6167700"/>
            <a:ext cx="3338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Уголовный кодекс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2" name="Google Shape;92;p4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смягчающие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отягчающие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98" name="Google Shape;98;p5"/>
          <p:cNvGraphicFramePr/>
          <p:nvPr/>
        </p:nvGraphicFramePr>
        <p:xfrm>
          <a:off x="129094" y="1225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{54C9736F-E979-4EEB-AB79-DDC74C100CD8}</a:tableStyleId>
              </a:tblPr>
              <a:tblGrid>
                <a:gridCol w="8842075"/>
              </a:tblGrid>
              <a:tr h="68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Обстоятельства, отягчающие уголовную ответственность (Уголовный кодекс Республики Беларусь, ст. 64)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28475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лицом, ранее совершившим какое-либо преступле- ние, если не истекли сроки давности либо не погашена или не снята судимость за предшествующее преступление. Суд вправе в зависимости от характера прес- туплений не признать это обстоятельство отягчающим.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в отношении заведомо малолетнего, престарелого или лица, находящегося в беспомощном состоянии.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в отношении заведомо для виновного беременной женщины.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</a:t>
                      </a: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общеопасным способом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с особой жестокостью или издевательством.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в отношении лица, находящегося в материальной, служебной или иной зависимости от виновного.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99" name="Google Shape;99;p5"/>
          <p:cNvGrpSpPr/>
          <p:nvPr/>
        </p:nvGrpSpPr>
        <p:grpSpPr>
          <a:xfrm>
            <a:off x="129094" y="5620386"/>
            <a:ext cx="8842076" cy="1008112"/>
            <a:chOff x="1214079" y="1353143"/>
            <a:chExt cx="7207898" cy="508046"/>
          </a:xfrm>
        </p:grpSpPr>
        <p:sp>
          <p:nvSpPr>
            <p:cNvPr id="100" name="Google Shape;100;p5"/>
            <p:cNvSpPr/>
            <p:nvPr/>
          </p:nvSpPr>
          <p:spPr>
            <a:xfrm>
              <a:off x="1214079" y="1353143"/>
              <a:ext cx="7207898" cy="50804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1228959" y="1368023"/>
              <a:ext cx="7178138" cy="47828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Общеопасный способ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способ совершения преступления, характеризующийся большой разрушительной силой или иным образом создающий опасность гибели людей, причинения телесных повреждений, иных тяжких последствий (взрыв, под- жог, затопление и др.) (Уголовный кодекс Республики Беларусь. Ст. 4)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отягчающие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07" name="Google Shape;107;p6"/>
          <p:cNvGraphicFramePr/>
          <p:nvPr/>
        </p:nvGraphicFramePr>
        <p:xfrm>
          <a:off x="129094" y="12511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{54C9736F-E979-4EEB-AB79-DDC74C100CD8}</a:tableStyleId>
              </a:tblPr>
              <a:tblGrid>
                <a:gridCol w="8842075"/>
              </a:tblGrid>
              <a:tr h="66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Обстоятельства, отягчающие уголовную ответственность (Уголовный кодекс Республики Беларусь, ст. 64)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44825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в отношении лица или его близких в связи с осущест- влением им служебной деятельности или выполнением общественного долга.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из корыстных или иных низменных побуждений.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по мотивам расовой, национальной, религиозной вражды или розни, политической или идеологической вражды, а равно по моти- вам вражды или розни в отношении какой-либо социальной группы.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с целью скрыть другое преступление или облегчить его совершение.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группой лиц по предварительному сговору, организо- ванной группой или преступной организацией.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лицом, нарушившим тем самым принятую им прися- гу или профессиональную клятву.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преступления, повлекшего тяжкие последствия.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с использованием заведомо малолетнего или лица, заведомо для виновного страдающего психическим расстройством (заболева- нием).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отягчающие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3" name="Google Shape;113;p7"/>
          <p:cNvGraphicFramePr/>
          <p:nvPr/>
        </p:nvGraphicFramePr>
        <p:xfrm>
          <a:off x="129094" y="12943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{54C9736F-E979-4EEB-AB79-DDC74C100CD8}</a:tableStyleId>
              </a:tblPr>
              <a:tblGrid>
                <a:gridCol w="8842075"/>
              </a:tblGrid>
              <a:tr h="658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Обстоятельства, отягчающие уголовную ответственность (Уголовный кодекс Республики Беларусь, ст. 64)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42000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с использованием условий общественного бедствия или чрезвычайного положения.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по неосторожности вследствие сознательного нару- шения установленных правил безопасности.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Совершение преступления лицом, находящимся в состоянии алкогольного опья- нения либо в состоянии, вызванном потреблением наркотических средств, пси- хотропных веществ, их аналогов, токсических или других одурманивающих ве- ществ. Суд вправе в зависимости от характера преступления не признать это об- стоятельство отягчающим.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0" r="3735" t="2386"/>
          <a:stretch/>
        </p:blipFill>
        <p:spPr>
          <a:xfrm>
            <a:off x="198408" y="1285336"/>
            <a:ext cx="3338422" cy="48823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9" name="Google Shape;119;p8"/>
          <p:cNvSpPr txBox="1"/>
          <p:nvPr/>
        </p:nvSpPr>
        <p:spPr>
          <a:xfrm>
            <a:off x="198408" y="6167700"/>
            <a:ext cx="3338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Уголовный кодекс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0" name="Google Shape;120;p8"/>
          <p:cNvSpPr txBox="1"/>
          <p:nvPr>
            <p:ph type="title"/>
          </p:nvPr>
        </p:nvSpPr>
        <p:spPr>
          <a:xfrm>
            <a:off x="129094" y="1"/>
            <a:ext cx="8962845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Обстоятельства, отягчающие уголовную ответственность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3707716" y="1285336"/>
            <a:ext cx="5220624" cy="862641"/>
            <a:chOff x="2214587" y="1027898"/>
            <a:chExt cx="4194121" cy="1263128"/>
          </a:xfrm>
        </p:grpSpPr>
        <p:sp>
          <p:nvSpPr>
            <p:cNvPr id="122" name="Google Shape;122;p8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214587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920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 не может признать отягчающими обстоя- тельства, не указанные в ст. 64 Уголовного ко- декса Республики Беларусь.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16.03.2022</vt:lpwstr>
  </property>
</Properties>
</file>