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9144000"/>
  <p:notesSz cx="6858000" cy="9144000"/>
  <p:embeddedFontLst>
    <p:embeddedFont>
      <p:font typeface="Libre Franklin"/>
      <p:regular r:id="rId25"/>
      <p:bold r:id="rId26"/>
      <p:italic r:id="rId27"/>
      <p:boldItalic r:id="rId28"/>
    </p:embeddedFont>
    <p:embeddedFont>
      <p:font typeface="Bodoni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fFl+BEDuMikFLU/Avtsxr7MEB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2CB63F-209A-4456-94B2-B3F2B1E6D85D}">
  <a:tblStyle styleId="{C42CB63F-209A-4456-94B2-B3F2B1E6D85D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2EF"/>
          </a:solidFill>
        </a:fill>
      </a:tcStyle>
    </a:wholeTbl>
    <a:band1H>
      <a:tcTxStyle/>
      <a:tcStyle>
        <a:fill>
          <a:solidFill>
            <a:srgbClr val="E2E4DF"/>
          </a:solidFill>
        </a:fill>
      </a:tcStyle>
    </a:band1H>
    <a:band2H>
      <a:tcTxStyle/>
    </a:band2H>
    <a:band1V>
      <a:tcTxStyle/>
      <a:tcStyle>
        <a:fill>
          <a:solidFill>
            <a:srgbClr val="E2E4DF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ibreFranklin-bold.fntdata"/><Relationship Id="rId25" Type="http://schemas.openxmlformats.org/officeDocument/2006/relationships/font" Target="fonts/LibreFranklin-regular.fntdata"/><Relationship Id="rId28" Type="http://schemas.openxmlformats.org/officeDocument/2006/relationships/font" Target="fonts/LibreFranklin-boldItalic.fntdata"/><Relationship Id="rId27" Type="http://schemas.openxmlformats.org/officeDocument/2006/relationships/font" Target="fonts/LibreFranklin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odoni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odoni-italic.fntdata"/><Relationship Id="rId30" Type="http://schemas.openxmlformats.org/officeDocument/2006/relationships/font" Target="fonts/Bodoni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Bodoni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21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21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29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29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31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31"/>
          <p:cNvSpPr txBox="1"/>
          <p:nvPr>
            <p:ph type="title"/>
          </p:nvPr>
        </p:nvSpPr>
        <p:spPr>
          <a:xfrm rot="5400000">
            <a:off x="5113338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31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20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23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23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b="0" i="0" sz="32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23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b="0" i="0" sz="32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🙡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28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28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9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9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19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1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228599" y="2996952"/>
            <a:ext cx="8686800" cy="147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 sz="5400">
                <a:solidFill>
                  <a:schemeClr val="dk1"/>
                </a:solidFill>
              </a:rPr>
              <a:t>Мораль</a:t>
            </a:r>
            <a:endParaRPr b="1" sz="5400">
              <a:solidFill>
                <a:schemeClr val="dk1"/>
              </a:solidFill>
            </a:endParaRPr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ru-RU"/>
              <a:t>Обществоведение (повышенный уровень), 10 класс</a:t>
            </a:r>
            <a:endParaRPr b="1"/>
          </a:p>
        </p:txBody>
      </p:sp>
      <p:sp>
        <p:nvSpPr>
          <p:cNvPr id="115" name="Google Shape;115;p1"/>
          <p:cNvSpPr txBox="1"/>
          <p:nvPr/>
        </p:nvSpPr>
        <p:spPr>
          <a:xfrm>
            <a:off x="467544" y="116632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Лицей Ивацевичского района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552" y="5805264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Ситник П.В.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71451" y="6453335"/>
            <a:ext cx="8001000" cy="360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290" name="Google Shape;290;p10"/>
          <p:cNvGrpSpPr/>
          <p:nvPr/>
        </p:nvGrpSpPr>
        <p:grpSpPr>
          <a:xfrm>
            <a:off x="229703" y="1629811"/>
            <a:ext cx="8612584" cy="5038537"/>
            <a:chOff x="50191" y="1011"/>
            <a:chExt cx="8612584" cy="5038537"/>
          </a:xfrm>
        </p:grpSpPr>
        <p:sp>
          <p:nvSpPr>
            <p:cNvPr id="291" name="Google Shape;291;p10"/>
            <p:cNvSpPr/>
            <p:nvPr/>
          </p:nvSpPr>
          <p:spPr>
            <a:xfrm>
              <a:off x="50191" y="1011"/>
              <a:ext cx="3338567" cy="38530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61476" y="12296"/>
              <a:ext cx="3315997" cy="3627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Десять правил даосизма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4048" y="386321"/>
              <a:ext cx="333856" cy="2791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94" name="Google Shape;294;p10"/>
            <p:cNvSpPr/>
            <p:nvPr/>
          </p:nvSpPr>
          <p:spPr>
            <a:xfrm>
              <a:off x="717905" y="479385"/>
              <a:ext cx="7944417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728808" y="490288"/>
              <a:ext cx="7922611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Не убивай, но всегда будь внимателен к живым существам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4048" y="386321"/>
              <a:ext cx="333856" cy="7239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97" name="Google Shape;297;p10"/>
            <p:cNvSpPr/>
            <p:nvPr/>
          </p:nvSpPr>
          <p:spPr>
            <a:xfrm>
              <a:off x="717905" y="924174"/>
              <a:ext cx="7944417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728808" y="935077"/>
              <a:ext cx="7922611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Сторонись похоти и не допускай распущенности в мыслях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384048" y="386321"/>
              <a:ext cx="333856" cy="11893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00" name="Google Shape;300;p10"/>
            <p:cNvSpPr/>
            <p:nvPr/>
          </p:nvSpPr>
          <p:spPr>
            <a:xfrm>
              <a:off x="717905" y="1389497"/>
              <a:ext cx="7944417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728808" y="1400400"/>
              <a:ext cx="7922611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кради и не принимай нечестно нажитого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84048" y="386321"/>
              <a:ext cx="333856" cy="16751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03" name="Google Shape;303;p10"/>
            <p:cNvSpPr/>
            <p:nvPr/>
          </p:nvSpPr>
          <p:spPr>
            <a:xfrm>
              <a:off x="717905" y="1875353"/>
              <a:ext cx="7943184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728808" y="1886256"/>
              <a:ext cx="7921378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обманывай других и не путай добро со злом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84048" y="386321"/>
              <a:ext cx="333856" cy="21404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06" name="Google Shape;306;p10"/>
            <p:cNvSpPr/>
            <p:nvPr/>
          </p:nvSpPr>
          <p:spPr>
            <a:xfrm>
              <a:off x="717905" y="2340676"/>
              <a:ext cx="7944870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728808" y="2351579"/>
              <a:ext cx="7923064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Будь трезв и всегда думай о чистоте в поведении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84048" y="386321"/>
              <a:ext cx="333856" cy="26058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09" name="Google Shape;309;p10"/>
            <p:cNvSpPr/>
            <p:nvPr/>
          </p:nvSpPr>
          <p:spPr>
            <a:xfrm>
              <a:off x="717905" y="2805999"/>
              <a:ext cx="7943262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728808" y="2816902"/>
              <a:ext cx="7921456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Будь в согласии со своими предками и не позорь свой род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384048" y="386321"/>
              <a:ext cx="333856" cy="30711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12" name="Google Shape;312;p10"/>
            <p:cNvSpPr/>
            <p:nvPr/>
          </p:nvSpPr>
          <p:spPr>
            <a:xfrm>
              <a:off x="717905" y="3271321"/>
              <a:ext cx="7943262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728808" y="3282224"/>
              <a:ext cx="7921456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Если видишь, что кто-то делает добро, помогай ему с радостью и удо- вольствием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384048" y="386321"/>
              <a:ext cx="333856" cy="35364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15" name="Google Shape;315;p10"/>
            <p:cNvSpPr/>
            <p:nvPr/>
          </p:nvSpPr>
          <p:spPr>
            <a:xfrm>
              <a:off x="717905" y="3736644"/>
              <a:ext cx="7943262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728808" y="3747547"/>
              <a:ext cx="7921456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Если видишь, что кому-то не везёт, помогай ему с достоинством обрести удачу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384048" y="386321"/>
              <a:ext cx="333856" cy="40017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18" name="Google Shape;318;p10"/>
            <p:cNvSpPr/>
            <p:nvPr/>
          </p:nvSpPr>
          <p:spPr>
            <a:xfrm>
              <a:off x="717905" y="4201967"/>
              <a:ext cx="7943262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728808" y="4212870"/>
              <a:ext cx="7921456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Если кто-то навредил тебе, не думай о мести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384048" y="386321"/>
              <a:ext cx="333856" cy="44670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21" name="Google Shape;321;p10"/>
            <p:cNvSpPr/>
            <p:nvPr/>
          </p:nvSpPr>
          <p:spPr>
            <a:xfrm>
              <a:off x="717905" y="4667290"/>
              <a:ext cx="7943262" cy="37225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728808" y="4678193"/>
              <a:ext cx="7921456" cy="350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Пока все не достигнут Дао, не думай, что сам сможешь достичь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328" name="Google Shape;328;p11"/>
          <p:cNvGrpSpPr/>
          <p:nvPr/>
        </p:nvGrpSpPr>
        <p:grpSpPr>
          <a:xfrm>
            <a:off x="179512" y="1700808"/>
            <a:ext cx="8706694" cy="792088"/>
            <a:chOff x="3349" y="1954098"/>
            <a:chExt cx="3801423" cy="862072"/>
          </a:xfrm>
        </p:grpSpPr>
        <p:sp>
          <p:nvSpPr>
            <p:cNvPr id="329" name="Google Shape;329;p11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Моральная дилемма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ситуация, в которой человек поставлен перед необхо- димостью нравственного выбора между двумя возможностями, причём выбор любой из них связан с нарушением тех или иных моральных предписаний</a:t>
              </a:r>
              <a:endParaRPr/>
            </a:p>
          </p:txBody>
        </p:sp>
      </p:grpSp>
      <p:pic>
        <p:nvPicPr>
          <p:cNvPr descr="Philippa Foot, liv og vÃ¦rk â Salongen" id="331" name="Google Shape;331;p11"/>
          <p:cNvPicPr preferRelativeResize="0"/>
          <p:nvPr/>
        </p:nvPicPr>
        <p:blipFill rotWithShape="1">
          <a:blip r:embed="rId3">
            <a:alphaModFix/>
          </a:blip>
          <a:srcRect b="3247" l="0" r="0" t="0"/>
          <a:stretch/>
        </p:blipFill>
        <p:spPr>
          <a:xfrm>
            <a:off x="5846089" y="2636911"/>
            <a:ext cx="3040117" cy="408674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32" name="Google Shape;332;p11"/>
          <p:cNvSpPr txBox="1"/>
          <p:nvPr/>
        </p:nvSpPr>
        <p:spPr>
          <a:xfrm>
            <a:off x="2855636" y="6397399"/>
            <a:ext cx="299045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Филиппа Фут (1920-2010)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3" name="Google Shape;333;p11"/>
          <p:cNvGrpSpPr/>
          <p:nvPr/>
        </p:nvGrpSpPr>
        <p:grpSpPr>
          <a:xfrm>
            <a:off x="179512" y="2624472"/>
            <a:ext cx="5544616" cy="2574575"/>
            <a:chOff x="3349" y="1954098"/>
            <a:chExt cx="3801423" cy="862072"/>
          </a:xfrm>
        </p:grpSpPr>
        <p:sp>
          <p:nvSpPr>
            <p:cNvPr id="334" name="Google Shape;334;p11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Английский философ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Филиппа Фут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1967 г. сфор- мулировала мысленный эксперимент в этике, полу- чивший название проблема вагонетки. Тяжёлая не- управляемая вагонетка несётся по рельсам. На пути её следования находятся пять человек, привязанные к рельсам. К счастью, вы можете переключить стрелку – и тогда вагонетка поедет по другому, за- пасному пути. К несчастью, на запасном пути нахо- дится один человек, также привязанный к рельсам. Каковы ваши действия?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sp>
        <p:nvSpPr>
          <p:cNvPr id="341" name="Google Shape;341;p12"/>
          <p:cNvSpPr txBox="1"/>
          <p:nvPr/>
        </p:nvSpPr>
        <p:spPr>
          <a:xfrm>
            <a:off x="1782949" y="6397399"/>
            <a:ext cx="299045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Джудит Томсон (1929-2020)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2" name="Google Shape;342;p12"/>
          <p:cNvGrpSpPr/>
          <p:nvPr/>
        </p:nvGrpSpPr>
        <p:grpSpPr>
          <a:xfrm>
            <a:off x="179512" y="1607801"/>
            <a:ext cx="4464496" cy="3261359"/>
            <a:chOff x="3349" y="1954098"/>
            <a:chExt cx="3801423" cy="862072"/>
          </a:xfrm>
        </p:grpSpPr>
        <p:sp>
          <p:nvSpPr>
            <p:cNvPr id="343" name="Google Shape;343;p12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Американским философом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Джудит Том- сон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была предложена иная формулировка этой дилеммы под названием «Толстый человек»: «Вагонетка несётся по рельсам, к которым привязаны пять человек. Вы находитесь на мосту, который проходит над рельсами. У вас есть возможность ос- тановить вагонетку, бросив на пути что- нибудь тяжёлое. Рядом с вами находится толстый человек, и единственная возмож- ность остановить вагонетку - столкнуть его с моста на пути. Каковы ваши дейст- вия?»</a:t>
              </a:r>
              <a:endParaRPr/>
            </a:p>
          </p:txBody>
        </p:sp>
      </p:grpSp>
      <p:pic>
        <p:nvPicPr>
          <p:cNvPr id="345" name="Google Shape;3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736" y="1628800"/>
            <a:ext cx="4202299" cy="510715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351" name="Google Shape;351;p13"/>
          <p:cNvGrpSpPr/>
          <p:nvPr/>
        </p:nvGrpSpPr>
        <p:grpSpPr>
          <a:xfrm>
            <a:off x="179512" y="1607801"/>
            <a:ext cx="8784976" cy="2037223"/>
            <a:chOff x="3349" y="1954098"/>
            <a:chExt cx="3801423" cy="862072"/>
          </a:xfrm>
        </p:grpSpPr>
        <p:sp>
          <p:nvSpPr>
            <p:cNvPr id="352" name="Google Shape;352;p13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Главное отличие данной формулировки моральной дилеммы от первоначальной состоит в том, что человек не просто переключает стрелку (что приводит к спасе- нию пятерых человек и негативному побочному эффекту - гибели человека на за- пасных путях), но проявляет агрессию по отношению к толстому человеку. Таким образом, возникает вопрос о разнице действий: того, которое имеет негативный побочный эффект, и того, которое прямо направлено против человека, пусть и для достижения положительных результатов.</a:t>
              </a:r>
              <a:endParaRPr/>
            </a:p>
          </p:txBody>
        </p:sp>
      </p:grpSp>
      <p:pic>
        <p:nvPicPr>
          <p:cNvPr descr="http://profil.adu.by/pluginfile.php/3749/mod_book/chapter/9969/19-1.3.jpeg" id="354" name="Google Shape;3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789040"/>
            <a:ext cx="4645676" cy="288032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profil.adu.by/pluginfile.php/3749/mod_book/chapter/9969/19-1.4.jpg" id="355" name="Google Shape;355;p13"/>
          <p:cNvPicPr preferRelativeResize="0"/>
          <p:nvPr/>
        </p:nvPicPr>
        <p:blipFill rotWithShape="1">
          <a:blip r:embed="rId4">
            <a:alphaModFix/>
          </a:blip>
          <a:srcRect b="9400" l="0" r="0" t="0"/>
          <a:stretch/>
        </p:blipFill>
        <p:spPr>
          <a:xfrm>
            <a:off x="5021282" y="3789040"/>
            <a:ext cx="3943206" cy="288031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1782949" y="6397399"/>
            <a:ext cx="299045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Айзек Азимов (1919-1992)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2" name="Google Shape;362;p14"/>
          <p:cNvGrpSpPr/>
          <p:nvPr/>
        </p:nvGrpSpPr>
        <p:grpSpPr>
          <a:xfrm>
            <a:off x="179512" y="1607801"/>
            <a:ext cx="4896544" cy="2037223"/>
            <a:chOff x="3349" y="1954098"/>
            <a:chExt cx="3801423" cy="862072"/>
          </a:xfrm>
        </p:grpSpPr>
        <p:sp>
          <p:nvSpPr>
            <p:cNvPr id="363" name="Google Shape;363;p14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Помимо отражения реальных моральных ди- лемм в литературе существуют также форму- лировки гипотетических этических норм, свя- занные со взаимодействием человека и соз- данных им существ, например, роботов. В час- тности, американским писателем-фантастом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Айзеком Азимовым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1940-е гг. были сформу- лированы «Три закона роботехники»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isaac-asimov.jpg (500Ã668) | Isaac asimov, Science fiction authors, Popular  science books" id="365" name="Google Shape;365;p14"/>
          <p:cNvPicPr preferRelativeResize="0"/>
          <p:nvPr/>
        </p:nvPicPr>
        <p:blipFill rotWithShape="1">
          <a:blip r:embed="rId3">
            <a:alphaModFix/>
          </a:blip>
          <a:srcRect b="0" l="1512" r="0" t="0"/>
          <a:stretch/>
        </p:blipFill>
        <p:spPr>
          <a:xfrm>
            <a:off x="5223986" y="1607800"/>
            <a:ext cx="3750473" cy="508755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aphicFrame>
        <p:nvGraphicFramePr>
          <p:cNvPr id="371" name="Google Shape;371;p15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{C42CB63F-209A-4456-94B2-B3F2B1E6D85D}</a:tableStyleId>
              </a:tblPr>
              <a:tblGrid>
                <a:gridCol w="3744425"/>
                <a:gridCol w="4968550"/>
              </a:tblGrid>
              <a:tr h="4335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Три закона роботехники Айзека Азимова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Законы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DDD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Моральные обоснования доводами одного из героев своих произведений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DDDFD8"/>
                    </a:solidFill>
                  </a:tcPr>
                </a:tc>
              </a:tr>
              <a:tr h="70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Робот не может причинить вред человеку или своим бездейст- вием допустить, чтобы человеку был причинён вред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Человек обычно воздерживается от нанесе- ния вреда другому человеку, за исключением случаев острого принуждения (например, на войне) или чтобы спасти большее число лю- дей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0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Робот должен повиноваться всем приказам, которые даёт человек, кроме тех случаев, когда эти при- казы противоречат Первому За- кону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Чувствуя ответственность перед обществом, человек выполняет указания авторитетных людей: врачей, учителей, начальников и т. д.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Робот должен заботиться о своей безопасности в той мере, в кото- рой это не противоречит Первому или Второму Законам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Каждый из нас заботится о своей безопаснос- 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377" name="Google Shape;377;p16"/>
          <p:cNvGrpSpPr/>
          <p:nvPr/>
        </p:nvGrpSpPr>
        <p:grpSpPr>
          <a:xfrm>
            <a:off x="255238" y="1688385"/>
            <a:ext cx="8633523" cy="4921389"/>
            <a:chOff x="3718" y="59585"/>
            <a:chExt cx="8633523" cy="4921389"/>
          </a:xfrm>
        </p:grpSpPr>
        <p:sp>
          <p:nvSpPr>
            <p:cNvPr id="378" name="Google Shape;378;p16"/>
            <p:cNvSpPr/>
            <p:nvPr/>
          </p:nvSpPr>
          <p:spPr>
            <a:xfrm>
              <a:off x="6606471" y="2477946"/>
              <a:ext cx="91440" cy="693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6"/>
            <p:cNvSpPr/>
            <p:nvPr/>
          </p:nvSpPr>
          <p:spPr>
            <a:xfrm>
              <a:off x="4320480" y="811593"/>
              <a:ext cx="2331711" cy="693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6"/>
            <p:cNvSpPr/>
            <p:nvPr/>
          </p:nvSpPr>
          <p:spPr>
            <a:xfrm>
              <a:off x="1943048" y="2477946"/>
              <a:ext cx="91440" cy="6933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6"/>
            <p:cNvSpPr/>
            <p:nvPr/>
          </p:nvSpPr>
          <p:spPr>
            <a:xfrm>
              <a:off x="1988768" y="811593"/>
              <a:ext cx="2331711" cy="6933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6"/>
            <p:cNvSpPr/>
            <p:nvPr/>
          </p:nvSpPr>
          <p:spPr>
            <a:xfrm>
              <a:off x="1382094" y="59585"/>
              <a:ext cx="5876771" cy="75200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 txBox="1"/>
            <p:nvPr/>
          </p:nvSpPr>
          <p:spPr>
            <a:xfrm>
              <a:off x="1382094" y="59585"/>
              <a:ext cx="5876771" cy="7520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Золотое правило нравственности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18" y="1504916"/>
              <a:ext cx="3970100" cy="97302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 txBox="1"/>
            <p:nvPr/>
          </p:nvSpPr>
          <p:spPr>
            <a:xfrm>
              <a:off x="3718" y="1504916"/>
              <a:ext cx="3970100" cy="973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отрицательная формулировка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718" y="3171269"/>
              <a:ext cx="3970100" cy="180970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 txBox="1"/>
            <p:nvPr/>
          </p:nvSpPr>
          <p:spPr>
            <a:xfrm>
              <a:off x="92061" y="3259612"/>
              <a:ext cx="3793414" cy="1633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поступай с другим так, как не хочешь, чтобы поступали с тобой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4667141" y="1504916"/>
              <a:ext cx="3970100" cy="97302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 txBox="1"/>
            <p:nvPr/>
          </p:nvSpPr>
          <p:spPr>
            <a:xfrm>
              <a:off x="4667141" y="1504916"/>
              <a:ext cx="3970100" cy="973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положительная формулировка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4667141" y="3171269"/>
              <a:ext cx="3970100" cy="180970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 txBox="1"/>
            <p:nvPr/>
          </p:nvSpPr>
          <p:spPr>
            <a:xfrm>
              <a:off x="4755484" y="3259612"/>
              <a:ext cx="3793414" cy="16330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Поступай с другими так, как хочешь, чтобы поступали с тобой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pic>
        <p:nvPicPr>
          <p:cNvPr descr="ÐÐ°Ð½Ñ Ð½Ð° ÐºÐ°ÑÑÐ¸Ð½Ðµ ÐÐ¾Ð³Ð°Ð½Ð½Ð° ÐÐ¾ÑÐ»Ð¸Ð±Ð° ÐÐµÐºÐºÐµÑÐ° (1768)" id="397" name="Google Shape;3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886" y="1628800"/>
            <a:ext cx="3862498" cy="504056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8" name="Google Shape;398;p17"/>
          <p:cNvSpPr txBox="1"/>
          <p:nvPr/>
        </p:nvSpPr>
        <p:spPr>
          <a:xfrm>
            <a:off x="2195736" y="6330806"/>
            <a:ext cx="287426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Иммануил Кант (1724-1804)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9" name="Google Shape;399;p17"/>
          <p:cNvGrpSpPr/>
          <p:nvPr/>
        </p:nvGrpSpPr>
        <p:grpSpPr>
          <a:xfrm>
            <a:off x="107504" y="1631295"/>
            <a:ext cx="4824536" cy="789593"/>
            <a:chOff x="3349" y="1954098"/>
            <a:chExt cx="3801423" cy="862072"/>
          </a:xfrm>
        </p:grpSpPr>
        <p:sp>
          <p:nvSpPr>
            <p:cNvPr id="400" name="Google Shape;400;p1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Немецкий философ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Иммануил Кан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 сформу- лировал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категорический императив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выс- ший принцип нравственности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2" name="Google Shape;402;p17"/>
          <p:cNvGrpSpPr/>
          <p:nvPr/>
        </p:nvGrpSpPr>
        <p:grpSpPr>
          <a:xfrm>
            <a:off x="107503" y="2962650"/>
            <a:ext cx="4824535" cy="1645870"/>
            <a:chOff x="3349" y="1954098"/>
            <a:chExt cx="3801423" cy="862072"/>
          </a:xfrm>
        </p:grpSpPr>
        <p:sp>
          <p:nvSpPr>
            <p:cNvPr id="403" name="Google Shape;403;p1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-180975" lvl="0" marL="180975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Поступай так, чтобы максима твоей воли могла бы быть всеобщим законом.</a:t>
              </a:r>
              <a:endParaRPr/>
            </a:p>
            <a:p>
              <a:pPr indent="-180975" lvl="0" marL="180975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Поступай так, чтобы ты всегда относился к человечеству и в своём лице, и в лице вся- кого другого так же, как к цели, и никогда не относился бы к нему как к средству.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5" name="Google Shape;405;p17"/>
          <p:cNvGrpSpPr/>
          <p:nvPr/>
        </p:nvGrpSpPr>
        <p:grpSpPr>
          <a:xfrm>
            <a:off x="110224" y="5150282"/>
            <a:ext cx="4821814" cy="1008112"/>
            <a:chOff x="3349" y="1954098"/>
            <a:chExt cx="3801423" cy="862072"/>
          </a:xfrm>
        </p:grpSpPr>
        <p:sp>
          <p:nvSpPr>
            <p:cNvPr id="406" name="Google Shape;406;p1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Поступай так, чтобы твоё поведение могло стать образцом для всеобщего применения, в том числе и по отношению к тебе самому.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8" name="Google Shape;408;p17"/>
          <p:cNvSpPr/>
          <p:nvPr/>
        </p:nvSpPr>
        <p:spPr>
          <a:xfrm>
            <a:off x="2390645" y="2420888"/>
            <a:ext cx="504056" cy="539966"/>
          </a:xfrm>
          <a:prstGeom prst="downArrow">
            <a:avLst>
              <a:gd fmla="val 50000" name="adj1"/>
              <a:gd fmla="val 63691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2390645" y="4610316"/>
            <a:ext cx="504056" cy="539966"/>
          </a:xfrm>
          <a:prstGeom prst="downArrow">
            <a:avLst>
              <a:gd fmla="val 50000" name="adj1"/>
              <a:gd fmla="val 63691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>
                <a:solidFill>
                  <a:schemeClr val="dk1"/>
                </a:solidFill>
              </a:rPr>
              <a:t>План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Сущность моральной регуляции общественной жизни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Динамика моральных норм и идеалов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моральной регуляции общественной жизни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155495" y="1628800"/>
            <a:ext cx="8833010" cy="648072"/>
            <a:chOff x="216028" y="1224138"/>
            <a:chExt cx="1695257" cy="979730"/>
          </a:xfrm>
        </p:grpSpPr>
        <p:sp>
          <p:nvSpPr>
            <p:cNvPr id="130" name="Google Shape;130;p3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Мораль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(лат. moralis – касающийся нравов) - это механизм регуляции социальной жизни, основанный на принятых в том или ином обществе правилах поведения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s://upload.wikimedia.org/wikipedia/commons/9/9a/M-T-Cicero.jpg"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4064" y="2492896"/>
            <a:ext cx="3109734" cy="4179938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3" name="Google Shape;133;p3"/>
          <p:cNvSpPr txBox="1"/>
          <p:nvPr/>
        </p:nvSpPr>
        <p:spPr>
          <a:xfrm>
            <a:off x="2244959" y="6334280"/>
            <a:ext cx="359549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Цицерон (106-43 гг. до н.э.)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4" name="Google Shape;134;p3"/>
          <p:cNvGrpSpPr/>
          <p:nvPr/>
        </p:nvGrpSpPr>
        <p:grpSpPr>
          <a:xfrm>
            <a:off x="155495" y="2492896"/>
            <a:ext cx="5568633" cy="576064"/>
            <a:chOff x="216028" y="1224138"/>
            <a:chExt cx="1695257" cy="979730"/>
          </a:xfrm>
        </p:grpSpPr>
        <p:sp>
          <p:nvSpPr>
            <p:cNvPr id="135" name="Google Shape;135;p3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Термин «мораль» ввёл в оборот древнеримский философ Цицерон в I в. до н.э.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моральной регуляции общественной жизни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252095" y="1752783"/>
            <a:ext cx="8567801" cy="4880377"/>
            <a:chOff x="575" y="51975"/>
            <a:chExt cx="8567801" cy="4880377"/>
          </a:xfrm>
        </p:grpSpPr>
        <p:sp>
          <p:nvSpPr>
            <p:cNvPr id="143" name="Google Shape;143;p4"/>
            <p:cNvSpPr/>
            <p:nvPr/>
          </p:nvSpPr>
          <p:spPr>
            <a:xfrm>
              <a:off x="7270054" y="2656636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4284476" y="877941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4238755" y="2656636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4238755" y="877941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4"/>
            <p:cNvSpPr/>
            <p:nvPr/>
          </p:nvSpPr>
          <p:spPr>
            <a:xfrm>
              <a:off x="1207457" y="2656636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4"/>
            <p:cNvSpPr/>
            <p:nvPr/>
          </p:nvSpPr>
          <p:spPr>
            <a:xfrm>
              <a:off x="1253177" y="877941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4"/>
            <p:cNvSpPr/>
            <p:nvPr/>
          </p:nvSpPr>
          <p:spPr>
            <a:xfrm>
              <a:off x="2547529" y="51975"/>
              <a:ext cx="3473892" cy="82596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2547529" y="51975"/>
              <a:ext cx="3474000" cy="825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морали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75" y="1404034"/>
              <a:ext cx="2505205" cy="125260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575" y="1404034"/>
              <a:ext cx="2505300" cy="12525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ценности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75" y="3182730"/>
              <a:ext cx="2505205" cy="174962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85985" y="3268140"/>
              <a:ext cx="2334385" cy="15788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представления о том, во имя чего человек выстраивает своё поведение тем или иным образом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031873" y="1404034"/>
              <a:ext cx="2505205" cy="125260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3031873" y="1404034"/>
              <a:ext cx="2505205" cy="12526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идеалы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031873" y="3182730"/>
              <a:ext cx="2505205" cy="174962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3117283" y="3268140"/>
              <a:ext cx="2334385" cy="15788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то, к чему следует стремиться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063171" y="1404034"/>
              <a:ext cx="2505205" cy="125260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6063171" y="1404034"/>
              <a:ext cx="2505205" cy="12526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6063171" y="3182730"/>
              <a:ext cx="2505205" cy="174962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6148581" y="3268140"/>
              <a:ext cx="2334385" cy="15788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то, что следует соблюдать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моральной регуляции общественной жизни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68" name="Google Shape;168;p5"/>
          <p:cNvGrpSpPr/>
          <p:nvPr/>
        </p:nvGrpSpPr>
        <p:grpSpPr>
          <a:xfrm>
            <a:off x="153826" y="1880122"/>
            <a:ext cx="8706694" cy="793947"/>
            <a:chOff x="3349" y="1954098"/>
            <a:chExt cx="3801423" cy="862072"/>
          </a:xfrm>
        </p:grpSpPr>
        <p:sp>
          <p:nvSpPr>
            <p:cNvPr id="169" name="Google Shape;169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Нравственность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индивидуальные представления о правильном поведении и практическое следование идеалам и нормам морали в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192703" y="3068960"/>
            <a:ext cx="3026948" cy="576064"/>
            <a:chOff x="3349" y="1954098"/>
            <a:chExt cx="3801423" cy="862072"/>
          </a:xfrm>
        </p:grpSpPr>
        <p:sp>
          <p:nvSpPr>
            <p:cNvPr id="172" name="Google Shape;172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Мораль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196411" y="3933056"/>
            <a:ext cx="3026948" cy="1152128"/>
            <a:chOff x="3349" y="1954098"/>
            <a:chExt cx="3801423" cy="862072"/>
          </a:xfrm>
        </p:grpSpPr>
        <p:sp>
          <p:nvSpPr>
            <p:cNvPr id="175" name="Google Shape;175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сложившиеся в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механизмы регуляции, представления о добре и зле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5798790" y="3068960"/>
            <a:ext cx="3026948" cy="576064"/>
            <a:chOff x="3349" y="1954098"/>
            <a:chExt cx="3801423" cy="862072"/>
          </a:xfrm>
        </p:grpSpPr>
        <p:sp>
          <p:nvSpPr>
            <p:cNvPr id="178" name="Google Shape;178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49" y="1954098"/>
              <a:ext cx="3801423" cy="86207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Нравственность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5798790" y="3933056"/>
            <a:ext cx="3026948" cy="1152128"/>
            <a:chOff x="3349" y="1954098"/>
            <a:chExt cx="3801423" cy="862072"/>
          </a:xfrm>
        </p:grpSpPr>
        <p:sp>
          <p:nvSpPr>
            <p:cNvPr id="181" name="Google Shape;181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индивидуальные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представления конкретного человека, индивидуальная мораль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231193" y="5301208"/>
            <a:ext cx="3026948" cy="1152128"/>
            <a:chOff x="3349" y="1954098"/>
            <a:chExt cx="3801423" cy="862072"/>
          </a:xfrm>
        </p:grpSpPr>
        <p:sp>
          <p:nvSpPr>
            <p:cNvPr id="184" name="Google Shape;184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представления людей о поведении, о плохом и хорошем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5833572" y="5301208"/>
            <a:ext cx="3026948" cy="1152128"/>
            <a:chOff x="3349" y="1954098"/>
            <a:chExt cx="3801423" cy="862072"/>
          </a:xfrm>
        </p:grpSpPr>
        <p:sp>
          <p:nvSpPr>
            <p:cNvPr id="187" name="Google Shape;187;p5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внутренняя установка че- ловека, правила, которыми он руководствуется в своём выборе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9" name="Google Shape;189;p5"/>
          <p:cNvSpPr/>
          <p:nvPr/>
        </p:nvSpPr>
        <p:spPr>
          <a:xfrm>
            <a:off x="3799992" y="2996952"/>
            <a:ext cx="1418456" cy="72008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>
            <a:off x="327923" y="1888421"/>
            <a:ext cx="8488153" cy="4521316"/>
            <a:chOff x="4395" y="259621"/>
            <a:chExt cx="8488153" cy="4521316"/>
          </a:xfrm>
        </p:grpSpPr>
        <p:sp>
          <p:nvSpPr>
            <p:cNvPr id="196" name="Google Shape;196;p6"/>
            <p:cNvSpPr/>
            <p:nvPr/>
          </p:nvSpPr>
          <p:spPr>
            <a:xfrm>
              <a:off x="4248472" y="2477907"/>
              <a:ext cx="3327429" cy="3849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6"/>
            <p:cNvSpPr/>
            <p:nvPr/>
          </p:nvSpPr>
          <p:spPr>
            <a:xfrm>
              <a:off x="4248472" y="2477907"/>
              <a:ext cx="1109143" cy="3849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6"/>
            <p:cNvSpPr/>
            <p:nvPr/>
          </p:nvSpPr>
          <p:spPr>
            <a:xfrm>
              <a:off x="3139328" y="2477907"/>
              <a:ext cx="1109143" cy="3849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6"/>
            <p:cNvSpPr/>
            <p:nvPr/>
          </p:nvSpPr>
          <p:spPr>
            <a:xfrm>
              <a:off x="921042" y="2477907"/>
              <a:ext cx="3327429" cy="3849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6"/>
            <p:cNvSpPr/>
            <p:nvPr/>
          </p:nvSpPr>
          <p:spPr>
            <a:xfrm>
              <a:off x="4202752" y="1176268"/>
              <a:ext cx="91440" cy="3849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6"/>
            <p:cNvSpPr/>
            <p:nvPr/>
          </p:nvSpPr>
          <p:spPr>
            <a:xfrm>
              <a:off x="2494513" y="259621"/>
              <a:ext cx="3507917" cy="91664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2494513" y="259621"/>
              <a:ext cx="3507917" cy="9166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Динамика моральных норм и идеалов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331824" y="1561260"/>
              <a:ext cx="1833294" cy="91664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3376571" y="1606007"/>
              <a:ext cx="1743800" cy="8271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395" y="2862899"/>
              <a:ext cx="1833294" cy="191803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4395" y="2862899"/>
              <a:ext cx="1833294" cy="1918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мировоззрения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2222681" y="2862899"/>
              <a:ext cx="1833294" cy="191803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2222681" y="2862899"/>
              <a:ext cx="1833294" cy="1918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социальной структуры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440967" y="2862899"/>
              <a:ext cx="1833294" cy="191803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4440967" y="2862899"/>
              <a:ext cx="1833294" cy="1918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уровня развития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6659254" y="2862899"/>
              <a:ext cx="1833294" cy="191803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6659254" y="2862899"/>
              <a:ext cx="1833294" cy="19180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 религиозной принадлежности носителей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179512" y="1700808"/>
            <a:ext cx="8706694" cy="1260846"/>
            <a:chOff x="3349" y="1954098"/>
            <a:chExt cx="3801423" cy="862072"/>
          </a:xfrm>
        </p:grpSpPr>
        <p:sp>
          <p:nvSpPr>
            <p:cNvPr id="219" name="Google Shape;219;p7"/>
            <p:cNvSpPr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3349" y="1954098"/>
              <a:ext cx="3801423" cy="8620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Моральные нормы начали оформляться с возникновением самого человеческого общества. Они содержатся в самых различных религиозных кодексах, которые с древности существуют у разных народов. При различии религиозных основ этих кодексов в них очевидно прослеживаются те нормы, которые являются общими у разных народов.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1" name="Google Shape;221;p7"/>
          <p:cNvGrpSpPr/>
          <p:nvPr/>
        </p:nvGrpSpPr>
        <p:grpSpPr>
          <a:xfrm>
            <a:off x="395533" y="3142711"/>
            <a:ext cx="8280924" cy="3524904"/>
            <a:chOff x="216021" y="1743"/>
            <a:chExt cx="8280924" cy="3524904"/>
          </a:xfrm>
        </p:grpSpPr>
        <p:sp>
          <p:nvSpPr>
            <p:cNvPr id="222" name="Google Shape;222;p7"/>
            <p:cNvSpPr/>
            <p:nvPr/>
          </p:nvSpPr>
          <p:spPr>
            <a:xfrm>
              <a:off x="216021" y="1743"/>
              <a:ext cx="4168439" cy="61996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 txBox="1"/>
            <p:nvPr/>
          </p:nvSpPr>
          <p:spPr>
            <a:xfrm>
              <a:off x="234179" y="19901"/>
              <a:ext cx="4132123" cy="5836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Пять священных заповедей буддизма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32865" y="621705"/>
              <a:ext cx="416843" cy="3485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5" name="Google Shape;225;p7"/>
            <p:cNvSpPr/>
            <p:nvPr/>
          </p:nvSpPr>
          <p:spPr>
            <a:xfrm>
              <a:off x="1049709" y="737902"/>
              <a:ext cx="7446812" cy="46479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1063322" y="751515"/>
              <a:ext cx="7419586" cy="437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 принимаю правило учения воздерживаться от убийства живых су- ществ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32865" y="621705"/>
              <a:ext cx="416843" cy="9039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8" name="Google Shape;228;p7"/>
            <p:cNvSpPr/>
            <p:nvPr/>
          </p:nvSpPr>
          <p:spPr>
            <a:xfrm>
              <a:off x="1049709" y="1293253"/>
              <a:ext cx="7446812" cy="46479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1063322" y="1306866"/>
              <a:ext cx="7419586" cy="437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 принимаю правило учения воздерживаться от взятия того, что мне не было дано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32865" y="621705"/>
              <a:ext cx="416843" cy="14849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31" name="Google Shape;231;p7"/>
            <p:cNvSpPr/>
            <p:nvPr/>
          </p:nvSpPr>
          <p:spPr>
            <a:xfrm>
              <a:off x="1049709" y="1874242"/>
              <a:ext cx="7446812" cy="46479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1063322" y="1887855"/>
              <a:ext cx="7419586" cy="437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 принимаю правило учения воздерживаться от прелюбодеяния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32865" y="621705"/>
              <a:ext cx="416843" cy="20915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34" name="Google Shape;234;p7"/>
            <p:cNvSpPr/>
            <p:nvPr/>
          </p:nvSpPr>
          <p:spPr>
            <a:xfrm>
              <a:off x="1049709" y="2480868"/>
              <a:ext cx="7445660" cy="46479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1063322" y="2494481"/>
              <a:ext cx="7418434" cy="437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 принимаю правило учения воздерживаться от неправдивых слов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32865" y="621705"/>
              <a:ext cx="416843" cy="26725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37" name="Google Shape;237;p7"/>
            <p:cNvSpPr/>
            <p:nvPr/>
          </p:nvSpPr>
          <p:spPr>
            <a:xfrm>
              <a:off x="1049709" y="3061857"/>
              <a:ext cx="7447236" cy="46479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1063322" y="3075470"/>
              <a:ext cx="7420010" cy="437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 принимаю правило учения воздерживаться от напитков и средств, вызывающих помутнение сознания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244" name="Google Shape;244;p8"/>
          <p:cNvGrpSpPr/>
          <p:nvPr/>
        </p:nvGrpSpPr>
        <p:grpSpPr>
          <a:xfrm>
            <a:off x="182574" y="1628800"/>
            <a:ext cx="8706842" cy="5040559"/>
            <a:chOff x="3062" y="0"/>
            <a:chExt cx="8706842" cy="5040559"/>
          </a:xfrm>
        </p:grpSpPr>
        <p:sp>
          <p:nvSpPr>
            <p:cNvPr id="245" name="Google Shape;245;p8"/>
            <p:cNvSpPr/>
            <p:nvPr/>
          </p:nvSpPr>
          <p:spPr>
            <a:xfrm>
              <a:off x="3062" y="0"/>
              <a:ext cx="4383062" cy="46222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16600" y="13538"/>
              <a:ext cx="4355986" cy="4351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Десять заповедей христианства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441369" y="462228"/>
              <a:ext cx="438306" cy="3665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48" name="Google Shape;248;p8"/>
            <p:cNvSpPr/>
            <p:nvPr/>
          </p:nvSpPr>
          <p:spPr>
            <a:xfrm>
              <a:off x="879675" y="584409"/>
              <a:ext cx="7830229" cy="4887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893989" y="598723"/>
              <a:ext cx="7801601" cy="4600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 Господь, Бог твой, Который вывел тебя из земли Египетской, из дома рабства, да не будет у тебя других богов пред лицом Моим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41369" y="462228"/>
              <a:ext cx="438306" cy="1442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51" name="Google Shape;251;p8"/>
            <p:cNvSpPr/>
            <p:nvPr/>
          </p:nvSpPr>
          <p:spPr>
            <a:xfrm>
              <a:off x="879675" y="1168353"/>
              <a:ext cx="7830229" cy="147175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922781" y="1211459"/>
              <a:ext cx="7744017" cy="13855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делай себе кумира и никакого изображения того, что на небе вверху, что на земле внизу и что в воде ниже земли. Не поклоняйся им и не слу- жи им; ибо Я Господь, Бог твой, Бог ревнитель, наказывающий детей за вину отцов до третьего и четвёртого рода, ненавидящих Меня, и творя- щий милость до тысячи родов любящим Меня и соблюдающим заповеди Мои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41369" y="462228"/>
              <a:ext cx="438306" cy="25444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54" name="Google Shape;254;p8"/>
            <p:cNvSpPr/>
            <p:nvPr/>
          </p:nvSpPr>
          <p:spPr>
            <a:xfrm>
              <a:off x="879675" y="2762285"/>
              <a:ext cx="7830229" cy="4887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893989" y="2776599"/>
              <a:ext cx="7801601" cy="4600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произноси имени Господа, Бога твоего, напрасно; ибо Господь не оста- вит без наказания того, кто произносит имя Его напрасно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41369" y="462228"/>
              <a:ext cx="438306" cy="37581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57" name="Google Shape;257;p8"/>
            <p:cNvSpPr/>
            <p:nvPr/>
          </p:nvSpPr>
          <p:spPr>
            <a:xfrm>
              <a:off x="879675" y="3400145"/>
              <a:ext cx="7829017" cy="16404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927721" y="3448191"/>
              <a:ext cx="7732925" cy="15443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Помни день субботний, чтобы святить его. Шесть дней работай, и делай всякие дела твои; а день седьмой - суббота Господу, Богу твоему: не де- лай в оный никакого дела ни ты, ни сын твой, ни дочь твоя, ни раб твой, ни рабыня твоя, ни скот твой, ни пришелец, который в жилищах твоих. Ибо в шесть дней создал Господь небо и землю, море и всё, что в них; а в день седьмой почил. Посему благословил Господь день субботний и освя- тил его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Динамика моральных норм и идеалов</a:t>
            </a:r>
            <a:endParaRPr/>
          </a:p>
        </p:txBody>
      </p:sp>
      <p:grpSp>
        <p:nvGrpSpPr>
          <p:cNvPr id="264" name="Google Shape;264;p9"/>
          <p:cNvGrpSpPr/>
          <p:nvPr/>
        </p:nvGrpSpPr>
        <p:grpSpPr>
          <a:xfrm>
            <a:off x="182351" y="1916830"/>
            <a:ext cx="8707288" cy="4536507"/>
            <a:chOff x="2839" y="216022"/>
            <a:chExt cx="8707288" cy="4536507"/>
          </a:xfrm>
        </p:grpSpPr>
        <p:sp>
          <p:nvSpPr>
            <p:cNvPr id="265" name="Google Shape;265;p9"/>
            <p:cNvSpPr/>
            <p:nvPr/>
          </p:nvSpPr>
          <p:spPr>
            <a:xfrm>
              <a:off x="2839" y="216022"/>
              <a:ext cx="4383062" cy="65188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21932" y="235115"/>
              <a:ext cx="4344876" cy="613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Десять заповедей христианства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41146" y="867904"/>
              <a:ext cx="438306" cy="3665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68" name="Google Shape;268;p9"/>
            <p:cNvSpPr/>
            <p:nvPr/>
          </p:nvSpPr>
          <p:spPr>
            <a:xfrm>
              <a:off x="879452" y="990084"/>
              <a:ext cx="7830229" cy="4887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 txBox="1"/>
            <p:nvPr/>
          </p:nvSpPr>
          <p:spPr>
            <a:xfrm>
              <a:off x="893766" y="1004398"/>
              <a:ext cx="7801601" cy="4600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Почитай отца твоего и мать твою, чтобы продлились дни твои на земле, которую Господь, Бог твой, даёт тебе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41146" y="867904"/>
              <a:ext cx="438306" cy="950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71" name="Google Shape;271;p9"/>
            <p:cNvSpPr/>
            <p:nvPr/>
          </p:nvSpPr>
          <p:spPr>
            <a:xfrm>
              <a:off x="879452" y="1574029"/>
              <a:ext cx="7830229" cy="4887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893766" y="1588343"/>
              <a:ext cx="7801601" cy="4600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убивай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41146" y="867904"/>
              <a:ext cx="438306" cy="15613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74" name="Google Shape;274;p9"/>
            <p:cNvSpPr/>
            <p:nvPr/>
          </p:nvSpPr>
          <p:spPr>
            <a:xfrm>
              <a:off x="879452" y="2184931"/>
              <a:ext cx="7830229" cy="4887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893766" y="2199245"/>
              <a:ext cx="7801601" cy="4600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прелюбодействуй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41146" y="867904"/>
              <a:ext cx="438306" cy="21992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77" name="Google Shape;277;p9"/>
            <p:cNvSpPr/>
            <p:nvPr/>
          </p:nvSpPr>
          <p:spPr>
            <a:xfrm>
              <a:off x="879452" y="2822791"/>
              <a:ext cx="7829017" cy="4887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893766" y="2837105"/>
              <a:ext cx="7800389" cy="4600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кради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441146" y="867904"/>
              <a:ext cx="438306" cy="28101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80" name="Google Shape;280;p9"/>
            <p:cNvSpPr/>
            <p:nvPr/>
          </p:nvSpPr>
          <p:spPr>
            <a:xfrm>
              <a:off x="879452" y="3433693"/>
              <a:ext cx="7830675" cy="4887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893766" y="3448007"/>
              <a:ext cx="7802047" cy="4600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произноси ложного свидетельства на ближнего твоего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441146" y="867904"/>
              <a:ext cx="438306" cy="35306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83" name="Google Shape;283;p9"/>
            <p:cNvSpPr/>
            <p:nvPr/>
          </p:nvSpPr>
          <p:spPr>
            <a:xfrm>
              <a:off x="879452" y="4044596"/>
              <a:ext cx="7830010" cy="7079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900187" y="4065331"/>
              <a:ext cx="7788540" cy="6664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 желай дома ближнего твоего; не желай жены ближнего твоего, ни ра- ба его, ни рабыни его, ни вола его, ни осла его, ничего, что у ближнего твоего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2012-05-11T17:12:37Z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15.04.2021</vt:lpwstr>
  </property>
</Properties>
</file>