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9144000"/>
  <p:notesSz cx="6858000" cy="9144000"/>
  <p:embeddedFontLst>
    <p:embeddedFont>
      <p:font typeface="Cambria Math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7" roundtripDataSignature="AMtx7mhBZCx5N5QB7iJj0llKSCAfBmr8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B51E5D-09B8-4E97-8382-CCFA46C004C0}">
  <a:tblStyle styleId="{5FB51E5D-09B8-4E97-8382-CCFA46C004C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font" Target="fonts/CambriaMath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.jpg"/><Relationship Id="rId6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7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11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1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11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1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11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1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11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1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11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11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1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1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1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1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22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5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5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5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6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6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6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12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15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16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19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19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0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10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0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0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10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0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10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0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0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Социальная коммуникация (Ч. 1)</a:t>
            </a:r>
            <a:endParaRPr/>
          </a:p>
        </p:txBody>
      </p:sp>
      <p:sp>
        <p:nvSpPr>
          <p:cNvPr id="162" name="Google Shape;162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Обществоведение (повышенный уровень)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10 класс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Понятие социальной коммуникации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Структура социальной коммуникации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Понятие социальной коммуникации</a:t>
            </a:r>
            <a:endParaRPr sz="3500"/>
          </a:p>
        </p:txBody>
      </p:sp>
      <p:sp>
        <p:nvSpPr>
          <p:cNvPr id="177" name="Google Shape;177;p3"/>
          <p:cNvSpPr/>
          <p:nvPr/>
        </p:nvSpPr>
        <p:spPr>
          <a:xfrm>
            <a:off x="251520" y="5949280"/>
            <a:ext cx="8038872" cy="90872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Коммуникация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 (от лат. communicatio - сообщение, передача и от communi- care - делать общим, беседовать, связывать, сообщать, передавать) - объект исследования разных наук (от технических до гуманитарных). 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aphicFrame>
        <p:nvGraphicFramePr>
          <p:cNvPr id="178" name="Google Shape;178;p3"/>
          <p:cNvGraphicFramePr/>
          <p:nvPr/>
        </p:nvGraphicFramePr>
        <p:xfrm>
          <a:off x="251520" y="105273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{5FB51E5D-09B8-4E97-8382-CCFA46C004C0}</a:tableStyleId>
              </a:tblPr>
              <a:tblGrid>
                <a:gridCol w="2376275"/>
                <a:gridCol w="561662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Содержание понятия «коммуникация» в разных науках</a:t>
                      </a:r>
                      <a:endParaRPr sz="1800" u="none" cap="none" strike="noStrik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Коммуникация (военное дело)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Путь сообщения, линия связи, снабжения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Коммуникация (социальные науки)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Социальный процесс взаимодействия и его резуль- таты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Коммуникация (психология)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Обмен информацией между живыми организмами (общение)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Межкультурная коммуникация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Связь и общение между представителями различ- ных культур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Массовая коммуникация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Процесс производства и воспроизводства массово- го сознания, средствами массовой коммуникации - периодической печатью, радио и телевидением, средствами электронной коммуникации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Инженерные коммуникации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Комплекс систем, обеспечивающих нормальную жизнедеятельность потребителей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Понятие социальной коммуникации</a:t>
            </a:r>
            <a:endParaRPr sz="3500"/>
          </a:p>
        </p:txBody>
      </p:sp>
      <p:sp>
        <p:nvSpPr>
          <p:cNvPr id="184" name="Google Shape;184;p4"/>
          <p:cNvSpPr/>
          <p:nvPr/>
        </p:nvSpPr>
        <p:spPr>
          <a:xfrm>
            <a:off x="248133" y="1268760"/>
            <a:ext cx="8038872" cy="90872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Социальная коммуникация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 - это процесс взаимодействия между субъекта- ми (индивидами, группами, организациями и т.п.) с целью передачи ин-формации или обмена ею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85" name="Google Shape;185;p4"/>
          <p:cNvGrpSpPr/>
          <p:nvPr/>
        </p:nvGrpSpPr>
        <p:grpSpPr>
          <a:xfrm>
            <a:off x="250416" y="2380841"/>
            <a:ext cx="8034304" cy="4287116"/>
            <a:chOff x="2283" y="1401"/>
            <a:chExt cx="8034304" cy="4287116"/>
          </a:xfrm>
        </p:grpSpPr>
        <p:sp>
          <p:nvSpPr>
            <p:cNvPr id="186" name="Google Shape;186;p4"/>
            <p:cNvSpPr/>
            <p:nvPr/>
          </p:nvSpPr>
          <p:spPr>
            <a:xfrm>
              <a:off x="6107739" y="2591984"/>
              <a:ext cx="91440" cy="50179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7" name="Google Shape;187;p4"/>
            <p:cNvSpPr/>
            <p:nvPr/>
          </p:nvSpPr>
          <p:spPr>
            <a:xfrm>
              <a:off x="4019435" y="895451"/>
              <a:ext cx="2134024" cy="5017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8" name="Google Shape;188;p4"/>
            <p:cNvSpPr/>
            <p:nvPr/>
          </p:nvSpPr>
          <p:spPr>
            <a:xfrm>
              <a:off x="1839691" y="2591984"/>
              <a:ext cx="91440" cy="50179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4"/>
            <p:cNvSpPr/>
            <p:nvPr/>
          </p:nvSpPr>
          <p:spPr>
            <a:xfrm>
              <a:off x="1885411" y="895451"/>
              <a:ext cx="2134024" cy="50179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4"/>
            <p:cNvSpPr/>
            <p:nvPr/>
          </p:nvSpPr>
          <p:spPr>
            <a:xfrm>
              <a:off x="2075076" y="1401"/>
              <a:ext cx="3888717" cy="89404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 txBox="1"/>
            <p:nvPr/>
          </p:nvSpPr>
          <p:spPr>
            <a:xfrm>
              <a:off x="2075076" y="1401"/>
              <a:ext cx="3888717" cy="8940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Главные особенности социальной коммуникации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283" y="1397242"/>
              <a:ext cx="3766256" cy="11947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2283" y="1397242"/>
              <a:ext cx="3766256" cy="11947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участники коммуникации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2283" y="3093776"/>
              <a:ext cx="3766256" cy="11947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 txBox="1"/>
            <p:nvPr/>
          </p:nvSpPr>
          <p:spPr>
            <a:xfrm>
              <a:off x="2283" y="3093776"/>
              <a:ext cx="3766256" cy="11947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субъекты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270331" y="1397242"/>
              <a:ext cx="3766256" cy="11947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 txBox="1"/>
            <p:nvPr/>
          </p:nvSpPr>
          <p:spPr>
            <a:xfrm>
              <a:off x="4270331" y="1397242"/>
              <a:ext cx="3766256" cy="11947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содержание коммуникации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4270331" y="3093776"/>
              <a:ext cx="3766256" cy="11947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 txBox="1"/>
            <p:nvPr/>
          </p:nvSpPr>
          <p:spPr>
            <a:xfrm>
              <a:off x="4270331" y="3093776"/>
              <a:ext cx="3766256" cy="11947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информация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Понятие социальной коммуникации</a:t>
            </a:r>
            <a:endParaRPr sz="3500"/>
          </a:p>
        </p:txBody>
      </p:sp>
      <p:grpSp>
        <p:nvGrpSpPr>
          <p:cNvPr id="205" name="Google Shape;205;p5"/>
          <p:cNvGrpSpPr/>
          <p:nvPr/>
        </p:nvGrpSpPr>
        <p:grpSpPr>
          <a:xfrm>
            <a:off x="253807" y="1484781"/>
            <a:ext cx="7988312" cy="4896549"/>
            <a:chOff x="2287" y="216021"/>
            <a:chExt cx="7988312" cy="4896549"/>
          </a:xfrm>
        </p:grpSpPr>
        <p:sp>
          <p:nvSpPr>
            <p:cNvPr id="206" name="Google Shape;206;p5"/>
            <p:cNvSpPr/>
            <p:nvPr/>
          </p:nvSpPr>
          <p:spPr>
            <a:xfrm>
              <a:off x="5512101" y="3426351"/>
              <a:ext cx="1332989" cy="3749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7" name="Google Shape;207;p5"/>
            <p:cNvSpPr/>
            <p:nvPr/>
          </p:nvSpPr>
          <p:spPr>
            <a:xfrm>
              <a:off x="4179111" y="3426351"/>
              <a:ext cx="1332989" cy="37495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8" name="Google Shape;208;p5"/>
            <p:cNvSpPr/>
            <p:nvPr/>
          </p:nvSpPr>
          <p:spPr>
            <a:xfrm>
              <a:off x="5466381" y="2388937"/>
              <a:ext cx="91440" cy="37495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9" name="Google Shape;209;p5"/>
            <p:cNvSpPr/>
            <p:nvPr/>
          </p:nvSpPr>
          <p:spPr>
            <a:xfrm>
              <a:off x="3613003" y="877208"/>
              <a:ext cx="1899097" cy="3749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0" name="Google Shape;210;p5"/>
            <p:cNvSpPr/>
            <p:nvPr/>
          </p:nvSpPr>
          <p:spPr>
            <a:xfrm>
              <a:off x="1713905" y="877208"/>
              <a:ext cx="1899097" cy="37495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1" name="Google Shape;211;p5"/>
            <p:cNvSpPr/>
            <p:nvPr/>
          </p:nvSpPr>
          <p:spPr>
            <a:xfrm>
              <a:off x="1393360" y="216021"/>
              <a:ext cx="4439286" cy="66118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5"/>
            <p:cNvSpPr txBox="1"/>
            <p:nvPr/>
          </p:nvSpPr>
          <p:spPr>
            <a:xfrm>
              <a:off x="1393360" y="216021"/>
              <a:ext cx="4439286" cy="6611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Цель социальной коммуникации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2287" y="1252167"/>
              <a:ext cx="3423235" cy="11367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5"/>
            <p:cNvSpPr txBox="1"/>
            <p:nvPr/>
          </p:nvSpPr>
          <p:spPr>
            <a:xfrm>
              <a:off x="2287" y="1252167"/>
              <a:ext cx="3423235" cy="11367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передача информации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3800483" y="1252167"/>
              <a:ext cx="3423235" cy="11367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 txBox="1"/>
            <p:nvPr/>
          </p:nvSpPr>
          <p:spPr>
            <a:xfrm>
              <a:off x="3800483" y="1252167"/>
              <a:ext cx="3423235" cy="11367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формирование у другого чело- века убеждения в правоте своей позиции и (или) побуждение его к какому-либо поступку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4018030" y="2763896"/>
              <a:ext cx="2988140" cy="66245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5"/>
            <p:cNvSpPr txBox="1"/>
            <p:nvPr/>
          </p:nvSpPr>
          <p:spPr>
            <a:xfrm>
              <a:off x="4018030" y="2763896"/>
              <a:ext cx="2988140" cy="6624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реклама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033601" y="3801311"/>
              <a:ext cx="2291019" cy="131125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5"/>
            <p:cNvSpPr txBox="1"/>
            <p:nvPr/>
          </p:nvSpPr>
          <p:spPr>
            <a:xfrm>
              <a:off x="3033601" y="3801311"/>
              <a:ext cx="2291019" cy="13112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информирование потребителя о выпуске новой продукции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5699580" y="3801311"/>
              <a:ext cx="2291019" cy="131125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 txBox="1"/>
            <p:nvPr/>
          </p:nvSpPr>
          <p:spPr>
            <a:xfrm>
              <a:off x="5699580" y="3801311"/>
              <a:ext cx="2291019" cy="13112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внушение целевой аудитории желания приобрести товары определённой марки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Понятие социальной коммуникации</a:t>
            </a:r>
            <a:endParaRPr sz="3500"/>
          </a:p>
        </p:txBody>
      </p:sp>
      <p:grpSp>
        <p:nvGrpSpPr>
          <p:cNvPr id="228" name="Google Shape;228;p6"/>
          <p:cNvGrpSpPr/>
          <p:nvPr/>
        </p:nvGrpSpPr>
        <p:grpSpPr>
          <a:xfrm>
            <a:off x="324054" y="2261092"/>
            <a:ext cx="7847818" cy="3328151"/>
            <a:chOff x="526" y="864092"/>
            <a:chExt cx="7847818" cy="3328151"/>
          </a:xfrm>
        </p:grpSpPr>
        <p:sp>
          <p:nvSpPr>
            <p:cNvPr id="229" name="Google Shape;229;p6"/>
            <p:cNvSpPr/>
            <p:nvPr/>
          </p:nvSpPr>
          <p:spPr>
            <a:xfrm>
              <a:off x="3924436" y="2011433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6"/>
            <p:cNvSpPr/>
            <p:nvPr/>
          </p:nvSpPr>
          <p:spPr>
            <a:xfrm>
              <a:off x="3878716" y="2011433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1" name="Google Shape;231;p6"/>
            <p:cNvSpPr/>
            <p:nvPr/>
          </p:nvSpPr>
          <p:spPr>
            <a:xfrm>
              <a:off x="1147868" y="2011433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2" name="Google Shape;232;p6"/>
            <p:cNvSpPr/>
            <p:nvPr/>
          </p:nvSpPr>
          <p:spPr>
            <a:xfrm>
              <a:off x="2232244" y="864092"/>
              <a:ext cx="33843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6"/>
            <p:cNvSpPr txBox="1"/>
            <p:nvPr/>
          </p:nvSpPr>
          <p:spPr>
            <a:xfrm>
              <a:off x="2232244" y="864092"/>
              <a:ext cx="33843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Виды рекламы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(в зависимости от цели)</a:t>
              </a:r>
              <a:endPara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26" y="2493317"/>
              <a:ext cx="2294683" cy="1698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 txBox="1"/>
            <p:nvPr/>
          </p:nvSpPr>
          <p:spPr>
            <a:xfrm>
              <a:off x="526" y="2493317"/>
              <a:ext cx="2294683" cy="1698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информирующая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2777094" y="2493317"/>
              <a:ext cx="2294683" cy="1698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6"/>
            <p:cNvSpPr txBox="1"/>
            <p:nvPr/>
          </p:nvSpPr>
          <p:spPr>
            <a:xfrm>
              <a:off x="2777094" y="2493317"/>
              <a:ext cx="2294683" cy="1698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убеждающая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53661" y="2493317"/>
              <a:ext cx="2294683" cy="1698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6"/>
            <p:cNvSpPr txBox="1"/>
            <p:nvPr/>
          </p:nvSpPr>
          <p:spPr>
            <a:xfrm>
              <a:off x="5553661" y="2493317"/>
              <a:ext cx="2294683" cy="1698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напоминающая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Структура социальной коммуникации</a:t>
            </a:r>
            <a:endParaRPr/>
          </a:p>
        </p:txBody>
      </p:sp>
      <p:sp>
        <p:nvSpPr>
          <p:cNvPr id="245" name="Google Shape;245;p7"/>
          <p:cNvSpPr/>
          <p:nvPr/>
        </p:nvSpPr>
        <p:spPr>
          <a:xfrm>
            <a:off x="248133" y="1268760"/>
            <a:ext cx="8038872" cy="90872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Одним из первых, кто занялся вопросом исследования социальной ком-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муникации, был американский политолог Гарольд Лассуэлл. В 1940-е гг.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он представил модель коммуникации</a:t>
            </a:r>
            <a:endParaRPr/>
          </a:p>
        </p:txBody>
      </p:sp>
      <p:pic>
        <p:nvPicPr>
          <p:cNvPr id="246" name="Google Shape;2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4088" y="2379440"/>
            <a:ext cx="2838581" cy="4248472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7" name="Google Shape;247;p7"/>
          <p:cNvSpPr txBox="1"/>
          <p:nvPr/>
        </p:nvSpPr>
        <p:spPr>
          <a:xfrm>
            <a:off x="3472432" y="6289358"/>
            <a:ext cx="188865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Гарольд Лассуэлл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48" name="Google Shape;248;p7"/>
          <p:cNvGrpSpPr/>
          <p:nvPr/>
        </p:nvGrpSpPr>
        <p:grpSpPr>
          <a:xfrm>
            <a:off x="325334" y="2379843"/>
            <a:ext cx="4886156" cy="3876561"/>
            <a:chOff x="77201" y="403"/>
            <a:chExt cx="4886156" cy="3876561"/>
          </a:xfrm>
        </p:grpSpPr>
        <p:sp>
          <p:nvSpPr>
            <p:cNvPr id="249" name="Google Shape;249;p7"/>
            <p:cNvSpPr/>
            <p:nvPr/>
          </p:nvSpPr>
          <p:spPr>
            <a:xfrm>
              <a:off x="77201" y="403"/>
              <a:ext cx="3276244" cy="53469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92862" y="16064"/>
              <a:ext cx="3244922" cy="503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Элементы социальной коммуникации</a:t>
              </a:r>
              <a:endParaRPr b="1" i="0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04826" y="535101"/>
              <a:ext cx="327624" cy="4010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2" name="Google Shape;252;p7"/>
            <p:cNvSpPr/>
            <p:nvPr/>
          </p:nvSpPr>
          <p:spPr>
            <a:xfrm>
              <a:off x="732450" y="668776"/>
              <a:ext cx="4230907" cy="5346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 txBox="1"/>
            <p:nvPr/>
          </p:nvSpPr>
          <p:spPr>
            <a:xfrm>
              <a:off x="748111" y="684437"/>
              <a:ext cx="4199585" cy="503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Кто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(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коммуникатор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- тот, кто форми- рует и передает сообщение)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404826" y="535101"/>
              <a:ext cx="327624" cy="106939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5" name="Google Shape;255;p7"/>
            <p:cNvSpPr/>
            <p:nvPr/>
          </p:nvSpPr>
          <p:spPr>
            <a:xfrm>
              <a:off x="732450" y="1337148"/>
              <a:ext cx="4230907" cy="5346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7"/>
            <p:cNvSpPr txBox="1"/>
            <p:nvPr/>
          </p:nvSpPr>
          <p:spPr>
            <a:xfrm>
              <a:off x="748111" y="1352809"/>
              <a:ext cx="4199585" cy="503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Что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(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сообщение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)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404826" y="535101"/>
              <a:ext cx="327624" cy="173776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8" name="Google Shape;258;p7"/>
            <p:cNvSpPr/>
            <p:nvPr/>
          </p:nvSpPr>
          <p:spPr>
            <a:xfrm>
              <a:off x="732450" y="2005521"/>
              <a:ext cx="4230907" cy="5346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 txBox="1"/>
            <p:nvPr/>
          </p:nvSpPr>
          <p:spPr>
            <a:xfrm>
              <a:off x="748111" y="2021182"/>
              <a:ext cx="4199585" cy="503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Как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(способ передачи сообщения,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ка- нал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)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404826" y="535101"/>
              <a:ext cx="327624" cy="24061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1" name="Google Shape;261;p7"/>
            <p:cNvSpPr/>
            <p:nvPr/>
          </p:nvSpPr>
          <p:spPr>
            <a:xfrm>
              <a:off x="732450" y="2673893"/>
              <a:ext cx="4230907" cy="5346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 txBox="1"/>
            <p:nvPr/>
          </p:nvSpPr>
          <p:spPr>
            <a:xfrm>
              <a:off x="748111" y="2689554"/>
              <a:ext cx="4199585" cy="503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Кому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(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аудитория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, которой адресуется сообщение)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404826" y="535101"/>
              <a:ext cx="327624" cy="30745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4" name="Google Shape;264;p7"/>
            <p:cNvSpPr/>
            <p:nvPr/>
          </p:nvSpPr>
          <p:spPr>
            <a:xfrm>
              <a:off x="732450" y="3342266"/>
              <a:ext cx="4230907" cy="5346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 txBox="1"/>
            <p:nvPr/>
          </p:nvSpPr>
          <p:spPr>
            <a:xfrm>
              <a:off x="748111" y="3357927"/>
              <a:ext cx="4199585" cy="503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Зачем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(с каким эффектом, эффектив- ность,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обратная связь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)</a:t>
              </a:r>
              <a:endParaRPr b="0"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Структура социальной коммуникации</a:t>
            </a:r>
            <a:endParaRPr/>
          </a:p>
        </p:txBody>
      </p:sp>
      <p:sp>
        <p:nvSpPr>
          <p:cNvPr descr="http://images.myshared.ru/17/1154126/slide_4.jpg" id="271" name="Google Shape;271;p8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images.myshared.ru/17/1154126/slide_4.jpg" id="272" name="Google Shape;272;p8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" name="Google Shape;273;p8"/>
          <p:cNvGrpSpPr/>
          <p:nvPr/>
        </p:nvGrpSpPr>
        <p:grpSpPr>
          <a:xfrm>
            <a:off x="467544" y="1340768"/>
            <a:ext cx="7620000" cy="4562872"/>
            <a:chOff x="467544" y="1556792"/>
            <a:chExt cx="7620000" cy="4562872"/>
          </a:xfrm>
        </p:grpSpPr>
        <p:pic>
          <p:nvPicPr>
            <p:cNvPr descr="http://images.myshared.ru/17/1154126/slide_4.jpg" id="274" name="Google Shape;274;p8"/>
            <p:cNvPicPr preferRelativeResize="0"/>
            <p:nvPr/>
          </p:nvPicPr>
          <p:blipFill rotWithShape="1">
            <a:blip r:embed="rId3">
              <a:alphaModFix/>
            </a:blip>
            <a:srcRect b="0" l="0" r="0" t="20159"/>
            <a:stretch/>
          </p:blipFill>
          <p:spPr>
            <a:xfrm>
              <a:off x="467544" y="1556792"/>
              <a:ext cx="7620000" cy="4562872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pic>
          <p:nvPicPr>
            <p:cNvPr id="275" name="Google Shape;275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12160" y="5517232"/>
              <a:ext cx="2016224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http://images.myshared.ru/17/1154126/slide_4.jpg" id="276" name="Google Shape;276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2339752" y="6165304"/>
            <a:ext cx="4248472" cy="432048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Модель коммуникации по Г. Лассуэллу</a:t>
            </a:r>
            <a:endParaRPr sz="16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Структура социальной коммуникации</a:t>
            </a:r>
            <a:endParaRPr/>
          </a:p>
        </p:txBody>
      </p:sp>
      <p:grpSp>
        <p:nvGrpSpPr>
          <p:cNvPr id="283" name="Google Shape;283;p9"/>
          <p:cNvGrpSpPr/>
          <p:nvPr/>
        </p:nvGrpSpPr>
        <p:grpSpPr>
          <a:xfrm>
            <a:off x="324054" y="2261092"/>
            <a:ext cx="7847818" cy="3328151"/>
            <a:chOff x="526" y="864092"/>
            <a:chExt cx="7847818" cy="3328151"/>
          </a:xfrm>
        </p:grpSpPr>
        <p:sp>
          <p:nvSpPr>
            <p:cNvPr id="284" name="Google Shape;284;p9"/>
            <p:cNvSpPr/>
            <p:nvPr/>
          </p:nvSpPr>
          <p:spPr>
            <a:xfrm>
              <a:off x="3924436" y="2011433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5" name="Google Shape;285;p9"/>
            <p:cNvSpPr/>
            <p:nvPr/>
          </p:nvSpPr>
          <p:spPr>
            <a:xfrm>
              <a:off x="3878716" y="2011433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6" name="Google Shape;286;p9"/>
            <p:cNvSpPr/>
            <p:nvPr/>
          </p:nvSpPr>
          <p:spPr>
            <a:xfrm>
              <a:off x="1147868" y="2011433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7" name="Google Shape;287;p9"/>
            <p:cNvSpPr/>
            <p:nvPr/>
          </p:nvSpPr>
          <p:spPr>
            <a:xfrm>
              <a:off x="1944215" y="864092"/>
              <a:ext cx="3960440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9"/>
            <p:cNvSpPr txBox="1"/>
            <p:nvPr/>
          </p:nvSpPr>
          <p:spPr>
            <a:xfrm>
              <a:off x="1944215" y="864092"/>
              <a:ext cx="3960440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Внутренние составляющие социальной коммуникации</a:t>
              </a:r>
              <a:endParaRPr b="0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526" y="2493317"/>
              <a:ext cx="2294683" cy="1698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9"/>
            <p:cNvSpPr txBox="1"/>
            <p:nvPr/>
          </p:nvSpPr>
          <p:spPr>
            <a:xfrm>
              <a:off x="526" y="2493317"/>
              <a:ext cx="2294683" cy="1698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мотивация участников коммуникации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2777094" y="2493317"/>
              <a:ext cx="2294683" cy="1698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9"/>
            <p:cNvSpPr txBox="1"/>
            <p:nvPr/>
          </p:nvSpPr>
          <p:spPr>
            <a:xfrm>
              <a:off x="2777094" y="2493317"/>
              <a:ext cx="2294683" cy="1698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использование всеми участниками про- цесса одних и тех же знаковых систем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5553661" y="2493317"/>
              <a:ext cx="2294683" cy="16989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9"/>
            <p:cNvSpPr txBox="1"/>
            <p:nvPr/>
          </p:nvSpPr>
          <p:spPr>
            <a:xfrm>
              <a:off x="5553661" y="2493317"/>
              <a:ext cx="2294683" cy="16989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понимание контекста социальной коммуникации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10.10.2020</vt:lpwstr>
  </property>
</Properties>
</file>