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h1thQKJ7HfsgWzSO9rbrR7ip9b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7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7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" name="Google Shape;13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7"/>
          <p:cNvSpPr txBox="1"/>
          <p:nvPr/>
        </p:nvSpPr>
        <p:spPr>
          <a:xfrm>
            <a:off x="0" y="2784973"/>
            <a:ext cx="638403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 (подготовительный курс)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" name="Google Shape;16;p17"/>
          <p:cNvSpPr txBox="1"/>
          <p:nvPr/>
        </p:nvSpPr>
        <p:spPr>
          <a:xfrm>
            <a:off x="-1" y="6262510"/>
            <a:ext cx="1739669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sz="20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6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6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7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7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2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8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1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0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21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21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1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2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4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24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2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5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5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5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6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6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image" Target="../media/image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91344" y="4221088"/>
            <a:ext cx="11737304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БССР на международной арене в 1940-х – 1980-х гг.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49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minsknews.by/wp-content/uploads/2020/04/D6Hd6gUXoAEKb3V.jpg" id="80" name="Google Shape;80;p1"/>
          <p:cNvPicPr preferRelativeResize="0"/>
          <p:nvPr/>
        </p:nvPicPr>
        <p:blipFill rotWithShape="1">
          <a:blip r:embed="rId3">
            <a:alphaModFix/>
          </a:blip>
          <a:srcRect b="0" l="14234" r="7618" t="0"/>
          <a:stretch/>
        </p:blipFill>
        <p:spPr>
          <a:xfrm>
            <a:off x="6536001" y="0"/>
            <a:ext cx="5655999" cy="4069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стра- нами Совета экономической взаимопомощи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6" name="Google Shape;216;p10"/>
          <p:cNvSpPr txBox="1"/>
          <p:nvPr/>
        </p:nvSpPr>
        <p:spPr>
          <a:xfrm>
            <a:off x="1271464" y="908720"/>
            <a:ext cx="7920880" cy="208823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  1947 г. началось осуществление «плана Маршалла» - программы эконо- мической помощи США странам Европы. Целями реализации плана были восстановление разрушенной войной экономики, поощрение частных американских инвестиций, модернизация промышленности европейских стран, свободный доступ американских товаров на рынки стран - получа- телей помощи и развитие Европы в целом, а также ограничение влияния Советского Союза в  Европе, поскольку главным условием «плана Мар- шалла» было не допускать представителей коммунистических партий в национальные правительства.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7" name="Google Shape;217;p10"/>
          <p:cNvSpPr txBox="1"/>
          <p:nvPr/>
        </p:nvSpPr>
        <p:spPr>
          <a:xfrm>
            <a:off x="4725796" y="6379293"/>
            <a:ext cx="3271861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Джордж Маршалл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Ð°ÑÑÐ°Ð»Ð», ÐÐ¶Ð¾ÑÐ´Ð¶ â ÐÐ¸ÐºÐ¸Ð¿ÐµÐ´Ð¸Ñ" id="218" name="Google Shape;218;p10"/>
          <p:cNvPicPr preferRelativeResize="0"/>
          <p:nvPr/>
        </p:nvPicPr>
        <p:blipFill rotWithShape="1">
          <a:blip r:embed="rId3">
            <a:alphaModFix/>
          </a:blip>
          <a:srcRect b="0" l="0" r="0" t="4940"/>
          <a:stretch/>
        </p:blipFill>
        <p:spPr>
          <a:xfrm>
            <a:off x="7968209" y="808790"/>
            <a:ext cx="4117566" cy="59305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grpSp>
        <p:nvGrpSpPr>
          <p:cNvPr id="219" name="Google Shape;219;p10"/>
          <p:cNvGrpSpPr/>
          <p:nvPr/>
        </p:nvGrpSpPr>
        <p:grpSpPr>
          <a:xfrm>
            <a:off x="1273989" y="3129014"/>
            <a:ext cx="6547679" cy="3177177"/>
            <a:chOff x="2524" y="246598"/>
            <a:chExt cx="6547679" cy="3177177"/>
          </a:xfrm>
        </p:grpSpPr>
        <p:sp>
          <p:nvSpPr>
            <p:cNvPr id="220" name="Google Shape;220;p10"/>
            <p:cNvSpPr/>
            <p:nvPr/>
          </p:nvSpPr>
          <p:spPr>
            <a:xfrm>
              <a:off x="2524" y="246598"/>
              <a:ext cx="3454608" cy="529529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0"/>
            <p:cNvSpPr txBox="1"/>
            <p:nvPr/>
          </p:nvSpPr>
          <p:spPr>
            <a:xfrm>
              <a:off x="18033" y="262107"/>
              <a:ext cx="3423590" cy="498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Цели «плана Маршалла»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347985" y="776127"/>
              <a:ext cx="345460" cy="39714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3" name="Google Shape;223;p10"/>
            <p:cNvSpPr/>
            <p:nvPr/>
          </p:nvSpPr>
          <p:spPr>
            <a:xfrm>
              <a:off x="693446" y="908510"/>
              <a:ext cx="5856757" cy="5295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0"/>
            <p:cNvSpPr txBox="1"/>
            <p:nvPr/>
          </p:nvSpPr>
          <p:spPr>
            <a:xfrm>
              <a:off x="708955" y="924019"/>
              <a:ext cx="5825739" cy="498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поощрение частных американских инвестиций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5" name="Google Shape;225;p10"/>
            <p:cNvSpPr/>
            <p:nvPr/>
          </p:nvSpPr>
          <p:spPr>
            <a:xfrm>
              <a:off x="347985" y="776127"/>
              <a:ext cx="345460" cy="105905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6" name="Google Shape;226;p10"/>
            <p:cNvSpPr/>
            <p:nvPr/>
          </p:nvSpPr>
          <p:spPr>
            <a:xfrm>
              <a:off x="693446" y="1570422"/>
              <a:ext cx="5856757" cy="5295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708955" y="1585931"/>
              <a:ext cx="5825739" cy="498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свободный доступ американских товаров на рынки стран Европы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10"/>
            <p:cNvSpPr/>
            <p:nvPr/>
          </p:nvSpPr>
          <p:spPr>
            <a:xfrm>
              <a:off x="347985" y="776127"/>
              <a:ext cx="345460" cy="17209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29" name="Google Shape;229;p10"/>
            <p:cNvSpPr/>
            <p:nvPr/>
          </p:nvSpPr>
          <p:spPr>
            <a:xfrm>
              <a:off x="693446" y="2232334"/>
              <a:ext cx="5856757" cy="5295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0"/>
            <p:cNvSpPr txBox="1"/>
            <p:nvPr/>
          </p:nvSpPr>
          <p:spPr>
            <a:xfrm>
              <a:off x="708955" y="2247843"/>
              <a:ext cx="5825739" cy="498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модернизация промышленности европейских стран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1" name="Google Shape;231;p10"/>
            <p:cNvSpPr/>
            <p:nvPr/>
          </p:nvSpPr>
          <p:spPr>
            <a:xfrm>
              <a:off x="347985" y="776127"/>
              <a:ext cx="345460" cy="238288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32" name="Google Shape;232;p10"/>
            <p:cNvSpPr/>
            <p:nvPr/>
          </p:nvSpPr>
          <p:spPr>
            <a:xfrm>
              <a:off x="693446" y="2894246"/>
              <a:ext cx="5856757" cy="52952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0"/>
            <p:cNvSpPr txBox="1"/>
            <p:nvPr/>
          </p:nvSpPr>
          <p:spPr>
            <a:xfrm>
              <a:off x="708955" y="2909755"/>
              <a:ext cx="5825739" cy="49851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ограничение влияния СССР в Европе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ÐÐ¾Ð»Ð¾ÑÐ¾Ð² ÐÑÑÐµÑÐ»Ð°Ð² ÐÐ¸ÑÐ°Ð¹Ð»Ð¾Ð²Ð¸Ñ - Ð±Ð¸Ð¾Ð³ÑÐ°ÑÐ¸Ñ" id="238" name="Google Shape;238;p11"/>
          <p:cNvPicPr preferRelativeResize="0"/>
          <p:nvPr/>
        </p:nvPicPr>
        <p:blipFill rotWithShape="1">
          <a:blip r:embed="rId3">
            <a:alphaModFix/>
          </a:blip>
          <a:srcRect b="0" l="0" r="0" t="5233"/>
          <a:stretch/>
        </p:blipFill>
        <p:spPr>
          <a:xfrm>
            <a:off x="7320136" y="839166"/>
            <a:ext cx="4752528" cy="59001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9" name="Google Shape;239;p11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стра- нами Совета экономической взаимопомощи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0" name="Google Shape;240;p11"/>
          <p:cNvSpPr txBox="1"/>
          <p:nvPr/>
        </p:nvSpPr>
        <p:spPr>
          <a:xfrm>
            <a:off x="1271464" y="908720"/>
            <a:ext cx="7200800" cy="252028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Формально США предложили распространить план и на СССР. Од- нако СССР отказался от американской помощи. В противовес «пла- ну Маршалла» им был предложен «план Молотова». План состоял в том, чтобы выделить часть бюджета Советского Союза для эко- номической помощи странам, которыми управляли коммунисти- ческие партии. Для координации экономического сотрудничества в январе 1949 г. был создан Совет экономической взаимопомощи (СЭВ). Его участниками стали социалистические страны Европы (Румыния, Венгрия, Болгария, Польша,  Чехословакия), кроме Юго- славии, а впоследствии в него вступили Монголия, Вьетнам и Ку- ба.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11"/>
          <p:cNvSpPr txBox="1"/>
          <p:nvPr/>
        </p:nvSpPr>
        <p:spPr>
          <a:xfrm>
            <a:off x="5375920" y="6379293"/>
            <a:ext cx="1954054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Вячеслав Молотов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1273969" y="3608971"/>
            <a:ext cx="5971652" cy="2590349"/>
            <a:chOff x="2505" y="179971"/>
            <a:chExt cx="5971652" cy="2590349"/>
          </a:xfrm>
        </p:grpSpPr>
        <p:sp>
          <p:nvSpPr>
            <p:cNvPr id="243" name="Google Shape;243;p11"/>
            <p:cNvSpPr/>
            <p:nvPr/>
          </p:nvSpPr>
          <p:spPr>
            <a:xfrm>
              <a:off x="5002107" y="2071025"/>
              <a:ext cx="91440" cy="2068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4" name="Google Shape;244;p11"/>
            <p:cNvSpPr/>
            <p:nvPr/>
          </p:nvSpPr>
          <p:spPr>
            <a:xfrm>
              <a:off x="5002107" y="1371729"/>
              <a:ext cx="91440" cy="2068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5" name="Google Shape;245;p11"/>
            <p:cNvSpPr/>
            <p:nvPr/>
          </p:nvSpPr>
          <p:spPr>
            <a:xfrm>
              <a:off x="2988332" y="672433"/>
              <a:ext cx="2059495" cy="2068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6" name="Google Shape;246;p11"/>
            <p:cNvSpPr/>
            <p:nvPr/>
          </p:nvSpPr>
          <p:spPr>
            <a:xfrm>
              <a:off x="2942611" y="2071025"/>
              <a:ext cx="91440" cy="2068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7" name="Google Shape;247;p11"/>
            <p:cNvSpPr/>
            <p:nvPr/>
          </p:nvSpPr>
          <p:spPr>
            <a:xfrm>
              <a:off x="2942611" y="1371729"/>
              <a:ext cx="91440" cy="2068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8" name="Google Shape;248;p11"/>
            <p:cNvSpPr/>
            <p:nvPr/>
          </p:nvSpPr>
          <p:spPr>
            <a:xfrm>
              <a:off x="2942611" y="672433"/>
              <a:ext cx="91440" cy="2068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49" name="Google Shape;249;p11"/>
            <p:cNvSpPr/>
            <p:nvPr/>
          </p:nvSpPr>
          <p:spPr>
            <a:xfrm>
              <a:off x="883116" y="2071025"/>
              <a:ext cx="91440" cy="2068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0" name="Google Shape;250;p11"/>
            <p:cNvSpPr/>
            <p:nvPr/>
          </p:nvSpPr>
          <p:spPr>
            <a:xfrm>
              <a:off x="883116" y="1371729"/>
              <a:ext cx="91440" cy="206834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1" name="Google Shape;251;p11"/>
            <p:cNvSpPr/>
            <p:nvPr/>
          </p:nvSpPr>
          <p:spPr>
            <a:xfrm>
              <a:off x="928836" y="672433"/>
              <a:ext cx="2059495" cy="206834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2" name="Google Shape;252;p11"/>
            <p:cNvSpPr/>
            <p:nvPr/>
          </p:nvSpPr>
          <p:spPr>
            <a:xfrm>
              <a:off x="1728190" y="179971"/>
              <a:ext cx="2520282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11"/>
            <p:cNvSpPr txBox="1"/>
            <p:nvPr/>
          </p:nvSpPr>
          <p:spPr>
            <a:xfrm>
              <a:off x="1728190" y="179971"/>
              <a:ext cx="2520282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Страны СЭВ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>
              <a:off x="2505" y="879267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1"/>
            <p:cNvSpPr txBox="1"/>
            <p:nvPr/>
          </p:nvSpPr>
          <p:spPr>
            <a:xfrm>
              <a:off x="2505" y="879267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СССР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>
              <a:off x="2505" y="1578563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11"/>
            <p:cNvSpPr txBox="1"/>
            <p:nvPr/>
          </p:nvSpPr>
          <p:spPr>
            <a:xfrm>
              <a:off x="2505" y="1578563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Румыния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8" name="Google Shape;258;p11"/>
            <p:cNvSpPr/>
            <p:nvPr/>
          </p:nvSpPr>
          <p:spPr>
            <a:xfrm>
              <a:off x="2505" y="2277859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2505" y="2277859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Венгрия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2062001" y="879267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2062001" y="879267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Болгария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2062001" y="1578563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1"/>
            <p:cNvSpPr txBox="1"/>
            <p:nvPr/>
          </p:nvSpPr>
          <p:spPr>
            <a:xfrm>
              <a:off x="2062001" y="1578563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Польша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2062001" y="2277859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2062001" y="2277859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Чехословакия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4121496" y="879267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1"/>
            <p:cNvSpPr txBox="1"/>
            <p:nvPr/>
          </p:nvSpPr>
          <p:spPr>
            <a:xfrm>
              <a:off x="4121496" y="879267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Монголия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>
              <a:off x="4121496" y="1578563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1"/>
            <p:cNvSpPr txBox="1"/>
            <p:nvPr/>
          </p:nvSpPr>
          <p:spPr>
            <a:xfrm>
              <a:off x="4121496" y="1578563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Вьетнам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>
              <a:off x="4121496" y="2277859"/>
              <a:ext cx="1852661" cy="4924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4121496" y="2277859"/>
              <a:ext cx="1852661" cy="4924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Куба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стра- нами Совета экономической взаимопомощи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1259511" y="1052736"/>
            <a:ext cx="10801200" cy="144016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 момента создания СЭВ начался новый период внешнеэкономических отношений Беларуси с зару- бежными странами. Экономика республики как составная часть единого хозяйственного комплекса СССР была включена во внешне экономические связи с социалистическими странами мира. Первона- чально из республики в страны СЭВ вывозилось сырьё. С середины 1950-х гг. произошли существен- ные изменения в структуре экспортных поставок. На страны - члены СЭВ приходилось примерно 2/3 экспортной продукции белорусских предприятий.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8" name="Google Shape;278;p12"/>
          <p:cNvGrpSpPr/>
          <p:nvPr/>
        </p:nvGrpSpPr>
        <p:grpSpPr>
          <a:xfrm>
            <a:off x="1277791" y="2797932"/>
            <a:ext cx="10788544" cy="3566391"/>
            <a:chOff x="6327" y="377044"/>
            <a:chExt cx="10788544" cy="3566391"/>
          </a:xfrm>
        </p:grpSpPr>
        <p:sp>
          <p:nvSpPr>
            <p:cNvPr id="279" name="Google Shape;279;p12"/>
            <p:cNvSpPr/>
            <p:nvPr/>
          </p:nvSpPr>
          <p:spPr>
            <a:xfrm>
              <a:off x="8194612" y="2014988"/>
              <a:ext cx="91440" cy="5703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2"/>
            <p:cNvSpPr/>
            <p:nvPr/>
          </p:nvSpPr>
          <p:spPr>
            <a:xfrm>
              <a:off x="5400600" y="873945"/>
              <a:ext cx="2839732" cy="5703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1" name="Google Shape;281;p12"/>
            <p:cNvSpPr/>
            <p:nvPr/>
          </p:nvSpPr>
          <p:spPr>
            <a:xfrm>
              <a:off x="2515147" y="2014988"/>
              <a:ext cx="91440" cy="57038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2" name="Google Shape;282;p12"/>
            <p:cNvSpPr/>
            <p:nvPr/>
          </p:nvSpPr>
          <p:spPr>
            <a:xfrm>
              <a:off x="2560867" y="873945"/>
              <a:ext cx="2839732" cy="57038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2"/>
            <p:cNvSpPr/>
            <p:nvPr/>
          </p:nvSpPr>
          <p:spPr>
            <a:xfrm>
              <a:off x="1925511" y="377044"/>
              <a:ext cx="6950176" cy="4969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2"/>
            <p:cNvSpPr txBox="1"/>
            <p:nvPr/>
          </p:nvSpPr>
          <p:spPr>
            <a:xfrm>
              <a:off x="1925511" y="377044"/>
              <a:ext cx="6950176" cy="4969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Структура белорусского экспорта в страны СЭВ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12"/>
            <p:cNvSpPr/>
            <p:nvPr/>
          </p:nvSpPr>
          <p:spPr>
            <a:xfrm>
              <a:off x="6327" y="1444331"/>
              <a:ext cx="5109079" cy="5706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2"/>
            <p:cNvSpPr txBox="1"/>
            <p:nvPr/>
          </p:nvSpPr>
          <p:spPr>
            <a:xfrm>
              <a:off x="6327" y="1444331"/>
              <a:ext cx="5109079" cy="5706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середина 1950-х – 1960-е гг.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7" name="Google Shape;287;p12"/>
            <p:cNvSpPr/>
            <p:nvPr/>
          </p:nvSpPr>
          <p:spPr>
            <a:xfrm>
              <a:off x="6327" y="2585374"/>
              <a:ext cx="5109079" cy="13580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2"/>
            <p:cNvSpPr txBox="1"/>
            <p:nvPr/>
          </p:nvSpPr>
          <p:spPr>
            <a:xfrm>
              <a:off x="6327" y="2585374"/>
              <a:ext cx="5109079" cy="1358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продукция машиностроения - автомобили, позже тракторы, металлорежущие станки и инструменты, машины дорожного и сельскохозяйственного предназначения, калийные удобрения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9" name="Google Shape;289;p12"/>
            <p:cNvSpPr/>
            <p:nvPr/>
          </p:nvSpPr>
          <p:spPr>
            <a:xfrm>
              <a:off x="5685792" y="1444331"/>
              <a:ext cx="5109079" cy="57065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2"/>
            <p:cNvSpPr txBox="1"/>
            <p:nvPr/>
          </p:nvSpPr>
          <p:spPr>
            <a:xfrm>
              <a:off x="5685792" y="1444331"/>
              <a:ext cx="5109079" cy="5706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1970-е – первая половина 1980-х гг.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2"/>
            <p:cNvSpPr/>
            <p:nvPr/>
          </p:nvSpPr>
          <p:spPr>
            <a:xfrm>
              <a:off x="5685792" y="2585374"/>
              <a:ext cx="5109079" cy="135806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2"/>
            <p:cNvSpPr txBox="1"/>
            <p:nvPr/>
          </p:nvSpPr>
          <p:spPr>
            <a:xfrm>
              <a:off x="5685792" y="2585374"/>
              <a:ext cx="5109079" cy="135806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изделия электронной промышленности и радиотехники, велосипеды, мотоциклы, часы, нефть и нефтепродукты, продукция деревообрабатывающей промышленности и др.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3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стра- нами Совета экономической взаимопомощи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8" name="Google Shape;298;p13"/>
          <p:cNvSpPr txBox="1"/>
          <p:nvPr/>
        </p:nvSpPr>
        <p:spPr>
          <a:xfrm>
            <a:off x="1259511" y="836712"/>
            <a:ext cx="10801200" cy="72008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БССР являлась одной из участниц создания объединенной энергосистемы «Мир», строительства нефтепровода «Дружба», что имело важное значение для развития экономики государств, связанных с деятельностью этих объектов.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1962 Ð³Ð¾Ð´. Ð¡Ð¾Ð·Ð´Ð°Ð½Ð¸Ðµ ÐºÑÑÐ¿Ð½ÐµÐ¹ÑÐµÐ¹ Ð½Ð° Ð¿Ð»Ð°Ð½ÐµÑÐµ ÑÐ½ÐµÑÐ³Ð¾ÑÐ¸ÑÑÐµÐ¼Ñ Â«ÐÐ¸ÑÂ» | ÐÐ  Â«Ð¡Ð¸ÑÑÐµÐ¼Ð½ÑÐ¹ Ð¾Ð¿ÐµÑÐ°ÑÐ¾Ñ ÐÐ´Ð¸Ð½Ð¾Ð¹ ÑÐ½ÐµÑÐ³ÐµÑÐ¸ÑÐµÑÐºÐ¾Ð¹ ÑÐ¸ÑÑÐµÐ¼ÑÂ»" id="299" name="Google Shape;29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6265" y="1759667"/>
            <a:ext cx="4619625" cy="46196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ÐÑÑÑÐ°Ñ Â«ÐÑÑÐ¶Ð±ÑÂ» - Ð­ÐºÑÐ¿ÐµÑÑÐ Ð£ - Ð­ÐºÐ¾Ð½Ð¾Ð¼Ð¸ÐºÐ°. ÐÐ¾Ð²Ð¾ÑÑÐ¸. Ð­ÐºÐ¾Ð½Ð¾Ð¼Ð¸ÐºÐ° Ð¼Ð¸ÑÐ°. ÐÐ¸ÑÐ¾Ð²Ð°Ñ  ÑÐºÐ¾Ð½Ð¾Ð¼Ð¸ÐºÐ°. ÐÐ¾Ð²Ð¾ÑÑÐ¸ ÑÐºÐ¾Ð½Ð¾Ð¼Ð¸ÐºÐ¸. ÐÐ¾Ð²Ð¾ÑÑÐ¸ ÑÐºÐ¾Ð½Ð¾Ð¼Ð¸ÐºÐ¸ ÑÐµÐ³Ð¾Ð´Ð½Ñ. ÐÐ¾ÑÐ»ÐµÐ´Ð½Ð¸Ðµ Ð½Ð¾Ð²Ð¾ÑÑÐ¸  ÑÐºÐ¾Ð½Ð¾Ð¼Ð¸ÐºÐ¸. Ð­ÐºÐ¾Ð½Ð¾Ð¼Ð¸ÐºÐ° Ð¿Ð¾ÑÐ»ÐµÐ´Ð½Ð¸Ðµ Ð½Ð¾Ð²Ð¾ÑÑÐ¸. (27 Ð¼Ð°ÑÑÐ° 2022) | Expert.ru" id="300" name="Google Shape;300;p13"/>
          <p:cNvPicPr preferRelativeResize="0"/>
          <p:nvPr/>
        </p:nvPicPr>
        <p:blipFill rotWithShape="1">
          <a:blip r:embed="rId4">
            <a:alphaModFix/>
          </a:blip>
          <a:srcRect b="0" l="0" r="0" t="354"/>
          <a:stretch/>
        </p:blipFill>
        <p:spPr>
          <a:xfrm>
            <a:off x="1263632" y="1759667"/>
            <a:ext cx="5484561" cy="458677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01" name="Google Shape;301;p13"/>
          <p:cNvSpPr txBox="1"/>
          <p:nvPr/>
        </p:nvSpPr>
        <p:spPr>
          <a:xfrm>
            <a:off x="1259511" y="6379293"/>
            <a:ext cx="5484561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Нефтепровод «Дружба»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13"/>
          <p:cNvSpPr txBox="1"/>
          <p:nvPr/>
        </p:nvSpPr>
        <p:spPr>
          <a:xfrm>
            <a:off x="7396265" y="6402147"/>
            <a:ext cx="4619625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Энергосистема «Мир»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стра- нами Совета экономической взаимопомощи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8" name="Google Shape;308;p14"/>
          <p:cNvSpPr txBox="1"/>
          <p:nvPr/>
        </p:nvSpPr>
        <p:spPr>
          <a:xfrm>
            <a:off x="1271464" y="836712"/>
            <a:ext cx="6924721" cy="165618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Промышленный потенциал БССР был включён в комплексную программу развития экономической интеграции стран - членов СЭВ. Однако внешнеэкономическая деятельность предприятий республики строго регламентировалась из союзного центра. Ва- лютные поступления производителям были незначительными; как следствие, у них отсутствовала экономическая заинтересо- ванность.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 b="0" l="594" r="0" t="0"/>
          <a:stretch/>
        </p:blipFill>
        <p:spPr>
          <a:xfrm>
            <a:off x="8297729" y="836712"/>
            <a:ext cx="3737587" cy="589027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0" name="Google Shape;310;p14"/>
          <p:cNvSpPr txBox="1"/>
          <p:nvPr/>
        </p:nvSpPr>
        <p:spPr>
          <a:xfrm>
            <a:off x="5993473" y="6408451"/>
            <a:ext cx="2304256" cy="36004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Здание СЭВ в Москве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5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6" name="Google Shape;316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7" name="Google Shape;317;p15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 16, п. 3.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18" name="Google Shape;318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19" name="Google Shape;319;p15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§18, п. 1-2.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Выход БССР на международную арену, участие в основании ООН. 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Деятельность БССР в ООН.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Торгово-экономическое сотрудничество со странами Совета экономической взаи- мопомощи.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Выход БССР на международную арену, участие в основании ООН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237080" y="912166"/>
            <a:ext cx="10801200" cy="782509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Еще в ходе Второй мировой войны лидерами СССР, США и Англии было принято решение о создании авторитетной международной организации, которая решала бы важнейшие мировые проблемы и выступала гарантом мира и безопасности на земле, - Организации Объединённых Наций (ООН).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93" name="Google Shape;93;p3"/>
          <p:cNvGrpSpPr/>
          <p:nvPr/>
        </p:nvGrpSpPr>
        <p:grpSpPr>
          <a:xfrm>
            <a:off x="1364852" y="1765004"/>
            <a:ext cx="10545655" cy="4974594"/>
            <a:chOff x="127772" y="1768"/>
            <a:chExt cx="10545655" cy="4974594"/>
          </a:xfrm>
        </p:grpSpPr>
        <p:sp>
          <p:nvSpPr>
            <p:cNvPr id="94" name="Google Shape;94;p3"/>
            <p:cNvSpPr/>
            <p:nvPr/>
          </p:nvSpPr>
          <p:spPr>
            <a:xfrm>
              <a:off x="9070379" y="2944940"/>
              <a:ext cx="91440" cy="600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5" name="Google Shape;95;p3"/>
            <p:cNvSpPr/>
            <p:nvPr/>
          </p:nvSpPr>
          <p:spPr>
            <a:xfrm>
              <a:off x="9070379" y="1836714"/>
              <a:ext cx="91440" cy="600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6" name="Google Shape;96;p3"/>
            <p:cNvSpPr/>
            <p:nvPr/>
          </p:nvSpPr>
          <p:spPr>
            <a:xfrm>
              <a:off x="5400600" y="671765"/>
              <a:ext cx="3715499" cy="6008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" name="Google Shape;97;p3"/>
            <p:cNvSpPr/>
            <p:nvPr/>
          </p:nvSpPr>
          <p:spPr>
            <a:xfrm>
              <a:off x="5354880" y="2944940"/>
              <a:ext cx="91440" cy="600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8" name="Google Shape;98;p3"/>
            <p:cNvSpPr/>
            <p:nvPr/>
          </p:nvSpPr>
          <p:spPr>
            <a:xfrm>
              <a:off x="5354880" y="1836714"/>
              <a:ext cx="91440" cy="600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9" name="Google Shape;99;p3"/>
            <p:cNvSpPr/>
            <p:nvPr/>
          </p:nvSpPr>
          <p:spPr>
            <a:xfrm>
              <a:off x="5354880" y="671765"/>
              <a:ext cx="91440" cy="600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1639380" y="2944940"/>
              <a:ext cx="91440" cy="600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1" name="Google Shape;101;p3"/>
            <p:cNvSpPr/>
            <p:nvPr/>
          </p:nvSpPr>
          <p:spPr>
            <a:xfrm>
              <a:off x="1639380" y="1836714"/>
              <a:ext cx="91440" cy="60084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" name="Google Shape;102;p3"/>
            <p:cNvSpPr/>
            <p:nvPr/>
          </p:nvSpPr>
          <p:spPr>
            <a:xfrm>
              <a:off x="1685100" y="671765"/>
              <a:ext cx="3715499" cy="60084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685698" y="1768"/>
              <a:ext cx="9429803" cy="669997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685698" y="1768"/>
              <a:ext cx="9429803" cy="66999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Международные конференции, где обсуждался вопрос о создании международной организации для обеспечения безопасности во всём мире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27772" y="1272608"/>
              <a:ext cx="3114656" cy="5641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127772" y="1272608"/>
              <a:ext cx="3114656" cy="564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Тегеранская конференция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27772" y="2437557"/>
              <a:ext cx="3114656" cy="5073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127772" y="2437557"/>
              <a:ext cx="3114656" cy="507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28 ноября – 1 декабря 1943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04937" y="3545784"/>
              <a:ext cx="2960325" cy="1430578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24998" l="0" r="0" t="-21997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204937" y="3545784"/>
              <a:ext cx="2960325" cy="143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3843271" y="1272608"/>
              <a:ext cx="3114656" cy="5641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3843271" y="1272608"/>
              <a:ext cx="3114656" cy="564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Конференция в Думбартон-Оксе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3843271" y="2437557"/>
              <a:ext cx="3114656" cy="5073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3843271" y="2437557"/>
              <a:ext cx="3114656" cy="507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21 августа – 7 октября 1944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920437" y="3545784"/>
              <a:ext cx="2960325" cy="143057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24998" l="0" r="0" t="-21997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3"/>
            <p:cNvSpPr txBox="1"/>
            <p:nvPr/>
          </p:nvSpPr>
          <p:spPr>
            <a:xfrm>
              <a:off x="3920437" y="3545784"/>
              <a:ext cx="2960325" cy="143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7558771" y="1272608"/>
              <a:ext cx="3114656" cy="564105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7558771" y="1272608"/>
              <a:ext cx="3114656" cy="5641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Ялтинская (Крымская) конференция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558771" y="2437557"/>
              <a:ext cx="3114656" cy="50738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7558771" y="2437557"/>
              <a:ext cx="3114656" cy="507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4-11 февраля 1945 г.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7635936" y="3545784"/>
              <a:ext cx="2960325" cy="1430578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-24999" l="0" r="0" t="-41998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7635936" y="3545784"/>
              <a:ext cx="2960325" cy="143057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Выход БССР на международную арену, участие в основании ООН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1237080" y="912166"/>
            <a:ext cx="10801200" cy="122069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Чтобы усилить своё влияние на деятельность ООН, правительство СССР предложило признать пол- ноправными членами новой организации все союзные республики, в том числе и БССР. Но союзники по антигитлеровской коалиции в ходе Крымской (Ялтинской) конференции согласились включить  в число стран - основателей ООН только Беларусь и Украину, учитывая их вклад в разгром нацизма, ог- ромные людские и материальные потери.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upload.wikimedia.org/wikipedia/commons/d/d2/Yalta_summit_1945_with_Churchill%2C_Roosevelt%2C_Stalin.jpg" id="129" name="Google Shape;1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2208310"/>
            <a:ext cx="5616624" cy="453582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0" name="Google Shape;130;p4"/>
          <p:cNvSpPr txBox="1"/>
          <p:nvPr/>
        </p:nvSpPr>
        <p:spPr>
          <a:xfrm>
            <a:off x="2567608" y="6197970"/>
            <a:ext cx="3528392" cy="546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У.Черчилль, Ф.Д.Рузвельт и И.В.Сталин в Ялте. Февраль 1945 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img.tyt.by/n/07/6/01-1_kiselev_kuzma_350.jpg" id="135" name="Google Shape;135;p5"/>
          <p:cNvPicPr preferRelativeResize="0"/>
          <p:nvPr/>
        </p:nvPicPr>
        <p:blipFill rotWithShape="1">
          <a:blip r:embed="rId3">
            <a:alphaModFix/>
          </a:blip>
          <a:srcRect b="0" l="0" r="0" t="4015"/>
          <a:stretch/>
        </p:blipFill>
        <p:spPr>
          <a:xfrm>
            <a:off x="1343472" y="836712"/>
            <a:ext cx="4104456" cy="58531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6" name="Google Shape;136;p5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Выход БССР на международную арену, участие в основании ООН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4367808" y="1340768"/>
            <a:ext cx="7598464" cy="2300810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 февраля 1944 г. Верховный Совет СССР принял Закон «О предостав- лении союзным республикам полномочий в сфере внешних сношений и о преобразовании в связи с этим Народного комиссариата иностран- ных дел из общесоюзного в союзно-республиканский народный ко- миссариат». Сессия Верховного Совета БССР в марте 1944 г. внесла из- менения в Конституцию БССР 1937 г. В структуре белорусского прави- тельства появился Народный комиссариат иностранных дел (в 1946 г. переименован в Министерство иностранных дел БССР), а в структуре Верховного Совета БССР - постоянная Комиссия по иностранным де- лам.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5447928" y="6143703"/>
            <a:ext cx="4680520" cy="5461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Кузьма Киселёв, народный комиссар / министр иностранных дел БССР в 1944-1966 гг.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latin typeface="Cambria"/>
                <a:ea typeface="Cambria"/>
                <a:cs typeface="Cambria"/>
                <a:sym typeface="Cambria"/>
              </a:rPr>
              <a:t>Выход БССР на международную арену, участие в основании ООН</a:t>
            </a:r>
            <a:endParaRPr sz="36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1343472" y="980728"/>
            <a:ext cx="10622800" cy="79208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мае 1945 г. представители БССР приняли участие в работе конференции по учреждению ООН в Сан-Франциско. 25 июня 1945 г. делегация БССР вместе с делегациями других 50 государств подпи- сала Устав ООН, ратифицированный Верховным Советом БССР 30 августа 1945 г.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1343471" y="4581128"/>
            <a:ext cx="4005309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Делегация БССР подписывает Устав ООН</a:t>
            </a:r>
            <a:endParaRPr/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72" y="1892633"/>
            <a:ext cx="4005309" cy="268849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minsknews.by/wp-content/uploads/2020/04/D6Hd6gUXoAEKb3V.jpg"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14234" r="7618" t="0"/>
          <a:stretch/>
        </p:blipFill>
        <p:spPr>
          <a:xfrm>
            <a:off x="5448003" y="1916832"/>
            <a:ext cx="6605899" cy="475252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48" name="Google Shape;148;p6"/>
          <p:cNvSpPr txBox="1"/>
          <p:nvPr/>
        </p:nvSpPr>
        <p:spPr>
          <a:xfrm>
            <a:off x="1410754" y="6290299"/>
            <a:ext cx="4005309" cy="36004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Кузьма Киселёв подписывает Устав ООН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 txBox="1"/>
          <p:nvPr/>
        </p:nvSpPr>
        <p:spPr>
          <a:xfrm>
            <a:off x="1271464" y="908720"/>
            <a:ext cx="10694808" cy="165618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Участие БССР в создании самой престижной международной организации изменило статус респуб- лики и расширило возможности её сотрудничества с другими странами. Белорусские дипломаты ак- тивно включились в работу. Уже на 1-й сессии Генеральной Ассамблеи ООН (1946 г.) по инициативе белорусской делегации была принята резолюция о выдаче и наказании военных преступников, ко- торые совершили преступления против мира и человечества. Резолюция требовала от стран - чле- нов ООН принятия самых энергичных мер по поиску военных преступников, их аресту и выдаче тем странам, на территории которых они совершили преступления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55" name="Google Shape;155;p7"/>
          <p:cNvGrpSpPr/>
          <p:nvPr/>
        </p:nvGrpSpPr>
        <p:grpSpPr>
          <a:xfrm>
            <a:off x="2999653" y="2566847"/>
            <a:ext cx="7344821" cy="4172576"/>
            <a:chOff x="1728189" y="1943"/>
            <a:chExt cx="7344821" cy="4172576"/>
          </a:xfrm>
        </p:grpSpPr>
        <p:sp>
          <p:nvSpPr>
            <p:cNvPr id="156" name="Google Shape;156;p7"/>
            <p:cNvSpPr/>
            <p:nvPr/>
          </p:nvSpPr>
          <p:spPr>
            <a:xfrm>
              <a:off x="1728189" y="1943"/>
              <a:ext cx="4896544" cy="575527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7"/>
            <p:cNvSpPr txBox="1"/>
            <p:nvPr/>
          </p:nvSpPr>
          <p:spPr>
            <a:xfrm>
              <a:off x="1745046" y="18800"/>
              <a:ext cx="4862830" cy="541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Инициативы делегации БССР в ООН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2217843" y="577471"/>
              <a:ext cx="489654" cy="43164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7"/>
            <p:cNvSpPr/>
            <p:nvPr/>
          </p:nvSpPr>
          <p:spPr>
            <a:xfrm>
              <a:off x="2707498" y="721353"/>
              <a:ext cx="6365512" cy="5755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2724355" y="738210"/>
              <a:ext cx="6331798" cy="541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 выдаче и наказании военных преступников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2217843" y="577471"/>
              <a:ext cx="489654" cy="11510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7"/>
            <p:cNvSpPr/>
            <p:nvPr/>
          </p:nvSpPr>
          <p:spPr>
            <a:xfrm>
              <a:off x="2707498" y="1440763"/>
              <a:ext cx="6365512" cy="5755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7"/>
            <p:cNvSpPr txBox="1"/>
            <p:nvPr/>
          </p:nvSpPr>
          <p:spPr>
            <a:xfrm>
              <a:off x="2724355" y="1457620"/>
              <a:ext cx="6331798" cy="541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 поддержании мира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7"/>
            <p:cNvSpPr/>
            <p:nvPr/>
          </p:nvSpPr>
          <p:spPr>
            <a:xfrm>
              <a:off x="2217843" y="577471"/>
              <a:ext cx="489654" cy="18704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7"/>
            <p:cNvSpPr/>
            <p:nvPr/>
          </p:nvSpPr>
          <p:spPr>
            <a:xfrm>
              <a:off x="2707498" y="2160172"/>
              <a:ext cx="6365512" cy="5755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7"/>
            <p:cNvSpPr txBox="1"/>
            <p:nvPr/>
          </p:nvSpPr>
          <p:spPr>
            <a:xfrm>
              <a:off x="2724355" y="2177029"/>
              <a:ext cx="6331798" cy="541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Об осуждении пропаганды войны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2217843" y="577471"/>
              <a:ext cx="489654" cy="25898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7"/>
            <p:cNvSpPr/>
            <p:nvPr/>
          </p:nvSpPr>
          <p:spPr>
            <a:xfrm>
              <a:off x="2707498" y="2879582"/>
              <a:ext cx="6365512" cy="5755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7"/>
            <p:cNvSpPr txBox="1"/>
            <p:nvPr/>
          </p:nvSpPr>
          <p:spPr>
            <a:xfrm>
              <a:off x="2724355" y="2896439"/>
              <a:ext cx="6331798" cy="541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Ликвидация колониальной системы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2217843" y="577471"/>
              <a:ext cx="489654" cy="330928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1" name="Google Shape;171;p7"/>
            <p:cNvSpPr/>
            <p:nvPr/>
          </p:nvSpPr>
          <p:spPr>
            <a:xfrm>
              <a:off x="2707498" y="3598992"/>
              <a:ext cx="6365512" cy="57552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7"/>
            <p:cNvSpPr txBox="1"/>
            <p:nvPr/>
          </p:nvSpPr>
          <p:spPr>
            <a:xfrm>
              <a:off x="2724355" y="3615849"/>
              <a:ext cx="6331798" cy="5418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Использование научно-технического прогресса в интересах мира и социального развития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8" name="Google Shape;178;p8"/>
          <p:cNvSpPr txBox="1"/>
          <p:nvPr/>
        </p:nvSpPr>
        <p:spPr>
          <a:xfrm>
            <a:off x="1271464" y="908720"/>
            <a:ext cx="10694808" cy="57606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Советская Беларусь вскоре стала членом ряда международных специализированных организаций, действующих в рамках ООН.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79" name="Google Shape;179;p8"/>
          <p:cNvGrpSpPr/>
          <p:nvPr/>
        </p:nvGrpSpPr>
        <p:grpSpPr>
          <a:xfrm>
            <a:off x="1899919" y="1487353"/>
            <a:ext cx="9544289" cy="5251444"/>
            <a:chOff x="628455" y="2569"/>
            <a:chExt cx="9544289" cy="5251444"/>
          </a:xfrm>
        </p:grpSpPr>
        <p:sp>
          <p:nvSpPr>
            <p:cNvPr id="180" name="Google Shape;180;p8"/>
            <p:cNvSpPr/>
            <p:nvPr/>
          </p:nvSpPr>
          <p:spPr>
            <a:xfrm>
              <a:off x="628455" y="2569"/>
              <a:ext cx="5498676" cy="538609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8"/>
            <p:cNvSpPr txBox="1"/>
            <p:nvPr/>
          </p:nvSpPr>
          <p:spPr>
            <a:xfrm>
              <a:off x="644230" y="18344"/>
              <a:ext cx="5467126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Членство БССР в специализированных организациях ООН</a:t>
              </a:r>
              <a:endParaRPr b="1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2" name="Google Shape;182;p8"/>
            <p:cNvSpPr/>
            <p:nvPr/>
          </p:nvSpPr>
          <p:spPr>
            <a:xfrm>
              <a:off x="1178322" y="541179"/>
              <a:ext cx="549867" cy="4039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3" name="Google Shape;183;p8"/>
            <p:cNvSpPr/>
            <p:nvPr/>
          </p:nvSpPr>
          <p:spPr>
            <a:xfrm>
              <a:off x="1728190" y="675832"/>
              <a:ext cx="8443399" cy="538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1743965" y="691607"/>
              <a:ext cx="8411849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Международный союз электросвязи (1947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1178322" y="541179"/>
              <a:ext cx="549867" cy="10772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6" name="Google Shape;186;p8"/>
            <p:cNvSpPr/>
            <p:nvPr/>
          </p:nvSpPr>
          <p:spPr>
            <a:xfrm>
              <a:off x="1728190" y="1349094"/>
              <a:ext cx="8443399" cy="538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8"/>
            <p:cNvSpPr txBox="1"/>
            <p:nvPr/>
          </p:nvSpPr>
          <p:spPr>
            <a:xfrm>
              <a:off x="1743965" y="1364869"/>
              <a:ext cx="8411849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Всемирный почтовый союз (1947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178322" y="541179"/>
              <a:ext cx="549867" cy="17504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9" name="Google Shape;189;p8"/>
            <p:cNvSpPr/>
            <p:nvPr/>
          </p:nvSpPr>
          <p:spPr>
            <a:xfrm>
              <a:off x="1728190" y="2022356"/>
              <a:ext cx="8443399" cy="538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1743965" y="2038131"/>
              <a:ext cx="8411849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Всемирная метеорологическая организация (1948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178322" y="541179"/>
              <a:ext cx="549867" cy="242374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2" name="Google Shape;192;p8"/>
            <p:cNvSpPr/>
            <p:nvPr/>
          </p:nvSpPr>
          <p:spPr>
            <a:xfrm>
              <a:off x="1728190" y="2695618"/>
              <a:ext cx="8443399" cy="538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8"/>
            <p:cNvSpPr txBox="1"/>
            <p:nvPr/>
          </p:nvSpPr>
          <p:spPr>
            <a:xfrm>
              <a:off x="1743965" y="2711393"/>
              <a:ext cx="8411849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Всемирная организация здравоохранения (1948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1178322" y="541179"/>
              <a:ext cx="549867" cy="30970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5" name="Google Shape;195;p8"/>
            <p:cNvSpPr/>
            <p:nvPr/>
          </p:nvSpPr>
          <p:spPr>
            <a:xfrm>
              <a:off x="1728190" y="3368880"/>
              <a:ext cx="8443399" cy="538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8"/>
            <p:cNvSpPr txBox="1"/>
            <p:nvPr/>
          </p:nvSpPr>
          <p:spPr>
            <a:xfrm>
              <a:off x="1743965" y="3384655"/>
              <a:ext cx="8411849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Международная организация труда (1954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1178322" y="541179"/>
              <a:ext cx="549867" cy="37702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8" name="Google Shape;198;p8"/>
            <p:cNvSpPr/>
            <p:nvPr/>
          </p:nvSpPr>
          <p:spPr>
            <a:xfrm>
              <a:off x="1728190" y="4042142"/>
              <a:ext cx="8444063" cy="538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8"/>
            <p:cNvSpPr txBox="1"/>
            <p:nvPr/>
          </p:nvSpPr>
          <p:spPr>
            <a:xfrm>
              <a:off x="1743965" y="4057917"/>
              <a:ext cx="8412513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Организации ООН по делам образования, науки и культуры (ЮНЕСКО) (1954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1178322" y="541179"/>
              <a:ext cx="549867" cy="444352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2443F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1" name="Google Shape;201;p8"/>
            <p:cNvSpPr/>
            <p:nvPr/>
          </p:nvSpPr>
          <p:spPr>
            <a:xfrm>
              <a:off x="1728190" y="4715404"/>
              <a:ext cx="8444554" cy="53860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254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8"/>
            <p:cNvSpPr txBox="1"/>
            <p:nvPr/>
          </p:nvSpPr>
          <p:spPr>
            <a:xfrm>
              <a:off x="1743965" y="4731179"/>
              <a:ext cx="8413004" cy="5070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Международного агентства по атомной энергии (МАГАТЭ) (1957 г.)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9"/>
          <p:cNvSpPr txBox="1"/>
          <p:nvPr>
            <p:ph type="title"/>
          </p:nvPr>
        </p:nvSpPr>
        <p:spPr>
          <a:xfrm>
            <a:off x="119336" y="0"/>
            <a:ext cx="11953328" cy="83671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Деятельность БССР в ООН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8" name="Google Shape;208;p9"/>
          <p:cNvSpPr txBox="1"/>
          <p:nvPr/>
        </p:nvSpPr>
        <p:spPr>
          <a:xfrm>
            <a:off x="1271464" y="908720"/>
            <a:ext cx="10694808" cy="79208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Первым дипломатическим представительством БССР за рубежом стало Постоянное представитель- ство БССР при ООН (1958 г.). В 1962 г. представительство БССР появилось при Европейском отделе- нии ООН в Женеве и при ЮНЕСКО в Париже.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9" name="Google Shape;20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5413" y="1772816"/>
            <a:ext cx="6630860" cy="496651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0" name="Google Shape;210;p9"/>
          <p:cNvSpPr txBox="1"/>
          <p:nvPr/>
        </p:nvSpPr>
        <p:spPr>
          <a:xfrm>
            <a:off x="2063552" y="6093295"/>
            <a:ext cx="3271861" cy="64603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Постоянное представительство Беларуси при ООН в Нью-Йорке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07.11.2022</vt:lpwstr>
  </property>
</Properties>
</file>