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2" roundtripDataSignature="AMtx7mjeWn4e9grrMoABb3Waj8EhwtpX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5" Type="http://schemas.openxmlformats.org/officeDocument/2006/relationships/image" Target="../media/image2.jpg"/><Relationship Id="rId6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g"/><Relationship Id="rId4" Type="http://schemas.openxmlformats.org/officeDocument/2006/relationships/image" Target="../media/image1.jpg"/><Relationship Id="rId5" Type="http://schemas.openxmlformats.org/officeDocument/2006/relationships/image" Target="../media/image2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1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descr="PPP_BUSI_TLE_Networking_2007.png" id="27" name="Google Shape;27;p1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Google Shape;28;p18"/>
            <p:cNvSpPr/>
            <p:nvPr/>
          </p:nvSpPr>
          <p:spPr>
            <a:xfrm>
              <a:off x="0" y="2819400"/>
              <a:ext cx="9144000" cy="228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18"/>
            <p:cNvGrpSpPr/>
            <p:nvPr/>
          </p:nvGrpSpPr>
          <p:grpSpPr>
            <a:xfrm>
              <a:off x="0" y="0"/>
              <a:ext cx="9144000" cy="2819400"/>
              <a:chOff x="0" y="0"/>
              <a:chExt cx="9144000" cy="2819400"/>
            </a:xfrm>
          </p:grpSpPr>
          <p:sp>
            <p:nvSpPr>
              <p:cNvPr id="30" name="Google Shape;30;p18"/>
              <p:cNvSpPr/>
              <p:nvPr/>
            </p:nvSpPr>
            <p:spPr>
              <a:xfrm>
                <a:off x="0" y="0"/>
                <a:ext cx="9144000" cy="2667000"/>
              </a:xfrm>
              <a:prstGeom prst="rect">
                <a:avLst/>
              </a:prstGeom>
              <a:solidFill>
                <a:srgbClr val="366092">
                  <a:alpha val="4274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8"/>
              <p:cNvSpPr/>
              <p:nvPr/>
            </p:nvSpPr>
            <p:spPr>
              <a:xfrm>
                <a:off x="0" y="2667000"/>
                <a:ext cx="9144000" cy="152400"/>
              </a:xfrm>
              <a:prstGeom prst="rect">
                <a:avLst/>
              </a:prstGeom>
              <a:solidFill>
                <a:srgbClr val="3660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" name="Google Shape;32;p18"/>
            <p:cNvSpPr/>
            <p:nvPr/>
          </p:nvSpPr>
          <p:spPr>
            <a:xfrm>
              <a:off x="0" y="5105400"/>
              <a:ext cx="9144000" cy="175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8"/>
            <p:cNvSpPr/>
            <p:nvPr/>
          </p:nvSpPr>
          <p:spPr>
            <a:xfrm>
              <a:off x="4176712" y="4545808"/>
              <a:ext cx="4953000" cy="1828800"/>
            </a:xfrm>
            <a:prstGeom prst="rect">
              <a:avLst/>
            </a:prstGeom>
            <a:solidFill>
              <a:schemeClr val="accent2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" name="Google Shape;34;p18"/>
            <p:cNvGrpSpPr/>
            <p:nvPr/>
          </p:nvGrpSpPr>
          <p:grpSpPr>
            <a:xfrm>
              <a:off x="428625" y="1919288"/>
              <a:ext cx="4371975" cy="3686036"/>
              <a:chOff x="428625" y="1919288"/>
              <a:chExt cx="4371975" cy="3686036"/>
            </a:xfrm>
          </p:grpSpPr>
          <p:pic>
            <p:nvPicPr>
              <p:cNvPr descr="PPP_BUSI_TLE_Networking_2007_elements.jpg" id="35" name="Google Shape;35;p18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28625" y="2019300"/>
                <a:ext cx="4267200" cy="3586024"/>
              </a:xfrm>
              <a:prstGeom prst="rect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36" name="Google Shape;36;p18"/>
              <p:cNvSpPr/>
              <p:nvPr/>
            </p:nvSpPr>
            <p:spPr>
              <a:xfrm>
                <a:off x="533400" y="1919288"/>
                <a:ext cx="4267200" cy="3581400"/>
              </a:xfrm>
              <a:prstGeom prst="rect">
                <a:avLst/>
              </a:prstGeom>
              <a:noFill/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" name="Google Shape;37;p18"/>
            <p:cNvGrpSpPr/>
            <p:nvPr/>
          </p:nvGrpSpPr>
          <p:grpSpPr>
            <a:xfrm>
              <a:off x="1828800" y="3333750"/>
              <a:ext cx="3286125" cy="2472407"/>
              <a:chOff x="1828800" y="3333750"/>
              <a:chExt cx="3286125" cy="2472407"/>
            </a:xfrm>
          </p:grpSpPr>
          <p:pic>
            <p:nvPicPr>
              <p:cNvPr descr="PPP_BUSI_TLE_Networking_2007_elements3.jpg" id="38" name="Google Shape;38;p1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828800" y="4601028"/>
                <a:ext cx="1216152" cy="1205129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2.jpg" id="39" name="Google Shape;39;p1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200525" y="3333750"/>
                <a:ext cx="914400" cy="100584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4.jpg" id="40" name="Google Shape;40;p18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819400" y="3947886"/>
                <a:ext cx="1016000" cy="10160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</p:grpSp>
      <p:sp>
        <p:nvSpPr>
          <p:cNvPr id="41" name="Google Shape;41;p18"/>
          <p:cNvSpPr txBox="1"/>
          <p:nvPr>
            <p:ph type="ctrTitle"/>
          </p:nvPr>
        </p:nvSpPr>
        <p:spPr>
          <a:xfrm>
            <a:off x="5181600" y="2819400"/>
            <a:ext cx="3962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1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9"/>
          <p:cNvSpPr txBox="1"/>
          <p:nvPr>
            <p:ph idx="1" type="body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0" name="Google Shape;120;p29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1" name="Google Shape;121;p2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3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8" name="Google Shape;128;p3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1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1"/>
          <p:cNvSpPr txBox="1"/>
          <p:nvPr>
            <p:ph idx="1" type="body"/>
          </p:nvPr>
        </p:nvSpPr>
        <p:spPr>
          <a:xfrm rot="5400000">
            <a:off x="2156619" y="-99217"/>
            <a:ext cx="4525963" cy="79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2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39" name="Google Shape;139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2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2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2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32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2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_elements3.jpg" id="145" name="Google Shape;14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902372" y="155964"/>
            <a:ext cx="787122" cy="77998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4.jpg" id="146" name="Google Shape;146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27006" y="228601"/>
            <a:ext cx="657579" cy="65757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2.jpg" id="147" name="Google Shape;147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440697" y="727710"/>
            <a:ext cx="685800" cy="75438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Vertical Title and Text" showMasterSp="0">
  <p:cSld name="1_Vertical Title and 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50" name="Google Shape;15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3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3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3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33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3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showMasterSp="0" type="obj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9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3" name="Google Shape;53;p19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1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1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showMasterSp="0">
  <p:cSld name="2_Title and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2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69" name="Google Shape;69;p22"/>
          <p:cNvPicPr preferRelativeResize="0"/>
          <p:nvPr/>
        </p:nvPicPr>
        <p:blipFill rotWithShape="1">
          <a:blip r:embed="rId2">
            <a:alphaModFix/>
          </a:blip>
          <a:srcRect b="16250" l="0" r="0" t="0"/>
          <a:stretch/>
        </p:blipFill>
        <p:spPr>
          <a:xfrm>
            <a:off x="0" y="1114424"/>
            <a:ext cx="9144000" cy="574357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2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/>
          <p:nvPr/>
        </p:nvSpPr>
        <p:spPr>
          <a:xfrm rot="-5400000">
            <a:off x="4495800" y="-3505199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2"/>
          <p:cNvSpPr/>
          <p:nvPr/>
        </p:nvSpPr>
        <p:spPr>
          <a:xfrm>
            <a:off x="8433858" y="1066800"/>
            <a:ext cx="100542" cy="57912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2"/>
          <p:cNvSpPr/>
          <p:nvPr/>
        </p:nvSpPr>
        <p:spPr>
          <a:xfrm>
            <a:off x="8429626" y="0"/>
            <a:ext cx="104775" cy="106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 showMasterSp="0">
  <p:cSld name="4_Title and Conte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3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5" name="Google Shape;85;p23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9" name="Google Shape;89;p2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5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5"/>
          <p:cNvSpPr txBox="1"/>
          <p:nvPr>
            <p:ph idx="1" type="body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5" name="Google Shape;95;p25"/>
          <p:cNvSpPr txBox="1"/>
          <p:nvPr>
            <p:ph idx="2" type="body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6" name="Google Shape;96;p2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2" name="Google Shape;102;p2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3" name="Google Shape;103;p26"/>
          <p:cNvSpPr txBox="1"/>
          <p:nvPr>
            <p:ph idx="3" type="body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" name="Google Shape;104;p26"/>
          <p:cNvSpPr txBox="1"/>
          <p:nvPr>
            <p:ph idx="4" type="body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5" name="Google Shape;105;p2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-9525" y="0"/>
            <a:ext cx="8321040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7"/>
          <p:cNvGrpSpPr/>
          <p:nvPr/>
        </p:nvGrpSpPr>
        <p:grpSpPr>
          <a:xfrm>
            <a:off x="1" y="1066800"/>
            <a:ext cx="8425815" cy="5791200"/>
            <a:chOff x="-9526" y="1066800"/>
            <a:chExt cx="8435341" cy="5791200"/>
          </a:xfrm>
        </p:grpSpPr>
        <p:sp>
          <p:nvSpPr>
            <p:cNvPr id="12" name="Google Shape;12;p17"/>
            <p:cNvSpPr/>
            <p:nvPr/>
          </p:nvSpPr>
          <p:spPr>
            <a:xfrm>
              <a:off x="-9526" y="1066800"/>
              <a:ext cx="8321040" cy="57912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7"/>
            <p:cNvSpPr/>
            <p:nvPr/>
          </p:nvSpPr>
          <p:spPr>
            <a:xfrm>
              <a:off x="8258175" y="1295400"/>
              <a:ext cx="167640" cy="55626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17"/>
          <p:cNvGrpSpPr/>
          <p:nvPr/>
        </p:nvGrpSpPr>
        <p:grpSpPr>
          <a:xfrm>
            <a:off x="8305801" y="0"/>
            <a:ext cx="842687" cy="6858000"/>
            <a:chOff x="8305800" y="0"/>
            <a:chExt cx="842687" cy="6858000"/>
          </a:xfrm>
        </p:grpSpPr>
        <p:sp>
          <p:nvSpPr>
            <p:cNvPr id="15" name="Google Shape;15;p17"/>
            <p:cNvSpPr/>
            <p:nvPr/>
          </p:nvSpPr>
          <p:spPr>
            <a:xfrm>
              <a:off x="8305800" y="0"/>
              <a:ext cx="838200" cy="1295400"/>
            </a:xfrm>
            <a:prstGeom prst="rect">
              <a:avLst/>
            </a:prstGeom>
            <a:solidFill>
              <a:srgbClr val="FABF8E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7"/>
            <p:cNvSpPr/>
            <p:nvPr/>
          </p:nvSpPr>
          <p:spPr>
            <a:xfrm>
              <a:off x="8544983" y="1295400"/>
              <a:ext cx="603504" cy="5562600"/>
            </a:xfrm>
            <a:prstGeom prst="rect">
              <a:avLst/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PPP_BUSI_TXT_Networking_2007_elements.png" id="17" name="Google Shape;17;p17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8458200" y="0"/>
              <a:ext cx="6858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8;p17"/>
            <p:cNvSpPr/>
            <p:nvPr/>
          </p:nvSpPr>
          <p:spPr>
            <a:xfrm>
              <a:off x="8421158" y="1295400"/>
              <a:ext cx="118872" cy="556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7"/>
            <p:cNvSpPr/>
            <p:nvPr/>
          </p:nvSpPr>
          <p:spPr>
            <a:xfrm>
              <a:off x="8429625" y="0"/>
              <a:ext cx="114300" cy="1295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17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17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30.png"/><Relationship Id="rId5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Relationship Id="rId4" Type="http://schemas.openxmlformats.org/officeDocument/2006/relationships/image" Target="../media/image31.png"/><Relationship Id="rId5" Type="http://schemas.openxmlformats.org/officeDocument/2006/relationships/image" Target="../media/image25.png"/><Relationship Id="rId6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2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37.png"/><Relationship Id="rId5" Type="http://schemas.openxmlformats.org/officeDocument/2006/relationships/image" Target="../media/image3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5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"/>
          <p:cNvSpPr txBox="1"/>
          <p:nvPr>
            <p:ph type="ctrTitle"/>
          </p:nvPr>
        </p:nvSpPr>
        <p:spPr>
          <a:xfrm>
            <a:off x="5004048" y="2708919"/>
            <a:ext cx="4139952" cy="192752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mbria"/>
              <a:buNone/>
            </a:pPr>
            <a:r>
              <a:rPr lang="ru-RU" sz="3400">
                <a:latin typeface="Cambria"/>
                <a:ea typeface="Cambria"/>
                <a:cs typeface="Cambria"/>
                <a:sym typeface="Cambria"/>
              </a:rPr>
              <a:t>Введение. Развитие взглядов на общество</a:t>
            </a:r>
            <a:endParaRPr sz="3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2" name="Google Shape;162;p1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ru-RU"/>
              <a:t>Обществоведение (повышенный уровень)</a:t>
            </a:r>
            <a:endParaRPr/>
          </a:p>
          <a:p>
            <a:pPr indent="0" lvl="0" marL="0" rtl="0" algn="ctr">
              <a:spcBef>
                <a:spcPts val="496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ru-RU"/>
              <a:t>10 класс</a:t>
            </a:r>
            <a:endParaRPr/>
          </a:p>
        </p:txBody>
      </p:sp>
      <p:sp>
        <p:nvSpPr>
          <p:cNvPr id="163" name="Google Shape;163;p1"/>
          <p:cNvSpPr txBox="1"/>
          <p:nvPr/>
        </p:nvSpPr>
        <p:spPr>
          <a:xfrm>
            <a:off x="2195736" y="44624"/>
            <a:ext cx="468052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Лицей Ивацевичского района</a:t>
            </a:r>
            <a:endParaRPr b="1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"/>
          <p:cNvSpPr txBox="1"/>
          <p:nvPr/>
        </p:nvSpPr>
        <p:spPr>
          <a:xfrm>
            <a:off x="7452320" y="6260157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0" y="6260157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ru-RU" sz="2800"/>
              <a:t>Развитие взглядов на общество</a:t>
            </a:r>
            <a:endParaRPr sz="2800"/>
          </a:p>
        </p:txBody>
      </p:sp>
      <p:sp>
        <p:nvSpPr>
          <p:cNvPr id="253" name="Google Shape;253;p10"/>
          <p:cNvSpPr txBox="1"/>
          <p:nvPr>
            <p:ph idx="1" type="body"/>
          </p:nvPr>
        </p:nvSpPr>
        <p:spPr>
          <a:xfrm>
            <a:off x="3851925" y="4502876"/>
            <a:ext cx="4468500" cy="21951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Теория индустриального общества (Р. Арон) описывает процесс поступатель- ного развития общества как переход от отсталого аграрного «традиционного» общества, в котором господствуют нату- ральное хозяйство и сословная иерар- хия, к передовому, промышленно разви- тому «индустриальному» обществу.</a:t>
            </a:r>
            <a:endParaRPr/>
          </a:p>
        </p:txBody>
      </p:sp>
      <p:sp>
        <p:nvSpPr>
          <p:cNvPr id="254" name="Google Shape;254;p10"/>
          <p:cNvSpPr txBox="1"/>
          <p:nvPr/>
        </p:nvSpPr>
        <p:spPr>
          <a:xfrm>
            <a:off x="3851920" y="1268760"/>
            <a:ext cx="1512168" cy="360040"/>
          </a:xfrm>
          <a:prstGeom prst="rect">
            <a:avLst/>
          </a:prstGeom>
          <a:solidFill>
            <a:schemeClr val="accent1">
              <a:alpha val="49803"/>
            </a:schemeClr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Раймон Арон</a:t>
            </a:r>
            <a:endParaRPr b="0" i="0" sz="16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55" name="Google Shape;25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268759"/>
            <a:ext cx="3528392" cy="5382175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ru-RU" sz="2800"/>
              <a:t>Развитие взглядов на общество</a:t>
            </a:r>
            <a:endParaRPr sz="2800"/>
          </a:p>
        </p:txBody>
      </p:sp>
      <p:sp>
        <p:nvSpPr>
          <p:cNvPr id="261" name="Google Shape;261;p11"/>
          <p:cNvSpPr txBox="1"/>
          <p:nvPr>
            <p:ph idx="1" type="body"/>
          </p:nvPr>
        </p:nvSpPr>
        <p:spPr>
          <a:xfrm>
            <a:off x="107504" y="4869160"/>
            <a:ext cx="8212832" cy="1828797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 70-е гг. ХХ в. теория индустриального общества получила дальнейшее развитие во взглядах американских социологов и политологов Д.Белла, 3. Бжезинского, А.Тоффлера. Они считали, что любое общество проходит в своём развитии три стадии: 1-я стадия - доиндустриальная (аграрная); 2-я стадия - индустриальная; 3-я стадия - постиндустриальная (Д.Белл), или технотронная (Э.Тоффлер), или же технологическая (3.Бжезинский).</a:t>
            </a:r>
            <a:endParaRPr/>
          </a:p>
        </p:txBody>
      </p:sp>
      <p:sp>
        <p:nvSpPr>
          <p:cNvPr id="262" name="Google Shape;262;p11"/>
          <p:cNvSpPr txBox="1"/>
          <p:nvPr/>
        </p:nvSpPr>
        <p:spPr>
          <a:xfrm>
            <a:off x="675674" y="4403785"/>
            <a:ext cx="1388201" cy="360040"/>
          </a:xfrm>
          <a:prstGeom prst="rect">
            <a:avLst/>
          </a:prstGeom>
          <a:solidFill>
            <a:schemeClr val="accent1">
              <a:alpha val="49803"/>
            </a:schemeClr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Дэниел Белл</a:t>
            </a:r>
            <a:endParaRPr/>
          </a:p>
        </p:txBody>
      </p:sp>
      <p:sp>
        <p:nvSpPr>
          <p:cNvPr id="263" name="Google Shape;263;p11"/>
          <p:cNvSpPr txBox="1"/>
          <p:nvPr/>
        </p:nvSpPr>
        <p:spPr>
          <a:xfrm>
            <a:off x="3186180" y="4403785"/>
            <a:ext cx="2232248" cy="360040"/>
          </a:xfrm>
          <a:prstGeom prst="rect">
            <a:avLst/>
          </a:prstGeom>
          <a:solidFill>
            <a:schemeClr val="accent1">
              <a:alpha val="49803"/>
            </a:schemeClr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Збигнев Бжезинский</a:t>
            </a:r>
            <a:endParaRPr b="0" i="0" sz="16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4" name="Google Shape;264;p11"/>
          <p:cNvSpPr txBox="1"/>
          <p:nvPr/>
        </p:nvSpPr>
        <p:spPr>
          <a:xfrm>
            <a:off x="6265276" y="4403785"/>
            <a:ext cx="1656184" cy="360040"/>
          </a:xfrm>
          <a:prstGeom prst="rect">
            <a:avLst/>
          </a:prstGeom>
          <a:solidFill>
            <a:schemeClr val="accent1">
              <a:alpha val="49803"/>
            </a:schemeClr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Элвин Тоффлер</a:t>
            </a:r>
            <a:endParaRPr b="0" i="0" sz="16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65" name="Google Shape;26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6695" y="1263987"/>
            <a:ext cx="2026160" cy="3029109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66" name="Google Shape;26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31840" y="1263987"/>
            <a:ext cx="2340928" cy="30276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67" name="Google Shape;26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84168" y="1265496"/>
            <a:ext cx="2018400" cy="30276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ru-RU" sz="2800"/>
              <a:t>Особенности изучения учебного предмета «Обществоведение» на повышенном уровне</a:t>
            </a:r>
            <a:endParaRPr sz="2800"/>
          </a:p>
        </p:txBody>
      </p:sp>
      <p:grpSp>
        <p:nvGrpSpPr>
          <p:cNvPr id="273" name="Google Shape;273;p12"/>
          <p:cNvGrpSpPr/>
          <p:nvPr/>
        </p:nvGrpSpPr>
        <p:grpSpPr>
          <a:xfrm>
            <a:off x="111744" y="1916830"/>
            <a:ext cx="8189814" cy="4104459"/>
            <a:chOff x="4240" y="648070"/>
            <a:chExt cx="8189814" cy="4104459"/>
          </a:xfrm>
        </p:grpSpPr>
        <p:sp>
          <p:nvSpPr>
            <p:cNvPr id="274" name="Google Shape;274;p12"/>
            <p:cNvSpPr/>
            <p:nvPr/>
          </p:nvSpPr>
          <p:spPr>
            <a:xfrm>
              <a:off x="7263906" y="2984077"/>
              <a:ext cx="91440" cy="37146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5" name="Google Shape;275;p12"/>
            <p:cNvSpPr/>
            <p:nvPr/>
          </p:nvSpPr>
          <p:spPr>
            <a:xfrm>
              <a:off x="4099148" y="1532499"/>
              <a:ext cx="3210478" cy="37146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6" name="Google Shape;276;p12"/>
            <p:cNvSpPr/>
            <p:nvPr/>
          </p:nvSpPr>
          <p:spPr>
            <a:xfrm>
              <a:off x="5123587" y="2984077"/>
              <a:ext cx="91440" cy="37146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7" name="Google Shape;277;p12"/>
            <p:cNvSpPr/>
            <p:nvPr/>
          </p:nvSpPr>
          <p:spPr>
            <a:xfrm>
              <a:off x="4099148" y="1532499"/>
              <a:ext cx="1070159" cy="37146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8" name="Google Shape;278;p12"/>
            <p:cNvSpPr/>
            <p:nvPr/>
          </p:nvSpPr>
          <p:spPr>
            <a:xfrm>
              <a:off x="2983268" y="2984077"/>
              <a:ext cx="91440" cy="37146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9" name="Google Shape;279;p12"/>
            <p:cNvSpPr/>
            <p:nvPr/>
          </p:nvSpPr>
          <p:spPr>
            <a:xfrm>
              <a:off x="3028988" y="1532499"/>
              <a:ext cx="1070159" cy="37146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0" name="Google Shape;280;p12"/>
            <p:cNvSpPr/>
            <p:nvPr/>
          </p:nvSpPr>
          <p:spPr>
            <a:xfrm>
              <a:off x="842949" y="2984077"/>
              <a:ext cx="91440" cy="37146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1" name="Google Shape;281;p12"/>
            <p:cNvSpPr/>
            <p:nvPr/>
          </p:nvSpPr>
          <p:spPr>
            <a:xfrm>
              <a:off x="888669" y="1532499"/>
              <a:ext cx="3210478" cy="37146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2" name="Google Shape;282;p12"/>
            <p:cNvSpPr/>
            <p:nvPr/>
          </p:nvSpPr>
          <p:spPr>
            <a:xfrm>
              <a:off x="2077616" y="648070"/>
              <a:ext cx="4043062" cy="88442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2"/>
            <p:cNvSpPr txBox="1"/>
            <p:nvPr/>
          </p:nvSpPr>
          <p:spPr>
            <a:xfrm>
              <a:off x="2077616" y="648070"/>
              <a:ext cx="4043062" cy="88442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Обществоведение в 9 классе</a:t>
              </a:r>
              <a:endPara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4240" y="1903959"/>
              <a:ext cx="1768858" cy="108011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2"/>
            <p:cNvSpPr txBox="1"/>
            <p:nvPr/>
          </p:nvSpPr>
          <p:spPr>
            <a:xfrm>
              <a:off x="4240" y="1903959"/>
              <a:ext cx="1768858" cy="108011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Человек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2"/>
            <p:cNvSpPr/>
            <p:nvPr/>
          </p:nvSpPr>
          <p:spPr>
            <a:xfrm>
              <a:off x="4240" y="3355538"/>
              <a:ext cx="1768858" cy="139699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2"/>
            <p:cNvSpPr txBox="1"/>
            <p:nvPr/>
          </p:nvSpPr>
          <p:spPr>
            <a:xfrm>
              <a:off x="4240" y="3355538"/>
              <a:ext cx="1768858" cy="139699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Внутренний мир человека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2"/>
            <p:cNvSpPr/>
            <p:nvPr/>
          </p:nvSpPr>
          <p:spPr>
            <a:xfrm>
              <a:off x="2144559" y="1903959"/>
              <a:ext cx="1768858" cy="108011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2"/>
            <p:cNvSpPr txBox="1"/>
            <p:nvPr/>
          </p:nvSpPr>
          <p:spPr>
            <a:xfrm>
              <a:off x="2144559" y="1903959"/>
              <a:ext cx="1768858" cy="108011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Деятельность, общение, взаимодействие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2"/>
            <p:cNvSpPr/>
            <p:nvPr/>
          </p:nvSpPr>
          <p:spPr>
            <a:xfrm>
              <a:off x="2144559" y="3355538"/>
              <a:ext cx="1768858" cy="139699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2"/>
            <p:cNvSpPr txBox="1"/>
            <p:nvPr/>
          </p:nvSpPr>
          <p:spPr>
            <a:xfrm>
              <a:off x="2144559" y="3355538"/>
              <a:ext cx="1768858" cy="139699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Межличностные отношения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2"/>
            <p:cNvSpPr/>
            <p:nvPr/>
          </p:nvSpPr>
          <p:spPr>
            <a:xfrm>
              <a:off x="4284878" y="1903959"/>
              <a:ext cx="1768858" cy="108011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2"/>
            <p:cNvSpPr txBox="1"/>
            <p:nvPr/>
          </p:nvSpPr>
          <p:spPr>
            <a:xfrm>
              <a:off x="4284878" y="1903959"/>
              <a:ext cx="1768858" cy="108011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Личность, общество, государство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2"/>
            <p:cNvSpPr/>
            <p:nvPr/>
          </p:nvSpPr>
          <p:spPr>
            <a:xfrm>
              <a:off x="4284878" y="3355538"/>
              <a:ext cx="1768858" cy="139699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2"/>
            <p:cNvSpPr txBox="1"/>
            <p:nvPr/>
          </p:nvSpPr>
          <p:spPr>
            <a:xfrm>
              <a:off x="4284878" y="3355538"/>
              <a:ext cx="1768858" cy="139699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Взаимодействие с государством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2"/>
            <p:cNvSpPr/>
            <p:nvPr/>
          </p:nvSpPr>
          <p:spPr>
            <a:xfrm>
              <a:off x="6425196" y="1903959"/>
              <a:ext cx="1768858" cy="108011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2"/>
            <p:cNvSpPr txBox="1"/>
            <p:nvPr/>
          </p:nvSpPr>
          <p:spPr>
            <a:xfrm>
              <a:off x="6425196" y="1903959"/>
              <a:ext cx="1768858" cy="108011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Человек в мире культуры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2"/>
            <p:cNvSpPr/>
            <p:nvPr/>
          </p:nvSpPr>
          <p:spPr>
            <a:xfrm>
              <a:off x="6425196" y="3355538"/>
              <a:ext cx="1768858" cy="139699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2"/>
            <p:cNvSpPr txBox="1"/>
            <p:nvPr/>
          </p:nvSpPr>
          <p:spPr>
            <a:xfrm>
              <a:off x="6425196" y="3355538"/>
              <a:ext cx="1768858" cy="139699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Диалог культур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3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ru-RU" sz="2800"/>
              <a:t>Особенности изучения учебного предмета «Обществоведение» на повышенном уровне</a:t>
            </a:r>
            <a:endParaRPr sz="2800"/>
          </a:p>
        </p:txBody>
      </p:sp>
      <p:grpSp>
        <p:nvGrpSpPr>
          <p:cNvPr id="305" name="Google Shape;305;p13"/>
          <p:cNvGrpSpPr/>
          <p:nvPr/>
        </p:nvGrpSpPr>
        <p:grpSpPr>
          <a:xfrm>
            <a:off x="324624" y="1988839"/>
            <a:ext cx="7918687" cy="3888433"/>
            <a:chOff x="1096" y="720079"/>
            <a:chExt cx="7918687" cy="3888433"/>
          </a:xfrm>
        </p:grpSpPr>
        <p:sp>
          <p:nvSpPr>
            <p:cNvPr id="306" name="Google Shape;306;p13"/>
            <p:cNvSpPr/>
            <p:nvPr/>
          </p:nvSpPr>
          <p:spPr>
            <a:xfrm>
              <a:off x="6442742" y="3311549"/>
              <a:ext cx="869100" cy="25533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7" name="Google Shape;307;p13"/>
            <p:cNvSpPr/>
            <p:nvPr/>
          </p:nvSpPr>
          <p:spPr>
            <a:xfrm>
              <a:off x="5707133" y="3311549"/>
              <a:ext cx="735608" cy="25533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8" name="Google Shape;308;p13"/>
            <p:cNvSpPr/>
            <p:nvPr/>
          </p:nvSpPr>
          <p:spPr>
            <a:xfrm>
              <a:off x="3652463" y="2191296"/>
              <a:ext cx="2790279" cy="25533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9" name="Google Shape;309;p13"/>
            <p:cNvSpPr/>
            <p:nvPr/>
          </p:nvSpPr>
          <p:spPr>
            <a:xfrm>
              <a:off x="3869744" y="3311549"/>
              <a:ext cx="91440" cy="25533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0" name="Google Shape;310;p13"/>
            <p:cNvSpPr/>
            <p:nvPr/>
          </p:nvSpPr>
          <p:spPr>
            <a:xfrm>
              <a:off x="3652463" y="2191296"/>
              <a:ext cx="263001" cy="25533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1" name="Google Shape;311;p13"/>
            <p:cNvSpPr/>
            <p:nvPr/>
          </p:nvSpPr>
          <p:spPr>
            <a:xfrm>
              <a:off x="2123050" y="3311549"/>
              <a:ext cx="91440" cy="25533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2" name="Google Shape;312;p13"/>
            <p:cNvSpPr/>
            <p:nvPr/>
          </p:nvSpPr>
          <p:spPr>
            <a:xfrm>
              <a:off x="2168770" y="2191296"/>
              <a:ext cx="1483692" cy="25533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3" name="Google Shape;313;p13"/>
            <p:cNvSpPr/>
            <p:nvPr/>
          </p:nvSpPr>
          <p:spPr>
            <a:xfrm>
              <a:off x="563317" y="3311549"/>
              <a:ext cx="91440" cy="25533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4" name="Google Shape;314;p13"/>
            <p:cNvSpPr/>
            <p:nvPr/>
          </p:nvSpPr>
          <p:spPr>
            <a:xfrm>
              <a:off x="609037" y="2191296"/>
              <a:ext cx="3043425" cy="25533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5" name="Google Shape;315;p13"/>
            <p:cNvSpPr/>
            <p:nvPr/>
          </p:nvSpPr>
          <p:spPr>
            <a:xfrm>
              <a:off x="3606743" y="1328020"/>
              <a:ext cx="91440" cy="25533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6" name="Google Shape;316;p13"/>
            <p:cNvSpPr/>
            <p:nvPr/>
          </p:nvSpPr>
          <p:spPr>
            <a:xfrm>
              <a:off x="1799701" y="720079"/>
              <a:ext cx="3705522" cy="60794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3"/>
            <p:cNvSpPr txBox="1"/>
            <p:nvPr/>
          </p:nvSpPr>
          <p:spPr>
            <a:xfrm>
              <a:off x="1799701" y="720079"/>
              <a:ext cx="3705522" cy="6079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Обществоведение в 10 класс</a:t>
              </a:r>
              <a:endPara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1799701" y="1583355"/>
              <a:ext cx="3705522" cy="60794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3"/>
            <p:cNvSpPr txBox="1"/>
            <p:nvPr/>
          </p:nvSpPr>
          <p:spPr>
            <a:xfrm>
              <a:off x="1799701" y="1583355"/>
              <a:ext cx="3705522" cy="6079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Современное общество</a:t>
              </a:r>
              <a:endParaRPr b="1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1096" y="2446631"/>
              <a:ext cx="1215882" cy="86491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3"/>
            <p:cNvSpPr txBox="1"/>
            <p:nvPr/>
          </p:nvSpPr>
          <p:spPr>
            <a:xfrm>
              <a:off x="1096" y="2446631"/>
              <a:ext cx="1215882" cy="86491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Социальная сфера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1096" y="3566884"/>
              <a:ext cx="1215882" cy="104162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3"/>
            <p:cNvSpPr txBox="1"/>
            <p:nvPr/>
          </p:nvSpPr>
          <p:spPr>
            <a:xfrm>
              <a:off x="1096" y="3566884"/>
              <a:ext cx="1215882" cy="104162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Социология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1472313" y="2446631"/>
              <a:ext cx="1392914" cy="86491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3"/>
            <p:cNvSpPr txBox="1"/>
            <p:nvPr/>
          </p:nvSpPr>
          <p:spPr>
            <a:xfrm>
              <a:off x="1472313" y="2446631"/>
              <a:ext cx="1392914" cy="86491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Политическая сфера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1472313" y="3566884"/>
              <a:ext cx="1392914" cy="104162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3"/>
            <p:cNvSpPr txBox="1"/>
            <p:nvPr/>
          </p:nvSpPr>
          <p:spPr>
            <a:xfrm>
              <a:off x="1472313" y="3566884"/>
              <a:ext cx="1392914" cy="104162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Политология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3120563" y="2446631"/>
              <a:ext cx="1589802" cy="86491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3"/>
            <p:cNvSpPr txBox="1"/>
            <p:nvPr/>
          </p:nvSpPr>
          <p:spPr>
            <a:xfrm>
              <a:off x="3120563" y="2446631"/>
              <a:ext cx="1589802" cy="86491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Экономическая сфера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3120563" y="3566884"/>
              <a:ext cx="1589802" cy="104162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3"/>
            <p:cNvSpPr txBox="1"/>
            <p:nvPr/>
          </p:nvSpPr>
          <p:spPr>
            <a:xfrm>
              <a:off x="3120563" y="3566884"/>
              <a:ext cx="1589802" cy="104162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Экономика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3"/>
            <p:cNvSpPr/>
            <p:nvPr/>
          </p:nvSpPr>
          <p:spPr>
            <a:xfrm>
              <a:off x="5581654" y="2446631"/>
              <a:ext cx="1722175" cy="86491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3"/>
            <p:cNvSpPr txBox="1"/>
            <p:nvPr/>
          </p:nvSpPr>
          <p:spPr>
            <a:xfrm>
              <a:off x="5581654" y="2446631"/>
              <a:ext cx="1722175" cy="86491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Духовная сфера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3"/>
            <p:cNvSpPr/>
            <p:nvPr/>
          </p:nvSpPr>
          <p:spPr>
            <a:xfrm>
              <a:off x="4965700" y="3566884"/>
              <a:ext cx="1482865" cy="104162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3"/>
            <p:cNvSpPr txBox="1"/>
            <p:nvPr/>
          </p:nvSpPr>
          <p:spPr>
            <a:xfrm>
              <a:off x="4965700" y="3566884"/>
              <a:ext cx="1482865" cy="104162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Культурология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3"/>
            <p:cNvSpPr/>
            <p:nvPr/>
          </p:nvSpPr>
          <p:spPr>
            <a:xfrm>
              <a:off x="6703901" y="3566884"/>
              <a:ext cx="1215882" cy="104162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3"/>
            <p:cNvSpPr txBox="1"/>
            <p:nvPr/>
          </p:nvSpPr>
          <p:spPr>
            <a:xfrm>
              <a:off x="6703901" y="3566884"/>
              <a:ext cx="1215882" cy="104162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Философия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4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ru-RU" sz="2800"/>
              <a:t>Особенности изучения учебного предмета «Обществоведение» на повышенном уровне</a:t>
            </a:r>
            <a:endParaRPr sz="2800"/>
          </a:p>
        </p:txBody>
      </p:sp>
      <p:grpSp>
        <p:nvGrpSpPr>
          <p:cNvPr id="343" name="Google Shape;343;p14"/>
          <p:cNvGrpSpPr/>
          <p:nvPr/>
        </p:nvGrpSpPr>
        <p:grpSpPr>
          <a:xfrm>
            <a:off x="2411760" y="1268761"/>
            <a:ext cx="3705522" cy="432048"/>
            <a:chOff x="1799701" y="720079"/>
            <a:chExt cx="3705522" cy="607941"/>
          </a:xfrm>
        </p:grpSpPr>
        <p:sp>
          <p:nvSpPr>
            <p:cNvPr id="344" name="Google Shape;344;p14"/>
            <p:cNvSpPr/>
            <p:nvPr/>
          </p:nvSpPr>
          <p:spPr>
            <a:xfrm>
              <a:off x="1799701" y="720079"/>
              <a:ext cx="3705522" cy="60794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4"/>
            <p:cNvSpPr txBox="1"/>
            <p:nvPr/>
          </p:nvSpPr>
          <p:spPr>
            <a:xfrm>
              <a:off x="1799701" y="720079"/>
              <a:ext cx="3705522" cy="6079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Обществоведение в 10 класс</a:t>
              </a:r>
              <a:endPara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6" name="Google Shape;34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1916832"/>
            <a:ext cx="3528392" cy="459343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7" name="Google Shape;347;p14"/>
          <p:cNvSpPr txBox="1"/>
          <p:nvPr>
            <p:ph idx="1" type="body"/>
          </p:nvPr>
        </p:nvSpPr>
        <p:spPr>
          <a:xfrm>
            <a:off x="4123786" y="1916832"/>
            <a:ext cx="4180384" cy="648072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Учебник по обществоведению для 10 класса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8" name="Google Shape;348;p14"/>
          <p:cNvSpPr txBox="1"/>
          <p:nvPr/>
        </p:nvSpPr>
        <p:spPr>
          <a:xfrm>
            <a:off x="4125416" y="2708920"/>
            <a:ext cx="4180384" cy="1008112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Электронную версию учебника можно скачать по ссылке 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http://e-padruchnik.adu.by/</a:t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5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ru-RU" sz="2800"/>
              <a:t>Особенности изучения учебного предмета «Обществоведение» на повышенном уровне</a:t>
            </a:r>
            <a:endParaRPr sz="2800"/>
          </a:p>
        </p:txBody>
      </p:sp>
      <p:grpSp>
        <p:nvGrpSpPr>
          <p:cNvPr id="354" name="Google Shape;354;p15"/>
          <p:cNvGrpSpPr/>
          <p:nvPr/>
        </p:nvGrpSpPr>
        <p:grpSpPr>
          <a:xfrm>
            <a:off x="2411760" y="1268761"/>
            <a:ext cx="3705522" cy="432048"/>
            <a:chOff x="1799701" y="720079"/>
            <a:chExt cx="3705522" cy="607941"/>
          </a:xfrm>
        </p:grpSpPr>
        <p:sp>
          <p:nvSpPr>
            <p:cNvPr id="355" name="Google Shape;355;p15"/>
            <p:cNvSpPr/>
            <p:nvPr/>
          </p:nvSpPr>
          <p:spPr>
            <a:xfrm>
              <a:off x="1799701" y="720079"/>
              <a:ext cx="3705522" cy="60794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5"/>
            <p:cNvSpPr txBox="1"/>
            <p:nvPr/>
          </p:nvSpPr>
          <p:spPr>
            <a:xfrm>
              <a:off x="1799701" y="720079"/>
              <a:ext cx="3705522" cy="6079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Обществоведение в 10 класс</a:t>
              </a:r>
              <a:endPara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7" name="Google Shape;357;p15"/>
          <p:cNvSpPr txBox="1"/>
          <p:nvPr>
            <p:ph idx="1" type="body"/>
          </p:nvPr>
        </p:nvSpPr>
        <p:spPr>
          <a:xfrm>
            <a:off x="4355976" y="1916832"/>
            <a:ext cx="3948194" cy="1008112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Электронное приложение для повышенного уровня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http://profil.adu.by/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8" name="Google Shape;358;p15"/>
          <p:cNvSpPr txBox="1"/>
          <p:nvPr/>
        </p:nvSpPr>
        <p:spPr>
          <a:xfrm>
            <a:off x="3635896" y="5085184"/>
            <a:ext cx="4668274" cy="1584176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Доступ на смартфоне можно получить с помощью мобильного приложения Moodle. Нужно - загрузить приложение на мобильное устройство, в поле адреса указать  profil.adu.by. Универсальный логин - user, пароль - User10-11</a:t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59" name="Google Shape;35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937865"/>
            <a:ext cx="3888431" cy="2939342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60" name="Google Shape;360;p15"/>
          <p:cNvSpPr/>
          <p:nvPr/>
        </p:nvSpPr>
        <p:spPr>
          <a:xfrm>
            <a:off x="539552" y="4149080"/>
            <a:ext cx="576064" cy="216024"/>
          </a:xfrm>
          <a:prstGeom prst="rightArrow">
            <a:avLst>
              <a:gd fmla="val 50000" name="adj1"/>
              <a:gd fmla="val 119882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73593" y="5835809"/>
            <a:ext cx="1057275" cy="314325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62" name="Google Shape;362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1520" y="5564347"/>
            <a:ext cx="1343025" cy="42862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63" name="Google Shape;363;p15"/>
          <p:cNvPicPr preferRelativeResize="0"/>
          <p:nvPr/>
        </p:nvPicPr>
        <p:blipFill rotWithShape="1">
          <a:blip r:embed="rId6">
            <a:alphaModFix/>
          </a:blip>
          <a:srcRect b="12121" l="4040" r="1" t="3024"/>
          <a:stretch/>
        </p:blipFill>
        <p:spPr>
          <a:xfrm>
            <a:off x="251520" y="6093296"/>
            <a:ext cx="1343025" cy="395864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64" name="Google Shape;364;p15"/>
          <p:cNvSpPr/>
          <p:nvPr/>
        </p:nvSpPr>
        <p:spPr>
          <a:xfrm rot="996845">
            <a:off x="1655745" y="5677467"/>
            <a:ext cx="576064" cy="216024"/>
          </a:xfrm>
          <a:prstGeom prst="rightArrow">
            <a:avLst>
              <a:gd fmla="val 50000" name="adj1"/>
              <a:gd fmla="val 119882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5"/>
          <p:cNvSpPr/>
          <p:nvPr/>
        </p:nvSpPr>
        <p:spPr>
          <a:xfrm rot="-815260">
            <a:off x="1691680" y="6183216"/>
            <a:ext cx="576064" cy="216024"/>
          </a:xfrm>
          <a:prstGeom prst="rightArrow">
            <a:avLst>
              <a:gd fmla="val 50000" name="adj1"/>
              <a:gd fmla="val 119882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6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ru-RU" sz="2800"/>
              <a:t>Особенности изучения учебного предмета «Обществоведение» на повышенном уровне</a:t>
            </a:r>
            <a:endParaRPr sz="2800"/>
          </a:p>
        </p:txBody>
      </p:sp>
      <p:grpSp>
        <p:nvGrpSpPr>
          <p:cNvPr id="371" name="Google Shape;371;p16"/>
          <p:cNvGrpSpPr/>
          <p:nvPr/>
        </p:nvGrpSpPr>
        <p:grpSpPr>
          <a:xfrm>
            <a:off x="2411760" y="1268761"/>
            <a:ext cx="3705522" cy="432048"/>
            <a:chOff x="1799701" y="720079"/>
            <a:chExt cx="3705522" cy="607941"/>
          </a:xfrm>
        </p:grpSpPr>
        <p:sp>
          <p:nvSpPr>
            <p:cNvPr id="372" name="Google Shape;372;p16"/>
            <p:cNvSpPr/>
            <p:nvPr/>
          </p:nvSpPr>
          <p:spPr>
            <a:xfrm>
              <a:off x="1799701" y="720079"/>
              <a:ext cx="3705522" cy="60794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6"/>
            <p:cNvSpPr txBox="1"/>
            <p:nvPr/>
          </p:nvSpPr>
          <p:spPr>
            <a:xfrm>
              <a:off x="1799701" y="720079"/>
              <a:ext cx="3705522" cy="6079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Обществоведение в 10 класс</a:t>
              </a:r>
              <a:endPara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4" name="Google Shape;374;p16"/>
          <p:cNvSpPr txBox="1"/>
          <p:nvPr>
            <p:ph idx="1" type="body"/>
          </p:nvPr>
        </p:nvSpPr>
        <p:spPr>
          <a:xfrm>
            <a:off x="801950" y="5441050"/>
            <a:ext cx="6738300" cy="6612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Сайт «История и обществоведение в школе»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1111"/>
              <a:buNone/>
            </a:pPr>
            <a:r>
              <a:rPr lang="ru-RU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https://sites.google.com</a:t>
            </a:r>
            <a:r>
              <a:rPr lang="ru-RU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/</a:t>
            </a:r>
            <a:r>
              <a:rPr lang="ru-RU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view/sitnikpw-history/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75" name="Google Shape;3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963" y="1816368"/>
            <a:ext cx="6821370" cy="3435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6"/>
          <p:cNvSpPr/>
          <p:nvPr/>
        </p:nvSpPr>
        <p:spPr>
          <a:xfrm rot="-8682728">
            <a:off x="6364332" y="4273873"/>
            <a:ext cx="575920" cy="180127"/>
          </a:xfrm>
          <a:prstGeom prst="rightArrow">
            <a:avLst>
              <a:gd fmla="val 50000" name="adj1"/>
              <a:gd fmla="val 119882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/>
              <a:t>План</a:t>
            </a:r>
            <a:endParaRPr/>
          </a:p>
        </p:txBody>
      </p:sp>
      <p:sp>
        <p:nvSpPr>
          <p:cNvPr id="171" name="Google Shape;171;p2"/>
          <p:cNvSpPr txBox="1"/>
          <p:nvPr>
            <p:ph idx="1" type="body"/>
          </p:nvPr>
        </p:nvSpPr>
        <p:spPr>
          <a:xfrm>
            <a:off x="457200" y="1600202"/>
            <a:ext cx="8363272" cy="45259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Развитие взглядов на общество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Особенности изучения учебного предме- та «Обществоведение» на повышенном уровне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ru-RU" sz="2800"/>
              <a:t>Развитие взглядов на общество</a:t>
            </a:r>
            <a:endParaRPr sz="2800"/>
          </a:p>
        </p:txBody>
      </p:sp>
      <p:sp>
        <p:nvSpPr>
          <p:cNvPr id="177" name="Google Shape;177;p3"/>
          <p:cNvSpPr txBox="1"/>
          <p:nvPr>
            <p:ph idx="1" type="body"/>
          </p:nvPr>
        </p:nvSpPr>
        <p:spPr>
          <a:xfrm>
            <a:off x="107504" y="5445224"/>
            <a:ext cx="8212832" cy="1252734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С давних пор люди пытались объяснить причины возникновения общества, движущие силы его развития. Древнегреческие философы Платон и Аристо- тель стремились разобраться в сущности общественной жизни и опреде- лить лучшие формы государственного правления.</a:t>
            </a:r>
            <a:endParaRPr/>
          </a:p>
        </p:txBody>
      </p:sp>
      <p:pic>
        <p:nvPicPr>
          <p:cNvPr id="178" name="Google Shape;17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234552"/>
            <a:ext cx="3096344" cy="3992421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79" name="Google Shape;179;p3"/>
          <p:cNvSpPr txBox="1"/>
          <p:nvPr/>
        </p:nvSpPr>
        <p:spPr>
          <a:xfrm>
            <a:off x="3419872" y="1215325"/>
            <a:ext cx="936104" cy="360040"/>
          </a:xfrm>
          <a:prstGeom prst="rect">
            <a:avLst/>
          </a:prstGeom>
          <a:solidFill>
            <a:schemeClr val="accent1">
              <a:alpha val="49803"/>
            </a:schemeClr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Платон</a:t>
            </a:r>
            <a:endParaRPr b="0" i="0" sz="16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80" name="Google Shape;18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6056" y="1234573"/>
            <a:ext cx="3183939" cy="39924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81" name="Google Shape;181;p3"/>
          <p:cNvSpPr txBox="1"/>
          <p:nvPr/>
        </p:nvSpPr>
        <p:spPr>
          <a:xfrm>
            <a:off x="3635896" y="4866933"/>
            <a:ext cx="1296144" cy="360040"/>
          </a:xfrm>
          <a:prstGeom prst="rect">
            <a:avLst/>
          </a:prstGeom>
          <a:solidFill>
            <a:schemeClr val="accent1">
              <a:alpha val="49803"/>
            </a:schemeClr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Аристотель</a:t>
            </a:r>
            <a:endParaRPr b="0" i="0" sz="16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ru-RU" sz="2800"/>
              <a:t>Развитие взглядов на общество</a:t>
            </a:r>
            <a:endParaRPr sz="2800"/>
          </a:p>
        </p:txBody>
      </p:sp>
      <p:sp>
        <p:nvSpPr>
          <p:cNvPr id="187" name="Google Shape;187;p4"/>
          <p:cNvSpPr txBox="1"/>
          <p:nvPr>
            <p:ph idx="1" type="body"/>
          </p:nvPr>
        </p:nvSpPr>
        <p:spPr>
          <a:xfrm>
            <a:off x="107504" y="5301208"/>
            <a:ext cx="8212832" cy="139675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С XVI в. возникает утопический социализм, его первый этап продлился по XVIII в. (Томас Мор, Томмазо Кампанелла, Жан Мелье). Его представители развивали социалистические и коммунистические идеи, подчёркивали необходимость общественной собственности и социального равенства людей.</a:t>
            </a:r>
            <a:endParaRPr/>
          </a:p>
        </p:txBody>
      </p:sp>
      <p:sp>
        <p:nvSpPr>
          <p:cNvPr id="188" name="Google Shape;188;p4"/>
          <p:cNvSpPr txBox="1"/>
          <p:nvPr/>
        </p:nvSpPr>
        <p:spPr>
          <a:xfrm>
            <a:off x="885335" y="4725143"/>
            <a:ext cx="1224136" cy="360040"/>
          </a:xfrm>
          <a:prstGeom prst="rect">
            <a:avLst/>
          </a:prstGeom>
          <a:solidFill>
            <a:schemeClr val="accent1">
              <a:alpha val="49803"/>
            </a:schemeClr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Томас Мор</a:t>
            </a:r>
            <a:endParaRPr b="0" i="0" sz="16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9" name="Google Shape;189;p4"/>
          <p:cNvSpPr txBox="1"/>
          <p:nvPr/>
        </p:nvSpPr>
        <p:spPr>
          <a:xfrm>
            <a:off x="2951820" y="4725143"/>
            <a:ext cx="2160240" cy="360040"/>
          </a:xfrm>
          <a:prstGeom prst="rect">
            <a:avLst/>
          </a:prstGeom>
          <a:solidFill>
            <a:schemeClr val="accent1">
              <a:alpha val="49803"/>
            </a:schemeClr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Томмазо Кампанелла</a:t>
            </a:r>
            <a:endParaRPr b="0" i="0" sz="16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90" name="Google Shape;19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340767"/>
            <a:ext cx="2491766" cy="3226949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91" name="Google Shape;191;p4"/>
          <p:cNvPicPr preferRelativeResize="0"/>
          <p:nvPr/>
        </p:nvPicPr>
        <p:blipFill rotWithShape="1">
          <a:blip r:embed="rId4">
            <a:alphaModFix/>
          </a:blip>
          <a:srcRect b="16353" l="15186" r="7090" t="1607"/>
          <a:stretch/>
        </p:blipFill>
        <p:spPr>
          <a:xfrm>
            <a:off x="2843808" y="1340767"/>
            <a:ext cx="2376264" cy="3236421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92" name="Google Shape;192;p4"/>
          <p:cNvPicPr preferRelativeResize="0"/>
          <p:nvPr/>
        </p:nvPicPr>
        <p:blipFill rotWithShape="1">
          <a:blip r:embed="rId5">
            <a:alphaModFix/>
          </a:blip>
          <a:srcRect b="2337" l="2677" r="2602" t="1929"/>
          <a:stretch/>
        </p:blipFill>
        <p:spPr>
          <a:xfrm>
            <a:off x="5364088" y="1340767"/>
            <a:ext cx="2846243" cy="3226949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93" name="Google Shape;193;p4"/>
          <p:cNvSpPr txBox="1"/>
          <p:nvPr/>
        </p:nvSpPr>
        <p:spPr>
          <a:xfrm>
            <a:off x="6111652" y="4725143"/>
            <a:ext cx="1351113" cy="360040"/>
          </a:xfrm>
          <a:prstGeom prst="rect">
            <a:avLst/>
          </a:prstGeom>
          <a:solidFill>
            <a:schemeClr val="accent1">
              <a:alpha val="49803"/>
            </a:schemeClr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Жан Мелье</a:t>
            </a:r>
            <a:endParaRPr b="0" i="0" sz="16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ru-RU" sz="2800"/>
              <a:t>Развитие взглядов на общество</a:t>
            </a:r>
            <a:endParaRPr sz="2800"/>
          </a:p>
        </p:txBody>
      </p:sp>
      <p:sp>
        <p:nvSpPr>
          <p:cNvPr id="199" name="Google Shape;199;p5"/>
          <p:cNvSpPr txBox="1"/>
          <p:nvPr>
            <p:ph idx="1" type="body"/>
          </p:nvPr>
        </p:nvSpPr>
        <p:spPr>
          <a:xfrm>
            <a:off x="4139952" y="5013176"/>
            <a:ext cx="4180384" cy="1684782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 XVII в. происходит  переворот во взглядах на общество.  Гуго Гроций, обосновывает необходимость реше- ния вопросов между народами при помощи права, в основе которого должна лежать идея справедливости. </a:t>
            </a:r>
            <a:endParaRPr/>
          </a:p>
        </p:txBody>
      </p:sp>
      <p:sp>
        <p:nvSpPr>
          <p:cNvPr id="200" name="Google Shape;200;p5"/>
          <p:cNvSpPr txBox="1"/>
          <p:nvPr/>
        </p:nvSpPr>
        <p:spPr>
          <a:xfrm>
            <a:off x="4139952" y="1268760"/>
            <a:ext cx="1351113" cy="360040"/>
          </a:xfrm>
          <a:prstGeom prst="rect">
            <a:avLst/>
          </a:prstGeom>
          <a:solidFill>
            <a:schemeClr val="accent1">
              <a:alpha val="49803"/>
            </a:schemeClr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Гуго Гроций</a:t>
            </a:r>
            <a:endParaRPr b="0" i="0" sz="16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01" name="Google Shape;201;p5"/>
          <p:cNvPicPr preferRelativeResize="0"/>
          <p:nvPr/>
        </p:nvPicPr>
        <p:blipFill rotWithShape="1">
          <a:blip r:embed="rId3">
            <a:alphaModFix/>
          </a:blip>
          <a:srcRect b="3083" l="0" r="0" t="0"/>
          <a:stretch/>
        </p:blipFill>
        <p:spPr>
          <a:xfrm>
            <a:off x="107505" y="1268760"/>
            <a:ext cx="3889202" cy="5435321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ru-RU" sz="2800"/>
              <a:t>Развитие взглядов на общество</a:t>
            </a:r>
            <a:endParaRPr sz="2800"/>
          </a:p>
        </p:txBody>
      </p:sp>
      <p:sp>
        <p:nvSpPr>
          <p:cNvPr id="207" name="Google Shape;207;p6"/>
          <p:cNvSpPr txBox="1"/>
          <p:nvPr>
            <p:ph idx="1" type="body"/>
          </p:nvPr>
        </p:nvSpPr>
        <p:spPr>
          <a:xfrm>
            <a:off x="107504" y="5373216"/>
            <a:ext cx="8212832" cy="1324742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 XVII-XVIII вв. Томас Гоббс, Джон Локк, Жан-Жак Руссо создают концепцию общественного договора. Они попытались объяснить возникновение госу- дарства и современных форм человеческого состояния. Все они обосновы- вали договорной характер государства.</a:t>
            </a:r>
            <a:endParaRPr/>
          </a:p>
        </p:txBody>
      </p:sp>
      <p:sp>
        <p:nvSpPr>
          <p:cNvPr id="208" name="Google Shape;208;p6"/>
          <p:cNvSpPr txBox="1"/>
          <p:nvPr/>
        </p:nvSpPr>
        <p:spPr>
          <a:xfrm>
            <a:off x="888683" y="4725143"/>
            <a:ext cx="1353895" cy="360040"/>
          </a:xfrm>
          <a:prstGeom prst="rect">
            <a:avLst/>
          </a:prstGeom>
          <a:solidFill>
            <a:schemeClr val="accent1">
              <a:alpha val="49803"/>
            </a:schemeClr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Томас Гоббс</a:t>
            </a:r>
            <a:endParaRPr b="0" i="0" sz="16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9" name="Google Shape;209;p6"/>
          <p:cNvSpPr txBox="1"/>
          <p:nvPr/>
        </p:nvSpPr>
        <p:spPr>
          <a:xfrm>
            <a:off x="3676099" y="4725143"/>
            <a:ext cx="1404156" cy="360040"/>
          </a:xfrm>
          <a:prstGeom prst="rect">
            <a:avLst/>
          </a:prstGeom>
          <a:solidFill>
            <a:schemeClr val="accent1">
              <a:alpha val="49803"/>
            </a:schemeClr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Джон Локк</a:t>
            </a:r>
            <a:endParaRPr b="0" i="0" sz="16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0" name="Google Shape;210;p6"/>
          <p:cNvSpPr txBox="1"/>
          <p:nvPr/>
        </p:nvSpPr>
        <p:spPr>
          <a:xfrm>
            <a:off x="6193920" y="4725143"/>
            <a:ext cx="1728192" cy="360040"/>
          </a:xfrm>
          <a:prstGeom prst="rect">
            <a:avLst/>
          </a:prstGeom>
          <a:solidFill>
            <a:schemeClr val="accent1">
              <a:alpha val="49803"/>
            </a:schemeClr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Жан-Жак Руссо</a:t>
            </a:r>
            <a:endParaRPr b="0" i="0" sz="16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11" name="Google Shape;21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988" y="1268032"/>
            <a:ext cx="2685286" cy="3316328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12" name="Google Shape;21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59832" y="1268760"/>
            <a:ext cx="2636691" cy="33156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13" name="Google Shape;21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68144" y="1268760"/>
            <a:ext cx="2379745" cy="33156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ru-RU" sz="2800"/>
              <a:t>Развитие взглядов на общество</a:t>
            </a:r>
            <a:endParaRPr sz="2800"/>
          </a:p>
        </p:txBody>
      </p:sp>
      <p:sp>
        <p:nvSpPr>
          <p:cNvPr id="219" name="Google Shape;219;p7"/>
          <p:cNvSpPr txBox="1"/>
          <p:nvPr>
            <p:ph idx="1" type="body"/>
          </p:nvPr>
        </p:nvSpPr>
        <p:spPr>
          <a:xfrm>
            <a:off x="107504" y="4077072"/>
            <a:ext cx="8212832" cy="2620886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 конце XVIII в. начинается новый этап в развитии социалистических и ком- мунистических идей, представителями которого были Анри Сен-Симон, Шарль Фурье, Роберт Оуэн. Причиной появления этих идей стали несовер- шенство и противоречия капиталистического общества, вызванные проти- воречиями между общественным характером производства и частнокапита- листической формой присвоения (при всеобщей занятости большая часть прибыли достается собственникам). Нищета основной массы населения и тяжёлые условия труда привели к возникновению и развитию забастовоч- ного движения.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20" name="Google Shape;220;p7"/>
          <p:cNvPicPr preferRelativeResize="0"/>
          <p:nvPr/>
        </p:nvPicPr>
        <p:blipFill rotWithShape="1">
          <a:blip r:embed="rId3">
            <a:alphaModFix/>
          </a:blip>
          <a:srcRect b="10783" l="4334" r="5168" t="7229"/>
          <a:stretch/>
        </p:blipFill>
        <p:spPr>
          <a:xfrm>
            <a:off x="188258" y="1196752"/>
            <a:ext cx="2223502" cy="2681885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21" name="Google Shape;221;p7"/>
          <p:cNvPicPr preferRelativeResize="0"/>
          <p:nvPr/>
        </p:nvPicPr>
        <p:blipFill rotWithShape="1">
          <a:blip r:embed="rId4">
            <a:alphaModFix/>
          </a:blip>
          <a:srcRect b="8807" l="4693" r="3368" t="3717"/>
          <a:stretch/>
        </p:blipFill>
        <p:spPr>
          <a:xfrm>
            <a:off x="3275856" y="1174050"/>
            <a:ext cx="1942643" cy="26820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22" name="Google Shape;222;p7"/>
          <p:cNvPicPr preferRelativeResize="0"/>
          <p:nvPr/>
        </p:nvPicPr>
        <p:blipFill rotWithShape="1">
          <a:blip r:embed="rId5">
            <a:alphaModFix/>
          </a:blip>
          <a:srcRect b="0" l="23339" r="19704" t="0"/>
          <a:stretch/>
        </p:blipFill>
        <p:spPr>
          <a:xfrm>
            <a:off x="6300192" y="1196752"/>
            <a:ext cx="1929090" cy="26820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23" name="Google Shape;223;p7"/>
          <p:cNvSpPr txBox="1"/>
          <p:nvPr/>
        </p:nvSpPr>
        <p:spPr>
          <a:xfrm>
            <a:off x="1328899" y="1268760"/>
            <a:ext cx="1701838" cy="360040"/>
          </a:xfrm>
          <a:prstGeom prst="rect">
            <a:avLst/>
          </a:prstGeom>
          <a:solidFill>
            <a:schemeClr val="accent1">
              <a:alpha val="49803"/>
            </a:schemeClr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Анри Сен-Симон</a:t>
            </a:r>
            <a:endParaRPr b="0" i="0" sz="16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4" name="Google Shape;224;p7"/>
          <p:cNvSpPr txBox="1"/>
          <p:nvPr/>
        </p:nvSpPr>
        <p:spPr>
          <a:xfrm>
            <a:off x="4442366" y="3429000"/>
            <a:ext cx="1552266" cy="360040"/>
          </a:xfrm>
          <a:prstGeom prst="rect">
            <a:avLst/>
          </a:prstGeom>
          <a:solidFill>
            <a:schemeClr val="accent1">
              <a:alpha val="49803"/>
            </a:schemeClr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Шарль Фурье</a:t>
            </a:r>
            <a:endParaRPr b="0" i="0" sz="16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5" name="Google Shape;225;p7"/>
          <p:cNvSpPr txBox="1"/>
          <p:nvPr/>
        </p:nvSpPr>
        <p:spPr>
          <a:xfrm>
            <a:off x="5616116" y="1268760"/>
            <a:ext cx="1368152" cy="360040"/>
          </a:xfrm>
          <a:prstGeom prst="rect">
            <a:avLst/>
          </a:prstGeom>
          <a:solidFill>
            <a:schemeClr val="accent1">
              <a:alpha val="49803"/>
            </a:schemeClr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Роберт Оуэн</a:t>
            </a:r>
            <a:endParaRPr b="0" i="0" sz="16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ru-RU" sz="2800"/>
              <a:t>Развитие взглядов на общество</a:t>
            </a:r>
            <a:endParaRPr sz="2800"/>
          </a:p>
        </p:txBody>
      </p:sp>
      <p:sp>
        <p:nvSpPr>
          <p:cNvPr id="231" name="Google Shape;231;p8"/>
          <p:cNvSpPr txBox="1"/>
          <p:nvPr>
            <p:ph idx="1" type="body"/>
          </p:nvPr>
        </p:nvSpPr>
        <p:spPr>
          <a:xfrm>
            <a:off x="107504" y="5661248"/>
            <a:ext cx="8212832" cy="103671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 40-е гг. XIX в. начинает развиваться марксизм, основоположниками кото- рого были Карл Маркс и Фридрих Энгельс. Они считали, что новое комму- нистическое общество возможно создать только путем революции.</a:t>
            </a:r>
            <a:endParaRPr/>
          </a:p>
        </p:txBody>
      </p:sp>
      <p:sp>
        <p:nvSpPr>
          <p:cNvPr id="232" name="Google Shape;232;p8"/>
          <p:cNvSpPr txBox="1"/>
          <p:nvPr/>
        </p:nvSpPr>
        <p:spPr>
          <a:xfrm>
            <a:off x="1576061" y="5198263"/>
            <a:ext cx="1296144" cy="360040"/>
          </a:xfrm>
          <a:prstGeom prst="rect">
            <a:avLst/>
          </a:prstGeom>
          <a:solidFill>
            <a:schemeClr val="accent1">
              <a:alpha val="49803"/>
            </a:schemeClr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Карл Маркс</a:t>
            </a:r>
            <a:endParaRPr b="0" i="0" sz="16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3" name="Google Shape;233;p8"/>
          <p:cNvSpPr txBox="1"/>
          <p:nvPr/>
        </p:nvSpPr>
        <p:spPr>
          <a:xfrm>
            <a:off x="5429659" y="5198263"/>
            <a:ext cx="1944216" cy="360040"/>
          </a:xfrm>
          <a:prstGeom prst="rect">
            <a:avLst/>
          </a:prstGeom>
          <a:solidFill>
            <a:schemeClr val="accent1">
              <a:alpha val="49803"/>
            </a:schemeClr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Фридрих Энгельс</a:t>
            </a:r>
            <a:endParaRPr b="0" i="0" sz="16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34" name="Google Shape;23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125" y="1196753"/>
            <a:ext cx="3026016" cy="3888431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35" name="Google Shape;23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66359" y="1196867"/>
            <a:ext cx="2870816" cy="3888321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ru-RU" sz="2800"/>
              <a:t>Развитие взглядов на общество</a:t>
            </a:r>
            <a:endParaRPr sz="2800"/>
          </a:p>
        </p:txBody>
      </p:sp>
      <p:sp>
        <p:nvSpPr>
          <p:cNvPr id="241" name="Google Shape;241;p9"/>
          <p:cNvSpPr txBox="1"/>
          <p:nvPr>
            <p:ph idx="1" type="body"/>
          </p:nvPr>
        </p:nvSpPr>
        <p:spPr>
          <a:xfrm>
            <a:off x="107504" y="5157192"/>
            <a:ext cx="8212832" cy="1540766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 XX в. материалистическая теория общественной жизни была дополнена. Р. Арон, Д.Белл, У.Ростоу выдвинули ряд теорий, в том числе теории индуст- риального и постиндустриального общества, которые объясняли процессы, происходящие в обществе, не просто развитием его экономики, а конкрет- ными изменениями техники, хозяйственной деятельности людей. </a:t>
            </a:r>
            <a:endParaRPr/>
          </a:p>
        </p:txBody>
      </p:sp>
      <p:sp>
        <p:nvSpPr>
          <p:cNvPr id="242" name="Google Shape;242;p9"/>
          <p:cNvSpPr txBox="1"/>
          <p:nvPr/>
        </p:nvSpPr>
        <p:spPr>
          <a:xfrm>
            <a:off x="3347863" y="4653136"/>
            <a:ext cx="1388201" cy="360040"/>
          </a:xfrm>
          <a:prstGeom prst="rect">
            <a:avLst/>
          </a:prstGeom>
          <a:solidFill>
            <a:schemeClr val="accent1">
              <a:alpha val="49803"/>
            </a:schemeClr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Дэниел Белл</a:t>
            </a:r>
            <a:endParaRPr/>
          </a:p>
        </p:txBody>
      </p:sp>
      <p:sp>
        <p:nvSpPr>
          <p:cNvPr id="243" name="Google Shape;243;p9"/>
          <p:cNvSpPr txBox="1"/>
          <p:nvPr/>
        </p:nvSpPr>
        <p:spPr>
          <a:xfrm>
            <a:off x="6286148" y="4653136"/>
            <a:ext cx="1368152" cy="360040"/>
          </a:xfrm>
          <a:prstGeom prst="rect">
            <a:avLst/>
          </a:prstGeom>
          <a:solidFill>
            <a:schemeClr val="accent1">
              <a:alpha val="49803"/>
            </a:schemeClr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Уолт Ростоу</a:t>
            </a:r>
            <a:endParaRPr b="0" i="0" sz="16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44" name="Google Shape;24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268759"/>
            <a:ext cx="2160240" cy="3295209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45" name="Google Shape;245;p9"/>
          <p:cNvSpPr txBox="1"/>
          <p:nvPr/>
        </p:nvSpPr>
        <p:spPr>
          <a:xfrm>
            <a:off x="543965" y="4653136"/>
            <a:ext cx="1431334" cy="360040"/>
          </a:xfrm>
          <a:prstGeom prst="rect">
            <a:avLst/>
          </a:prstGeom>
          <a:solidFill>
            <a:schemeClr val="accent1">
              <a:alpha val="49803"/>
            </a:schemeClr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Раймон Арон</a:t>
            </a:r>
            <a:endParaRPr b="0" i="0" sz="16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46" name="Google Shape;24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40292" y="1268759"/>
            <a:ext cx="2203344" cy="3293999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47" name="Google Shape;24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96041" y="1269970"/>
            <a:ext cx="2548367" cy="32940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etworking_2007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2013-08-18T12:52:54Z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29.08.2020</vt:lpwstr>
  </property>
</Properties>
</file>