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F322A-FA47-44D3-AC18-ED26523464F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F708F66-86B0-476B-AF52-E8D92755C07D}">
      <dgm:prSet phldrT="[Текст]"/>
      <dgm:spPr/>
      <dgm:t>
        <a:bodyPr/>
        <a:lstStyle/>
        <a:p>
          <a:r>
            <a:rPr lang="en-US" dirty="0" smtClean="0"/>
            <a:t>XVII </a:t>
          </a:r>
          <a:r>
            <a:rPr lang="ru-RU" dirty="0" smtClean="0"/>
            <a:t>в. до </a:t>
          </a:r>
          <a:r>
            <a:rPr lang="ru-RU" dirty="0" err="1" smtClean="0"/>
            <a:t>н.э</a:t>
          </a:r>
          <a:endParaRPr lang="ru-RU" dirty="0"/>
        </a:p>
      </dgm:t>
    </dgm:pt>
    <dgm:pt modelId="{DC674AEB-1E9E-42D5-9B25-810A036108AF}" type="parTrans" cxnId="{F017A2BE-CAFC-4225-AF88-71FE6A5140C9}">
      <dgm:prSet/>
      <dgm:spPr/>
      <dgm:t>
        <a:bodyPr/>
        <a:lstStyle/>
        <a:p>
          <a:endParaRPr lang="ru-RU"/>
        </a:p>
      </dgm:t>
    </dgm:pt>
    <dgm:pt modelId="{054FD4D7-32A5-436F-A0DC-E66715ED2C45}" type="sibTrans" cxnId="{F017A2BE-CAFC-4225-AF88-71FE6A5140C9}">
      <dgm:prSet/>
      <dgm:spPr/>
      <dgm:t>
        <a:bodyPr/>
        <a:lstStyle/>
        <a:p>
          <a:r>
            <a:rPr lang="ru-RU" dirty="0" smtClean="0"/>
            <a:t>Конец 3-го тыс. до </a:t>
          </a:r>
          <a:r>
            <a:rPr lang="ru-RU" dirty="0" err="1" smtClean="0"/>
            <a:t>н.э</a:t>
          </a:r>
          <a:r>
            <a:rPr lang="ru-RU" dirty="0" smtClean="0"/>
            <a:t> </a:t>
          </a:r>
          <a:endParaRPr lang="ru-RU" dirty="0"/>
        </a:p>
      </dgm:t>
    </dgm:pt>
    <dgm:pt modelId="{9309EAD0-722E-49BC-9671-AB8E11C1A6F5}">
      <dgm:prSet phldrT="[Текст]"/>
      <dgm:spPr/>
      <dgm:t>
        <a:bodyPr/>
        <a:lstStyle/>
        <a:p>
          <a:r>
            <a:rPr lang="ru-RU" dirty="0" smtClean="0"/>
            <a:t>1200 г. до н.э.</a:t>
          </a:r>
          <a:endParaRPr lang="ru-RU" dirty="0"/>
        </a:p>
      </dgm:t>
    </dgm:pt>
    <dgm:pt modelId="{AF991D30-6EE5-4949-A71E-FD8E33BEBA8A}" type="parTrans" cxnId="{FC1C001B-8E65-431A-82C2-187D4E5B5910}">
      <dgm:prSet/>
      <dgm:spPr/>
      <dgm:t>
        <a:bodyPr/>
        <a:lstStyle/>
        <a:p>
          <a:endParaRPr lang="ru-RU"/>
        </a:p>
      </dgm:t>
    </dgm:pt>
    <dgm:pt modelId="{1BA43890-3AC2-4533-B1E3-B0D0DB329A2E}" type="sibTrans" cxnId="{FC1C001B-8E65-431A-82C2-187D4E5B5910}">
      <dgm:prSet/>
      <dgm:spPr/>
      <dgm:t>
        <a:bodyPr/>
        <a:lstStyle/>
        <a:p>
          <a:r>
            <a:rPr lang="ru-RU" dirty="0" smtClean="0"/>
            <a:t>Малая Азия</a:t>
          </a:r>
          <a:endParaRPr lang="ru-RU" dirty="0"/>
        </a:p>
      </dgm:t>
    </dgm:pt>
    <dgm:pt modelId="{339CF1E8-2265-42AB-81C0-54C67BBF8500}">
      <dgm:prSet phldrT="[Текст]"/>
      <dgm:spPr/>
      <dgm:t>
        <a:bodyPr/>
        <a:lstStyle/>
        <a:p>
          <a:r>
            <a:rPr lang="ru-RU" dirty="0" smtClean="0"/>
            <a:t>Хатти</a:t>
          </a:r>
          <a:endParaRPr lang="ru-RU" dirty="0"/>
        </a:p>
      </dgm:t>
    </dgm:pt>
    <dgm:pt modelId="{401054D3-07B1-4632-A5E4-D7C3E1E82897}" type="parTrans" cxnId="{FCC93007-8E9E-42ED-8D37-D22DD6938E23}">
      <dgm:prSet/>
      <dgm:spPr/>
      <dgm:t>
        <a:bodyPr/>
        <a:lstStyle/>
        <a:p>
          <a:endParaRPr lang="ru-RU"/>
        </a:p>
      </dgm:t>
    </dgm:pt>
    <dgm:pt modelId="{076FA444-80BB-4B1E-B0E1-9FC72D937CD4}" type="sibTrans" cxnId="{FCC93007-8E9E-42ED-8D37-D22DD6938E23}">
      <dgm:prSet/>
      <dgm:spPr/>
      <dgm:t>
        <a:bodyPr/>
        <a:lstStyle/>
        <a:p>
          <a:r>
            <a:rPr lang="en-US" dirty="0" smtClean="0"/>
            <a:t>XIV-XIII </a:t>
          </a:r>
          <a:r>
            <a:rPr lang="ru-RU" dirty="0" smtClean="0"/>
            <a:t>вв.</a:t>
          </a:r>
          <a:endParaRPr lang="ru-RU" dirty="0"/>
        </a:p>
      </dgm:t>
    </dgm:pt>
    <dgm:pt modelId="{0FC664D3-1FC4-4BE8-A966-91DF4D5E7299}" type="pres">
      <dgm:prSet presAssocID="{23AF322A-FA47-44D3-AC18-ED26523464F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3C2D87-F378-46D7-8AF5-AAF88B88C103}" type="pres">
      <dgm:prSet presAssocID="{CF708F66-86B0-476B-AF52-E8D92755C07D}" presName="composite" presStyleCnt="0"/>
      <dgm:spPr/>
    </dgm:pt>
    <dgm:pt modelId="{DB6C9D54-EC0C-4C9B-BF4D-11F056A01AE0}" type="pres">
      <dgm:prSet presAssocID="{CF708F66-86B0-476B-AF52-E8D92755C07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4B986-08C3-4409-A250-4096459ADD54}" type="pres">
      <dgm:prSet presAssocID="{CF708F66-86B0-476B-AF52-E8D92755C07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E10BD-02AF-4A27-A7DD-AC53EF9C9535}" type="pres">
      <dgm:prSet presAssocID="{CF708F66-86B0-476B-AF52-E8D92755C07D}" presName="BalanceSpacing" presStyleCnt="0"/>
      <dgm:spPr/>
    </dgm:pt>
    <dgm:pt modelId="{1CE701EC-81AF-4A54-8CA0-74550EDD1D45}" type="pres">
      <dgm:prSet presAssocID="{CF708F66-86B0-476B-AF52-E8D92755C07D}" presName="BalanceSpacing1" presStyleCnt="0"/>
      <dgm:spPr/>
    </dgm:pt>
    <dgm:pt modelId="{C43D8FA3-05C1-4C17-B31B-D251A80BA3AA}" type="pres">
      <dgm:prSet presAssocID="{054FD4D7-32A5-436F-A0DC-E66715ED2C45}" presName="Accent1Text" presStyleLbl="node1" presStyleIdx="1" presStyleCnt="6"/>
      <dgm:spPr/>
      <dgm:t>
        <a:bodyPr/>
        <a:lstStyle/>
        <a:p>
          <a:endParaRPr lang="ru-RU"/>
        </a:p>
      </dgm:t>
    </dgm:pt>
    <dgm:pt modelId="{203B9431-9398-423E-B87D-776B6E2F9AA6}" type="pres">
      <dgm:prSet presAssocID="{054FD4D7-32A5-436F-A0DC-E66715ED2C45}" presName="spaceBetweenRectangles" presStyleCnt="0"/>
      <dgm:spPr/>
    </dgm:pt>
    <dgm:pt modelId="{06D8025F-1718-4A54-A20F-04AAEB359A87}" type="pres">
      <dgm:prSet presAssocID="{9309EAD0-722E-49BC-9671-AB8E11C1A6F5}" presName="composite" presStyleCnt="0"/>
      <dgm:spPr/>
    </dgm:pt>
    <dgm:pt modelId="{AF111997-2986-4316-B405-1DEE2CC0E826}" type="pres">
      <dgm:prSet presAssocID="{9309EAD0-722E-49BC-9671-AB8E11C1A6F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44E43-4A38-4D5C-9626-8B8C69AAEC38}" type="pres">
      <dgm:prSet presAssocID="{9309EAD0-722E-49BC-9671-AB8E11C1A6F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4B264-37DD-48FB-905B-8CF12A647653}" type="pres">
      <dgm:prSet presAssocID="{9309EAD0-722E-49BC-9671-AB8E11C1A6F5}" presName="BalanceSpacing" presStyleCnt="0"/>
      <dgm:spPr/>
    </dgm:pt>
    <dgm:pt modelId="{5D17CC67-A106-4838-A7D0-2DC688793CBA}" type="pres">
      <dgm:prSet presAssocID="{9309EAD0-722E-49BC-9671-AB8E11C1A6F5}" presName="BalanceSpacing1" presStyleCnt="0"/>
      <dgm:spPr/>
    </dgm:pt>
    <dgm:pt modelId="{20E865B6-92A5-41CD-9E12-D797661787D9}" type="pres">
      <dgm:prSet presAssocID="{1BA43890-3AC2-4533-B1E3-B0D0DB329A2E}" presName="Accent1Text" presStyleLbl="node1" presStyleIdx="3" presStyleCnt="6"/>
      <dgm:spPr/>
      <dgm:t>
        <a:bodyPr/>
        <a:lstStyle/>
        <a:p>
          <a:endParaRPr lang="ru-RU"/>
        </a:p>
      </dgm:t>
    </dgm:pt>
    <dgm:pt modelId="{CA5162F0-C906-462F-9C8D-9530B1AC054B}" type="pres">
      <dgm:prSet presAssocID="{1BA43890-3AC2-4533-B1E3-B0D0DB329A2E}" presName="spaceBetweenRectangles" presStyleCnt="0"/>
      <dgm:spPr/>
    </dgm:pt>
    <dgm:pt modelId="{4843EF8A-25D6-49E6-8BD9-026D3B21A86E}" type="pres">
      <dgm:prSet presAssocID="{339CF1E8-2265-42AB-81C0-54C67BBF8500}" presName="composite" presStyleCnt="0"/>
      <dgm:spPr/>
    </dgm:pt>
    <dgm:pt modelId="{88D4EAB3-4326-45C4-8343-810C9EADE2BB}" type="pres">
      <dgm:prSet presAssocID="{339CF1E8-2265-42AB-81C0-54C67BBF850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0C420-F466-4C34-89E0-FE634BA83822}" type="pres">
      <dgm:prSet presAssocID="{339CF1E8-2265-42AB-81C0-54C67BBF850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DDA2-E987-4B98-8A46-3BA246330286}" type="pres">
      <dgm:prSet presAssocID="{339CF1E8-2265-42AB-81C0-54C67BBF8500}" presName="BalanceSpacing" presStyleCnt="0"/>
      <dgm:spPr/>
    </dgm:pt>
    <dgm:pt modelId="{F089EF29-1575-4D47-96E6-7651D58BC147}" type="pres">
      <dgm:prSet presAssocID="{339CF1E8-2265-42AB-81C0-54C67BBF8500}" presName="BalanceSpacing1" presStyleCnt="0"/>
      <dgm:spPr/>
    </dgm:pt>
    <dgm:pt modelId="{FA4BB514-7892-41AD-A897-5BA212054A9B}" type="pres">
      <dgm:prSet presAssocID="{076FA444-80BB-4B1E-B0E1-9FC72D937CD4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269EA97-8730-4E17-8EF3-49241C5450F7}" type="presOf" srcId="{1BA43890-3AC2-4533-B1E3-B0D0DB329A2E}" destId="{20E865B6-92A5-41CD-9E12-D797661787D9}" srcOrd="0" destOrd="0" presId="urn:microsoft.com/office/officeart/2008/layout/AlternatingHexagons"/>
    <dgm:cxn modelId="{FC1C001B-8E65-431A-82C2-187D4E5B5910}" srcId="{23AF322A-FA47-44D3-AC18-ED26523464F1}" destId="{9309EAD0-722E-49BC-9671-AB8E11C1A6F5}" srcOrd="1" destOrd="0" parTransId="{AF991D30-6EE5-4949-A71E-FD8E33BEBA8A}" sibTransId="{1BA43890-3AC2-4533-B1E3-B0D0DB329A2E}"/>
    <dgm:cxn modelId="{F017A2BE-CAFC-4225-AF88-71FE6A5140C9}" srcId="{23AF322A-FA47-44D3-AC18-ED26523464F1}" destId="{CF708F66-86B0-476B-AF52-E8D92755C07D}" srcOrd="0" destOrd="0" parTransId="{DC674AEB-1E9E-42D5-9B25-810A036108AF}" sibTransId="{054FD4D7-32A5-436F-A0DC-E66715ED2C45}"/>
    <dgm:cxn modelId="{39C06ABA-7208-4472-B8A5-6719A31448E5}" type="presOf" srcId="{23AF322A-FA47-44D3-AC18-ED26523464F1}" destId="{0FC664D3-1FC4-4BE8-A966-91DF4D5E7299}" srcOrd="0" destOrd="0" presId="urn:microsoft.com/office/officeart/2008/layout/AlternatingHexagons"/>
    <dgm:cxn modelId="{7EA9C6F1-931E-41A7-8800-211E5D29D6D8}" type="presOf" srcId="{339CF1E8-2265-42AB-81C0-54C67BBF8500}" destId="{88D4EAB3-4326-45C4-8343-810C9EADE2BB}" srcOrd="0" destOrd="0" presId="urn:microsoft.com/office/officeart/2008/layout/AlternatingHexagons"/>
    <dgm:cxn modelId="{FCC93007-8E9E-42ED-8D37-D22DD6938E23}" srcId="{23AF322A-FA47-44D3-AC18-ED26523464F1}" destId="{339CF1E8-2265-42AB-81C0-54C67BBF8500}" srcOrd="2" destOrd="0" parTransId="{401054D3-07B1-4632-A5E4-D7C3E1E82897}" sibTransId="{076FA444-80BB-4B1E-B0E1-9FC72D937CD4}"/>
    <dgm:cxn modelId="{303FC501-F002-402A-82A8-25FD5682C26D}" type="presOf" srcId="{076FA444-80BB-4B1E-B0E1-9FC72D937CD4}" destId="{FA4BB514-7892-41AD-A897-5BA212054A9B}" srcOrd="0" destOrd="0" presId="urn:microsoft.com/office/officeart/2008/layout/AlternatingHexagons"/>
    <dgm:cxn modelId="{BD6978F9-348F-4549-A767-0C9338930C52}" type="presOf" srcId="{9309EAD0-722E-49BC-9671-AB8E11C1A6F5}" destId="{AF111997-2986-4316-B405-1DEE2CC0E826}" srcOrd="0" destOrd="0" presId="urn:microsoft.com/office/officeart/2008/layout/AlternatingHexagons"/>
    <dgm:cxn modelId="{DA344FB8-69B4-442D-B1FE-D1860809265F}" type="presOf" srcId="{054FD4D7-32A5-436F-A0DC-E66715ED2C45}" destId="{C43D8FA3-05C1-4C17-B31B-D251A80BA3AA}" srcOrd="0" destOrd="0" presId="urn:microsoft.com/office/officeart/2008/layout/AlternatingHexagons"/>
    <dgm:cxn modelId="{A4E78F9B-F4E8-43CB-86D3-42FFA310312A}" type="presOf" srcId="{CF708F66-86B0-476B-AF52-E8D92755C07D}" destId="{DB6C9D54-EC0C-4C9B-BF4D-11F056A01AE0}" srcOrd="0" destOrd="0" presId="urn:microsoft.com/office/officeart/2008/layout/AlternatingHexagons"/>
    <dgm:cxn modelId="{F6EB7B28-850F-4860-8C76-BBCCF1B5F07F}" type="presParOf" srcId="{0FC664D3-1FC4-4BE8-A966-91DF4D5E7299}" destId="{883C2D87-F378-46D7-8AF5-AAF88B88C103}" srcOrd="0" destOrd="0" presId="urn:microsoft.com/office/officeart/2008/layout/AlternatingHexagons"/>
    <dgm:cxn modelId="{BA956158-98E1-4A82-BBE5-8F50DA551152}" type="presParOf" srcId="{883C2D87-F378-46D7-8AF5-AAF88B88C103}" destId="{DB6C9D54-EC0C-4C9B-BF4D-11F056A01AE0}" srcOrd="0" destOrd="0" presId="urn:microsoft.com/office/officeart/2008/layout/AlternatingHexagons"/>
    <dgm:cxn modelId="{E8B68E2B-FAD5-413F-B6FB-0FE8B98C7F28}" type="presParOf" srcId="{883C2D87-F378-46D7-8AF5-AAF88B88C103}" destId="{42F4B986-08C3-4409-A250-4096459ADD54}" srcOrd="1" destOrd="0" presId="urn:microsoft.com/office/officeart/2008/layout/AlternatingHexagons"/>
    <dgm:cxn modelId="{2A68C2E9-7CC2-4777-A3B3-F7B4AB9634E3}" type="presParOf" srcId="{883C2D87-F378-46D7-8AF5-AAF88B88C103}" destId="{404E10BD-02AF-4A27-A7DD-AC53EF9C9535}" srcOrd="2" destOrd="0" presId="urn:microsoft.com/office/officeart/2008/layout/AlternatingHexagons"/>
    <dgm:cxn modelId="{E54EE0EF-CB59-4A75-BEE6-FFDDC72E8524}" type="presParOf" srcId="{883C2D87-F378-46D7-8AF5-AAF88B88C103}" destId="{1CE701EC-81AF-4A54-8CA0-74550EDD1D45}" srcOrd="3" destOrd="0" presId="urn:microsoft.com/office/officeart/2008/layout/AlternatingHexagons"/>
    <dgm:cxn modelId="{228F580F-D782-41B5-BE62-46752D591B98}" type="presParOf" srcId="{883C2D87-F378-46D7-8AF5-AAF88B88C103}" destId="{C43D8FA3-05C1-4C17-B31B-D251A80BA3AA}" srcOrd="4" destOrd="0" presId="urn:microsoft.com/office/officeart/2008/layout/AlternatingHexagons"/>
    <dgm:cxn modelId="{73995F94-9AA4-434F-8360-0B54EC9EBCF2}" type="presParOf" srcId="{0FC664D3-1FC4-4BE8-A966-91DF4D5E7299}" destId="{203B9431-9398-423E-B87D-776B6E2F9AA6}" srcOrd="1" destOrd="0" presId="urn:microsoft.com/office/officeart/2008/layout/AlternatingHexagons"/>
    <dgm:cxn modelId="{0165BD9F-7055-41DC-83AA-B3FC49B2F9C1}" type="presParOf" srcId="{0FC664D3-1FC4-4BE8-A966-91DF4D5E7299}" destId="{06D8025F-1718-4A54-A20F-04AAEB359A87}" srcOrd="2" destOrd="0" presId="urn:microsoft.com/office/officeart/2008/layout/AlternatingHexagons"/>
    <dgm:cxn modelId="{00A8B87C-8C40-42E2-97FC-0117A37EEDCB}" type="presParOf" srcId="{06D8025F-1718-4A54-A20F-04AAEB359A87}" destId="{AF111997-2986-4316-B405-1DEE2CC0E826}" srcOrd="0" destOrd="0" presId="urn:microsoft.com/office/officeart/2008/layout/AlternatingHexagons"/>
    <dgm:cxn modelId="{2B55F57F-15DE-48D7-8389-A3EBB50D55A5}" type="presParOf" srcId="{06D8025F-1718-4A54-A20F-04AAEB359A87}" destId="{E4444E43-4A38-4D5C-9626-8B8C69AAEC38}" srcOrd="1" destOrd="0" presId="urn:microsoft.com/office/officeart/2008/layout/AlternatingHexagons"/>
    <dgm:cxn modelId="{191FB5F5-5E9E-41AB-AAD7-5B2A54A6B2FA}" type="presParOf" srcId="{06D8025F-1718-4A54-A20F-04AAEB359A87}" destId="{AD04B264-37DD-48FB-905B-8CF12A647653}" srcOrd="2" destOrd="0" presId="urn:microsoft.com/office/officeart/2008/layout/AlternatingHexagons"/>
    <dgm:cxn modelId="{4D0074FD-8262-4DA3-8036-FDD7553C8E84}" type="presParOf" srcId="{06D8025F-1718-4A54-A20F-04AAEB359A87}" destId="{5D17CC67-A106-4838-A7D0-2DC688793CBA}" srcOrd="3" destOrd="0" presId="urn:microsoft.com/office/officeart/2008/layout/AlternatingHexagons"/>
    <dgm:cxn modelId="{8AB0922A-625E-4152-A585-3AA3F8B476B2}" type="presParOf" srcId="{06D8025F-1718-4A54-A20F-04AAEB359A87}" destId="{20E865B6-92A5-41CD-9E12-D797661787D9}" srcOrd="4" destOrd="0" presId="urn:microsoft.com/office/officeart/2008/layout/AlternatingHexagons"/>
    <dgm:cxn modelId="{FD37029B-741F-4C0C-ABD5-E3D081328C86}" type="presParOf" srcId="{0FC664D3-1FC4-4BE8-A966-91DF4D5E7299}" destId="{CA5162F0-C906-462F-9C8D-9530B1AC054B}" srcOrd="3" destOrd="0" presId="urn:microsoft.com/office/officeart/2008/layout/AlternatingHexagons"/>
    <dgm:cxn modelId="{E33B6A74-C25C-486E-9184-54103D2AD652}" type="presParOf" srcId="{0FC664D3-1FC4-4BE8-A966-91DF4D5E7299}" destId="{4843EF8A-25D6-49E6-8BD9-026D3B21A86E}" srcOrd="4" destOrd="0" presId="urn:microsoft.com/office/officeart/2008/layout/AlternatingHexagons"/>
    <dgm:cxn modelId="{FE42AA22-BDE5-4604-9F12-5895610A8F6C}" type="presParOf" srcId="{4843EF8A-25D6-49E6-8BD9-026D3B21A86E}" destId="{88D4EAB3-4326-45C4-8343-810C9EADE2BB}" srcOrd="0" destOrd="0" presId="urn:microsoft.com/office/officeart/2008/layout/AlternatingHexagons"/>
    <dgm:cxn modelId="{F661F2D4-6672-4B13-8EAC-1425B6616812}" type="presParOf" srcId="{4843EF8A-25D6-49E6-8BD9-026D3B21A86E}" destId="{EB10C420-F466-4C34-89E0-FE634BA83822}" srcOrd="1" destOrd="0" presId="urn:microsoft.com/office/officeart/2008/layout/AlternatingHexagons"/>
    <dgm:cxn modelId="{9BE65998-A07D-4ADB-9D8E-1E670CDB3391}" type="presParOf" srcId="{4843EF8A-25D6-49E6-8BD9-026D3B21A86E}" destId="{9D1BDDA2-E987-4B98-8A46-3BA246330286}" srcOrd="2" destOrd="0" presId="urn:microsoft.com/office/officeart/2008/layout/AlternatingHexagons"/>
    <dgm:cxn modelId="{D838D6DB-A098-4776-9D78-9A0A7B91A87A}" type="presParOf" srcId="{4843EF8A-25D6-49E6-8BD9-026D3B21A86E}" destId="{F089EF29-1575-4D47-96E6-7651D58BC147}" srcOrd="3" destOrd="0" presId="urn:microsoft.com/office/officeart/2008/layout/AlternatingHexagons"/>
    <dgm:cxn modelId="{71F41DA0-2DE0-40D4-927F-50ADDFCDB067}" type="presParOf" srcId="{4843EF8A-25D6-49E6-8BD9-026D3B21A86E}" destId="{FA4BB514-7892-41AD-A897-5BA212054A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C9D54-EC0C-4C9B-BF4D-11F056A01AE0}">
      <dsp:nvSpPr>
        <dsp:cNvPr id="0" name=""/>
        <dsp:cNvSpPr/>
      </dsp:nvSpPr>
      <dsp:spPr>
        <a:xfrm rot="5400000">
          <a:off x="4535342" y="162653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XVII </a:t>
          </a:r>
          <a:r>
            <a:rPr lang="ru-RU" sz="3400" kern="1200" dirty="0" smtClean="0"/>
            <a:t>в. до </a:t>
          </a:r>
          <a:r>
            <a:rPr lang="ru-RU" sz="3400" kern="1200" dirty="0" err="1" smtClean="0"/>
            <a:t>н.э</a:t>
          </a:r>
          <a:endParaRPr lang="ru-RU" sz="3400" kern="1200" dirty="0"/>
        </a:p>
      </dsp:txBody>
      <dsp:txXfrm rot="-5400000">
        <a:off x="5032673" y="387877"/>
        <a:ext cx="1484866" cy="1706743"/>
      </dsp:txXfrm>
    </dsp:sp>
    <dsp:sp modelId="{42F4B986-08C3-4409-A250-4096459ADD54}">
      <dsp:nvSpPr>
        <dsp:cNvPr id="0" name=""/>
        <dsp:cNvSpPr/>
      </dsp:nvSpPr>
      <dsp:spPr>
        <a:xfrm>
          <a:off x="6919161" y="497389"/>
          <a:ext cx="2767154" cy="148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D8FA3-05C1-4C17-B31B-D251A80BA3AA}">
      <dsp:nvSpPr>
        <dsp:cNvPr id="0" name=""/>
        <dsp:cNvSpPr/>
      </dsp:nvSpPr>
      <dsp:spPr>
        <a:xfrm rot="5400000">
          <a:off x="2205576" y="162653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Конец 3-го тыс. до </a:t>
          </a:r>
          <a:r>
            <a:rPr lang="ru-RU" sz="3200" kern="1200" dirty="0" err="1" smtClean="0"/>
            <a:t>н.э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 rot="-5400000">
        <a:off x="2702907" y="387877"/>
        <a:ext cx="1484866" cy="1706743"/>
      </dsp:txXfrm>
    </dsp:sp>
    <dsp:sp modelId="{AF111997-2986-4316-B405-1DEE2CC0E826}">
      <dsp:nvSpPr>
        <dsp:cNvPr id="0" name=""/>
        <dsp:cNvSpPr/>
      </dsp:nvSpPr>
      <dsp:spPr>
        <a:xfrm rot="5400000">
          <a:off x="3365996" y="2267277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1200 г. до н.э.</a:t>
          </a:r>
          <a:endParaRPr lang="ru-RU" sz="3400" kern="1200" dirty="0"/>
        </a:p>
      </dsp:txBody>
      <dsp:txXfrm rot="-5400000">
        <a:off x="3863327" y="2492501"/>
        <a:ext cx="1484866" cy="1706743"/>
      </dsp:txXfrm>
    </dsp:sp>
    <dsp:sp modelId="{E4444E43-4A38-4D5C-9626-8B8C69AAEC38}">
      <dsp:nvSpPr>
        <dsp:cNvPr id="0" name=""/>
        <dsp:cNvSpPr/>
      </dsp:nvSpPr>
      <dsp:spPr>
        <a:xfrm>
          <a:off x="760011" y="2602013"/>
          <a:ext cx="2677891" cy="148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865B6-92A5-41CD-9E12-D797661787D9}">
      <dsp:nvSpPr>
        <dsp:cNvPr id="0" name=""/>
        <dsp:cNvSpPr/>
      </dsp:nvSpPr>
      <dsp:spPr>
        <a:xfrm rot="5400000">
          <a:off x="5695761" y="2267277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Малая Азия</a:t>
          </a:r>
          <a:endParaRPr lang="ru-RU" sz="3600" kern="1200" dirty="0"/>
        </a:p>
      </dsp:txBody>
      <dsp:txXfrm rot="-5400000">
        <a:off x="6193092" y="2492501"/>
        <a:ext cx="1484866" cy="1706743"/>
      </dsp:txXfrm>
    </dsp:sp>
    <dsp:sp modelId="{88D4EAB3-4326-45C4-8343-810C9EADE2BB}">
      <dsp:nvSpPr>
        <dsp:cNvPr id="0" name=""/>
        <dsp:cNvSpPr/>
      </dsp:nvSpPr>
      <dsp:spPr>
        <a:xfrm rot="5400000">
          <a:off x="4535342" y="4371901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Хатти</a:t>
          </a:r>
          <a:endParaRPr lang="ru-RU" sz="3400" kern="1200" dirty="0"/>
        </a:p>
      </dsp:txBody>
      <dsp:txXfrm rot="-5400000">
        <a:off x="5032673" y="4597125"/>
        <a:ext cx="1484866" cy="1706743"/>
      </dsp:txXfrm>
    </dsp:sp>
    <dsp:sp modelId="{EB10C420-F466-4C34-89E0-FE634BA83822}">
      <dsp:nvSpPr>
        <dsp:cNvPr id="0" name=""/>
        <dsp:cNvSpPr/>
      </dsp:nvSpPr>
      <dsp:spPr>
        <a:xfrm>
          <a:off x="6919161" y="4706638"/>
          <a:ext cx="2767154" cy="148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B514-7892-41AD-A897-5BA212054A9B}">
      <dsp:nvSpPr>
        <dsp:cNvPr id="0" name=""/>
        <dsp:cNvSpPr/>
      </dsp:nvSpPr>
      <dsp:spPr>
        <a:xfrm rot="5400000">
          <a:off x="2205576" y="4371901"/>
          <a:ext cx="2479529" cy="2157190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XIV-XIII </a:t>
          </a:r>
          <a:r>
            <a:rPr lang="ru-RU" sz="3600" kern="1200" dirty="0" smtClean="0"/>
            <a:t>вв.</a:t>
          </a:r>
          <a:endParaRPr lang="ru-RU" sz="3600" kern="1200" dirty="0"/>
        </a:p>
      </dsp:txBody>
      <dsp:txXfrm rot="-5400000">
        <a:off x="2702907" y="4597125"/>
        <a:ext cx="1484866" cy="1706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5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2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0C12-346C-4F47-A229-6647631550C7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27E8-0D00-4A77-834A-3E23A3A0D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§20.Хеттская держава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e/Hititas_1300_adC_rus.svg/800px-Hititas_1300_adC_r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9" y="674254"/>
            <a:ext cx="5401829" cy="57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Вторжение в Малую Азию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255" y="1690688"/>
            <a:ext cx="5929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 конце 3-го тыс. до н.э. Хетты вторгаются в Малую Азию (современная Турция)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Они покорили местное население и в </a:t>
            </a:r>
            <a:r>
              <a:rPr lang="en-US" sz="2800" b="1" dirty="0" smtClean="0"/>
              <a:t>XVII </a:t>
            </a:r>
            <a:r>
              <a:rPr lang="ru-RU" sz="2800" b="1" dirty="0" smtClean="0"/>
              <a:t>в. объединились в единое Хеттское царство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Малая Азия связывала Переднюю Азию и Балканский п-ов. Через неё проходили значимые торговые пути</a:t>
            </a:r>
          </a:p>
        </p:txBody>
      </p:sp>
    </p:spTree>
    <p:extLst>
      <p:ext uri="{BB962C8B-B14F-4D97-AF65-F5344CB8AC3E}">
        <p14:creationId xmlns:p14="http://schemas.microsoft.com/office/powerpoint/2010/main" val="19440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2" y="1330036"/>
            <a:ext cx="6225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Также Малая Азия была богата металлами. Там были распространены: золото, свинец, серебро, медь, олово и железо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Хетты раньше других народов научились выплавлять железо </a:t>
            </a:r>
            <a:r>
              <a:rPr lang="ru-RU" sz="2800" dirty="0" smtClean="0"/>
              <a:t>и долго сохраняли эту технологию в секрете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Из железа делали орудия труда и, конечно же, оружие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4793"/>
          <a:stretch/>
        </p:blipFill>
        <p:spPr>
          <a:xfrm>
            <a:off x="6788616" y="1130054"/>
            <a:ext cx="5403384" cy="2582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59" y="3836765"/>
            <a:ext cx="4971697" cy="17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Царь и царская власть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1690688"/>
            <a:ext cx="11859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Внимательно прочитайте пункт 3 на с. 86. Опишите жизнь царя хеттов. Что особенного было в его власти? Всегда ли его положение было одинаковым? Какую роль играли законы в хеттском обществе.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356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Завоевательные походы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673" y="1690688"/>
            <a:ext cx="6031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Основа хеттского войска – пехота. Ударной силы являлись боевые колесницы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Хетты завоевали Малую Азию и Северную часть Сирии. Воевали с Египтом и Вавилоном. Завоёванные народы они часто превращали в рабов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Наивысшего могущества хетты достигли в </a:t>
            </a:r>
            <a:r>
              <a:rPr lang="en-US" sz="2800" b="1" dirty="0" smtClean="0"/>
              <a:t>XIV-XIII </a:t>
            </a:r>
            <a:r>
              <a:rPr lang="ru-RU" sz="2800" b="1" dirty="0" smtClean="0"/>
              <a:t>вв., но непрерывные войны ослабляли страну</a:t>
            </a:r>
            <a:endParaRPr lang="ru-RU" sz="2800" b="1" dirty="0"/>
          </a:p>
        </p:txBody>
      </p:sp>
      <p:pic>
        <p:nvPicPr>
          <p:cNvPr id="3074" name="Picture 2" descr="https://upload.wikimedia.org/wikipedia/commons/thumb/e/ea/Modern_reconstruction_of_a_65m_long_section_of_the_city_wall_made_of_mud_brick%2C_Hattusa%2C_the_capital_of_the_Hittite_Empire_in_the_late_Bronze_Age%2C_Bo%C4%9Fazkale%2C_Turkey_%2828820651660%29.jpg/1280px-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92" y="2041236"/>
            <a:ext cx="5092853" cy="33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164" y="1209964"/>
            <a:ext cx="67240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Хетты были также искусными дипломатами. Они нередко заключали мирные договора и с помощью дипломатии добивались своих целей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1200 г. – на территорию Малой Азии вторгаются племена с побережья Эгейского моря, которые уничтожили могущественную Хеттскую державу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Племена вторгшиеся на территорию Малой Азии египтяне называли «народами моря»</a:t>
            </a:r>
            <a:endParaRPr lang="ru-RU" sz="2800" dirty="0"/>
          </a:p>
        </p:txBody>
      </p:sp>
      <p:pic>
        <p:nvPicPr>
          <p:cNvPr id="4098" name="Picture 2" descr="https://upload.wikimedia.org/wikipedia/commons/0/00/Pulasti_%28Philistine%29_and_Tsakkaras_%28painting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62" y="1699492"/>
            <a:ext cx="4854004" cy="41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5.Религия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7818" y="1819563"/>
            <a:ext cx="117763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/>
              <a:t>Прочтите внимательно пункт 5. </a:t>
            </a:r>
          </a:p>
          <a:p>
            <a:pPr algn="just"/>
            <a:r>
              <a:rPr lang="ru-RU" sz="4400" dirty="0" smtClean="0"/>
              <a:t>Какие схожие черты вы нашли в религии хеттов и других народов? Почему их называли народом тысячи богов? </a:t>
            </a:r>
          </a:p>
          <a:p>
            <a:pPr algn="just"/>
            <a:r>
              <a:rPr lang="ru-RU" sz="4400" dirty="0" smtClean="0"/>
              <a:t>Как писали хетты?</a:t>
            </a:r>
          </a:p>
          <a:p>
            <a:pPr algn="just"/>
            <a:r>
              <a:rPr lang="ru-RU" sz="4400" dirty="0" smtClean="0"/>
              <a:t>Какой бог являлся наиболее почитаемым и кого он олицетворял?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04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68" y="3076720"/>
            <a:ext cx="10515600" cy="285273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Домашнее задание: §20. </a:t>
            </a:r>
            <a:br>
              <a:rPr lang="ru-RU" b="1" dirty="0" smtClean="0"/>
            </a:br>
            <a:r>
              <a:rPr lang="ru-RU" b="1" dirty="0" smtClean="0"/>
              <a:t>По желанию: </a:t>
            </a:r>
            <a:r>
              <a:rPr lang="ru-RU" dirty="0" smtClean="0"/>
              <a:t>составить письмо от лица египетского вельможи , которые приехал в Хеттскую державу заключать договор. Что вас удивило? Что показалось незнакомым?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1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96806794"/>
              </p:ext>
            </p:extLst>
          </p:nvPr>
        </p:nvGraphicFramePr>
        <p:xfrm>
          <a:off x="-1440872" y="166255"/>
          <a:ext cx="10446327" cy="669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56582" y="230909"/>
            <a:ext cx="488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Игра «Чистая доска»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30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1.Выберите верный вариант ответа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 flipH="1">
            <a:off x="6012873" y="1690688"/>
            <a:ext cx="83127" cy="5167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819564"/>
            <a:ext cx="6003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1 </a:t>
            </a:r>
          </a:p>
          <a:p>
            <a:pPr algn="just"/>
            <a:r>
              <a:rPr lang="ru-RU" sz="2800" dirty="0" smtClean="0"/>
              <a:t>Название какого города в переводе означает «Врата Бога»: </a:t>
            </a:r>
          </a:p>
          <a:p>
            <a:pPr algn="just"/>
            <a:r>
              <a:rPr lang="ru-RU" sz="2800" dirty="0" smtClean="0"/>
              <a:t>А) Аккад</a:t>
            </a:r>
          </a:p>
          <a:p>
            <a:pPr algn="just"/>
            <a:r>
              <a:rPr lang="ru-RU" sz="2800" dirty="0" smtClean="0"/>
              <a:t>Б) </a:t>
            </a:r>
            <a:r>
              <a:rPr lang="ru-RU" sz="2800" dirty="0" err="1" smtClean="0"/>
              <a:t>Ашшур</a:t>
            </a:r>
            <a:endParaRPr lang="ru-RU" sz="2800" dirty="0" smtClean="0"/>
          </a:p>
          <a:p>
            <a:pPr algn="just"/>
            <a:r>
              <a:rPr lang="ru-RU" sz="2800" dirty="0" smtClean="0"/>
              <a:t>В) Вавилон </a:t>
            </a:r>
          </a:p>
          <a:p>
            <a:pPr algn="just"/>
            <a:r>
              <a:rPr lang="ru-RU" sz="2800" dirty="0" smtClean="0"/>
              <a:t>Г) Ниневия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819564"/>
            <a:ext cx="60221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2</a:t>
            </a:r>
          </a:p>
          <a:p>
            <a:pPr algn="just"/>
            <a:r>
              <a:rPr lang="ru-RU" sz="2800" dirty="0" smtClean="0"/>
              <a:t>Столицей Ассирии в </a:t>
            </a:r>
            <a:r>
              <a:rPr lang="en-US" sz="2800" dirty="0" smtClean="0"/>
              <a:t>VIII </a:t>
            </a:r>
            <a:r>
              <a:rPr lang="ru-RU" sz="2800" dirty="0" smtClean="0"/>
              <a:t>в. до н.э. стал город: </a:t>
            </a:r>
          </a:p>
          <a:p>
            <a:pPr algn="just"/>
            <a:r>
              <a:rPr lang="ru-RU" sz="2800" dirty="0" smtClean="0"/>
              <a:t>А) </a:t>
            </a:r>
            <a:r>
              <a:rPr lang="ru-RU" sz="2800" dirty="0" err="1" smtClean="0"/>
              <a:t>Ашшур</a:t>
            </a:r>
            <a:r>
              <a:rPr lang="ru-RU" sz="2800" dirty="0" smtClean="0"/>
              <a:t> </a:t>
            </a:r>
          </a:p>
          <a:p>
            <a:pPr algn="just"/>
            <a:r>
              <a:rPr lang="ru-RU" sz="2800" dirty="0" smtClean="0"/>
              <a:t>Б) Ниневия</a:t>
            </a:r>
          </a:p>
          <a:p>
            <a:pPr algn="just"/>
            <a:r>
              <a:rPr lang="ru-RU" sz="2800" dirty="0" smtClean="0"/>
              <a:t>В) Вавилон</a:t>
            </a:r>
          </a:p>
          <a:p>
            <a:pPr algn="just"/>
            <a:r>
              <a:rPr lang="ru-RU" sz="2800" dirty="0" smtClean="0"/>
              <a:t>Г)  Аккад </a:t>
            </a:r>
          </a:p>
        </p:txBody>
      </p:sp>
    </p:spTree>
    <p:extLst>
      <p:ext uri="{BB962C8B-B14F-4D97-AF65-F5344CB8AC3E}">
        <p14:creationId xmlns:p14="http://schemas.microsoft.com/office/powerpoint/2010/main" val="394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Выберите верный вариант ответа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6096000" y="1690688"/>
            <a:ext cx="9236" cy="5167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690688"/>
            <a:ext cx="61052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1 </a:t>
            </a:r>
          </a:p>
          <a:p>
            <a:pPr algn="just"/>
            <a:r>
              <a:rPr lang="ru-RU" sz="2800" dirty="0" smtClean="0"/>
              <a:t>«Рабами царя» в Вавилоне себя называли: </a:t>
            </a:r>
          </a:p>
          <a:p>
            <a:pPr algn="just"/>
            <a:r>
              <a:rPr lang="ru-RU" sz="2800" dirty="0" smtClean="0"/>
              <a:t>А) Торговцы</a:t>
            </a:r>
          </a:p>
          <a:p>
            <a:pPr algn="just"/>
            <a:r>
              <a:rPr lang="ru-RU" sz="2800" dirty="0" smtClean="0"/>
              <a:t>Б) Ремесленники </a:t>
            </a:r>
          </a:p>
          <a:p>
            <a:pPr algn="just"/>
            <a:r>
              <a:rPr lang="ru-RU" sz="2800" dirty="0" smtClean="0"/>
              <a:t>В) Воины </a:t>
            </a:r>
          </a:p>
          <a:p>
            <a:pPr algn="just"/>
            <a:r>
              <a:rPr lang="ru-RU" sz="2800" dirty="0" smtClean="0"/>
              <a:t>Г) Жрецы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05236" y="1690688"/>
            <a:ext cx="6086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2</a:t>
            </a:r>
          </a:p>
          <a:p>
            <a:pPr algn="just"/>
            <a:r>
              <a:rPr lang="ru-RU" sz="2800" dirty="0" smtClean="0"/>
              <a:t>Одна из причин возвышения Вавилона над остальными городами:</a:t>
            </a:r>
          </a:p>
          <a:p>
            <a:pPr algn="just"/>
            <a:r>
              <a:rPr lang="ru-RU" sz="2800" dirty="0" smtClean="0"/>
              <a:t>А) Большое количества железа </a:t>
            </a:r>
          </a:p>
          <a:p>
            <a:pPr algn="just"/>
            <a:r>
              <a:rPr lang="ru-RU" sz="2800" dirty="0" smtClean="0"/>
              <a:t>Б) Большее количество мужского населения</a:t>
            </a:r>
          </a:p>
          <a:p>
            <a:pPr algn="just"/>
            <a:r>
              <a:rPr lang="ru-RU" sz="2800" dirty="0" smtClean="0"/>
              <a:t>В) Удачное географическое положение</a:t>
            </a:r>
          </a:p>
          <a:p>
            <a:pPr algn="just"/>
            <a:r>
              <a:rPr lang="ru-RU" sz="2800" dirty="0" smtClean="0"/>
              <a:t>Г) Гористая местность, где легко защищаться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4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3.Выберите верный вариант ответа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6096000" y="1690688"/>
            <a:ext cx="46182" cy="5167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690688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1</a:t>
            </a:r>
          </a:p>
          <a:p>
            <a:pPr algn="just"/>
            <a:r>
              <a:rPr lang="ru-RU" sz="2800" dirty="0" smtClean="0"/>
              <a:t>Какие природные условия соответствуют территории города-государства </a:t>
            </a:r>
            <a:r>
              <a:rPr lang="ru-RU" sz="2800" dirty="0" err="1" smtClean="0"/>
              <a:t>Ашшура</a:t>
            </a:r>
            <a:r>
              <a:rPr lang="ru-RU" sz="2800" dirty="0" smtClean="0"/>
              <a:t>: </a:t>
            </a:r>
          </a:p>
          <a:p>
            <a:pPr algn="just"/>
            <a:r>
              <a:rPr lang="ru-RU" sz="2800" dirty="0" smtClean="0"/>
              <a:t>А) Степь, богатая плодородными почвами</a:t>
            </a:r>
          </a:p>
          <a:p>
            <a:pPr algn="just"/>
            <a:r>
              <a:rPr lang="ru-RU" sz="2800" dirty="0" smtClean="0"/>
              <a:t>Б) Гористая местность, богатая железом</a:t>
            </a:r>
          </a:p>
          <a:p>
            <a:pPr algn="just"/>
            <a:r>
              <a:rPr lang="ru-RU" sz="2800" dirty="0" smtClean="0"/>
              <a:t>В) Просторные равнины для выпаса скота</a:t>
            </a:r>
          </a:p>
          <a:p>
            <a:pPr algn="just"/>
            <a:r>
              <a:rPr lang="ru-RU" sz="2800" dirty="0" smtClean="0"/>
              <a:t>Г) Лесистая местность, богатая разными породами дерева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42183" y="1690688"/>
            <a:ext cx="6049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2</a:t>
            </a:r>
          </a:p>
          <a:p>
            <a:pPr algn="just"/>
            <a:r>
              <a:rPr lang="ru-RU" sz="2800" dirty="0" smtClean="0"/>
              <a:t>Какая характеристика НЕ относится к ассирийцам:</a:t>
            </a:r>
          </a:p>
          <a:p>
            <a:pPr algn="just"/>
            <a:r>
              <a:rPr lang="ru-RU" sz="2800" dirty="0" smtClean="0"/>
              <a:t>А) Являются изобретателями седла</a:t>
            </a:r>
          </a:p>
          <a:p>
            <a:pPr algn="just"/>
            <a:r>
              <a:rPr lang="ru-RU" sz="2800" dirty="0" smtClean="0"/>
              <a:t>Б)Одни из первых использовали железное оружие в Месопотамии</a:t>
            </a:r>
          </a:p>
          <a:p>
            <a:pPr algn="just"/>
            <a:r>
              <a:rPr lang="ru-RU" sz="2800" dirty="0" smtClean="0"/>
              <a:t>В) Строили осадные башни, тараны и т.д. во время своих военных походов</a:t>
            </a:r>
          </a:p>
          <a:p>
            <a:pPr algn="just"/>
            <a:r>
              <a:rPr lang="ru-RU" sz="2800" dirty="0" smtClean="0"/>
              <a:t>Г) Ни один из вариантов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89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Выберите верный вариант ответа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>
            <a:off x="6096000" y="1690688"/>
            <a:ext cx="36945" cy="5167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791855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1</a:t>
            </a:r>
          </a:p>
          <a:p>
            <a:pPr algn="just"/>
            <a:r>
              <a:rPr lang="ru-RU" sz="2800" dirty="0" smtClean="0"/>
              <a:t>В древней Месопотамии основной материал для письма это: </a:t>
            </a:r>
          </a:p>
          <a:p>
            <a:pPr algn="just"/>
            <a:r>
              <a:rPr lang="ru-RU" sz="2800" dirty="0" smtClean="0"/>
              <a:t>А) Глина</a:t>
            </a:r>
          </a:p>
          <a:p>
            <a:pPr algn="just"/>
            <a:r>
              <a:rPr lang="ru-RU" sz="2800" dirty="0" smtClean="0"/>
              <a:t>Б) Бумага</a:t>
            </a:r>
          </a:p>
          <a:p>
            <a:pPr algn="just"/>
            <a:r>
              <a:rPr lang="ru-RU" sz="2800" dirty="0" smtClean="0"/>
              <a:t>В) Папирус</a:t>
            </a:r>
          </a:p>
          <a:p>
            <a:pPr algn="just"/>
            <a:r>
              <a:rPr lang="ru-RU" sz="2800" dirty="0" smtClean="0"/>
              <a:t>Г) Пергамент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32945" y="1791855"/>
            <a:ext cx="6059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2 </a:t>
            </a:r>
          </a:p>
          <a:p>
            <a:pPr algn="just"/>
            <a:r>
              <a:rPr lang="ru-RU" sz="2800" dirty="0" smtClean="0"/>
              <a:t>В древней Месопотамии в неделе было:</a:t>
            </a:r>
          </a:p>
          <a:p>
            <a:pPr algn="just"/>
            <a:r>
              <a:rPr lang="ru-RU" sz="2800" dirty="0" smtClean="0"/>
              <a:t>А)5 дней</a:t>
            </a:r>
          </a:p>
          <a:p>
            <a:pPr algn="just"/>
            <a:r>
              <a:rPr lang="ru-RU" sz="2800" dirty="0" smtClean="0"/>
              <a:t>Б)6 дней</a:t>
            </a:r>
          </a:p>
          <a:p>
            <a:pPr algn="just"/>
            <a:r>
              <a:rPr lang="ru-RU" sz="2800" dirty="0" smtClean="0"/>
              <a:t>В)7 дней</a:t>
            </a:r>
          </a:p>
          <a:p>
            <a:pPr algn="just"/>
            <a:r>
              <a:rPr lang="ru-RU" sz="2800" dirty="0" smtClean="0"/>
              <a:t>Г)8 дней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7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Запишите имя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</p:cNvCxnSpPr>
          <p:nvPr/>
        </p:nvCxnSpPr>
        <p:spPr>
          <a:xfrm flipH="1">
            <a:off x="6059055" y="1690688"/>
            <a:ext cx="36945" cy="5167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874982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Вариант 1 </a:t>
            </a:r>
          </a:p>
          <a:p>
            <a:pPr algn="just"/>
            <a:r>
              <a:rPr lang="ru-RU" sz="2800" dirty="0" smtClean="0"/>
              <a:t>Царь Вавилона, один из знаменитейших правителей, создатель рукописных законов и завоеватель всей Месопотамии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690688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Вариант 2</a:t>
            </a:r>
          </a:p>
          <a:p>
            <a:r>
              <a:rPr lang="ru-RU" sz="2800" dirty="0" smtClean="0"/>
              <a:t>Первый царь </a:t>
            </a:r>
            <a:r>
              <a:rPr lang="ru-RU" sz="2800" dirty="0" err="1" smtClean="0"/>
              <a:t>Нововавилонского</a:t>
            </a:r>
            <a:r>
              <a:rPr lang="ru-RU" sz="2800" dirty="0" smtClean="0"/>
              <a:t> царства, строитель «висячих садов Семирамиды». Правил 44 года и при нём Вавилон стал одним из красивейших городов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26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Соотнесите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46253"/>
              </p:ext>
            </p:extLst>
          </p:nvPr>
        </p:nvGraphicFramePr>
        <p:xfrm>
          <a:off x="838200" y="2280467"/>
          <a:ext cx="10515600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2898099">
                  <a:extLst>
                    <a:ext uri="{9D8B030D-6E8A-4147-A177-3AD203B41FA5}">
                      <a16:colId xmlns:a16="http://schemas.microsoft.com/office/drawing/2014/main" val="3949151742"/>
                    </a:ext>
                  </a:extLst>
                </a:gridCol>
                <a:gridCol w="7617501">
                  <a:extLst>
                    <a:ext uri="{9D8B030D-6E8A-4147-A177-3AD203B41FA5}">
                      <a16:colId xmlns:a16="http://schemas.microsoft.com/office/drawing/2014/main" val="682784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Царь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имели никаких прав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10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Жрецы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управлял государством в Месопотамии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58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Чиновники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занимались</a:t>
                      </a:r>
                      <a:r>
                        <a:rPr lang="be-BY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ремеслом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994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Земледельцы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владели знаниями, проводили</a:t>
                      </a:r>
                      <a:r>
                        <a:rPr lang="be-BY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богослужения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3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Ремесленники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выращивали</a:t>
                      </a:r>
                      <a:r>
                        <a:rPr lang="be-BY" sz="2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основные продукты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5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– Рабы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– </a:t>
                      </a:r>
                      <a:r>
                        <a:rPr lang="be-BY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собирали налоги и набирали в армию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47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1.Происхождение хеттов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7927" y="1616364"/>
            <a:ext cx="4945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Хетты упомянуты в Библии, а также египтянами (Страна </a:t>
            </a:r>
            <a:r>
              <a:rPr lang="ru-RU" sz="2800" dirty="0" err="1" smtClean="0"/>
              <a:t>Хета</a:t>
            </a:r>
            <a:r>
              <a:rPr lang="ru-RU" sz="2800" dirty="0" smtClean="0"/>
              <a:t>) и ассирийцами (Хатти)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Это индоевропейские народ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Изначально хетты проживали в степях к северу от чёрного моря 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43" y="1489355"/>
            <a:ext cx="685895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88669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Занимались животноводством, разводили коз и овец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После приручения лошадей – запрягали их в колёсные повозки. Использовали колесницы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709" y="1267791"/>
            <a:ext cx="5313167" cy="4578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522"/>
            <a:ext cx="6667107" cy="11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722</Words>
  <Application>Microsoft Office PowerPoint</Application>
  <PresentationFormat>Широкоэкранный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§20.Хеттская держава</vt:lpstr>
      <vt:lpstr>1.Выберите верный вариант ответа</vt:lpstr>
      <vt:lpstr>2. Выберите верный вариант ответа</vt:lpstr>
      <vt:lpstr>3.Выберите верный вариант ответа</vt:lpstr>
      <vt:lpstr>4. Выберите верный вариант ответа</vt:lpstr>
      <vt:lpstr>5. Запишите имя </vt:lpstr>
      <vt:lpstr>6. Соотнесите</vt:lpstr>
      <vt:lpstr>1.Происхождение хеттов</vt:lpstr>
      <vt:lpstr>Презентация PowerPoint</vt:lpstr>
      <vt:lpstr>2. Вторжение в Малую Азию</vt:lpstr>
      <vt:lpstr>Презентация PowerPoint</vt:lpstr>
      <vt:lpstr>3. Царь и царская власть</vt:lpstr>
      <vt:lpstr>4. Завоевательные походы</vt:lpstr>
      <vt:lpstr>Презентация PowerPoint</vt:lpstr>
      <vt:lpstr>5.Религия</vt:lpstr>
      <vt:lpstr>Домашнее задание: §20.  По желанию: составить письмо от лица египетского вельможи , которые приехал в Хеттскую державу заключать договор. Что вас удивило? Что показалось незнакомым?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§20.Хеттская держава</dc:title>
  <dc:creator>Uladzislau Kasakou</dc:creator>
  <cp:lastModifiedBy>Uladzislau Kasakou</cp:lastModifiedBy>
  <cp:revision>15</cp:revision>
  <dcterms:created xsi:type="dcterms:W3CDTF">2022-11-22T09:36:42Z</dcterms:created>
  <dcterms:modified xsi:type="dcterms:W3CDTF">2023-02-12T08:01:15Z</dcterms:modified>
</cp:coreProperties>
</file>