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3051"/>
    <a:srgbClr val="553945"/>
    <a:srgbClr val="74406D"/>
    <a:srgbClr val="122A2C"/>
    <a:srgbClr val="48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DE161-E175-4E1D-AD81-DAF6527418A2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C2152-CB33-4C37-A5B0-4E2888BC8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7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0775"/>
            <a:ext cx="6858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20002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483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9243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2133600"/>
            <a:ext cx="39243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533400"/>
            <a:ext cx="791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80010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328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3285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3285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3285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3285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3285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3285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3285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F3285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F328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F328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F328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F328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F328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F328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F328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F328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F328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C:\Documents%20and%20Settings\Admin\&#1056;&#1072;&#1073;&#1086;&#1095;&#1080;&#1081;%20&#1089;&#1090;&#1086;&#1083;\&#1072;&#1088;&#1072;&#1073;&#1086;-&#1080;&#1089;&#1083;&#1072;&#1084;&#1089;&#1082;&#1072;&#1103;%20&#1082;&#1091;&#1083;&#1100;&#1090;&#1091;&#1088;&#1072;\&#1060;&#1080;&#1083;&#1100;&#1084;_0001.wmv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VTS_04_0.IF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VTS_01_3.VO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Домашнее задание: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§24,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Знать значение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Основных  терминов, </a:t>
            </a:r>
          </a:p>
          <a:p>
            <a:pPr algn="ctr"/>
            <a:r>
              <a:rPr lang="ru-RU" sz="6000" b="1" cap="all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</a:t>
            </a:r>
            <a:r>
              <a:rPr lang="ru-RU" sz="6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ройденных на уроке,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Особенности арабской культуры.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2798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rgbClr val="74406D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Ибн Сина (Авиценна)</a:t>
            </a:r>
            <a:endParaRPr lang="ru-RU" sz="6000" b="1" cap="all" spc="0" dirty="0">
              <a:ln w="0"/>
              <a:solidFill>
                <a:srgbClr val="74406D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IBN_SINA2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285860"/>
            <a:ext cx="3857652" cy="489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003" y="0"/>
            <a:ext cx="4690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chemeClr val="accent1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Повторим?</a:t>
            </a:r>
            <a:endParaRPr lang="ru-RU" sz="6000" b="1" cap="all" spc="0" dirty="0">
              <a:ln w="0"/>
              <a:solidFill>
                <a:schemeClr val="accent1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142984"/>
            <a:ext cx="90781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latin typeface="Monotype Corsiva" pitchFamily="66" charset="0"/>
              </a:rPr>
              <a:t>Какие науки были хорошо развиты у арабов?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Monotype Corsiva" pitchFamily="66" charset="0"/>
              </a:rPr>
              <a:t>Какие научные термины и слова пришли в наш</a:t>
            </a:r>
          </a:p>
          <a:p>
            <a:pPr marL="342900" indent="-342900"/>
            <a:r>
              <a:rPr lang="ru-RU" sz="3600" b="1" dirty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   язык из арабского?</a:t>
            </a:r>
          </a:p>
          <a:p>
            <a:pPr marL="342900" indent="-342900"/>
            <a:r>
              <a:rPr lang="ru-RU" sz="3600" b="1" dirty="0" smtClean="0">
                <a:latin typeface="Monotype Corsiva" pitchFamily="66" charset="0"/>
              </a:rPr>
              <a:t>3. Чем прославился Авиценна?</a:t>
            </a:r>
          </a:p>
          <a:p>
            <a:pPr marL="342900" indent="-342900"/>
            <a:r>
              <a:rPr lang="ru-RU" sz="3600" b="1" dirty="0" smtClean="0">
                <a:latin typeface="Monotype Corsiva" pitchFamily="66" charset="0"/>
              </a:rPr>
              <a:t>4.Как вы думаете, почему образование и наука у </a:t>
            </a:r>
          </a:p>
          <a:p>
            <a:pPr marL="342900" indent="-342900"/>
            <a:r>
              <a:rPr lang="ru-RU" sz="3600" b="1" dirty="0" smtClean="0">
                <a:latin typeface="Monotype Corsiva" pitchFamily="66" charset="0"/>
              </a:rPr>
              <a:t>арабов в Раннем средневековье были более развиты,</a:t>
            </a:r>
          </a:p>
          <a:p>
            <a:pPr marL="342900" indent="-342900"/>
            <a:r>
              <a:rPr lang="ru-RU" sz="3600" b="1" dirty="0" smtClean="0">
                <a:latin typeface="Monotype Corsiva" pitchFamily="66" charset="0"/>
              </a:rPr>
              <a:t> чем в Европе?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арабо-исламская культура\urok6sr_10\3\1.files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72008"/>
            <a:ext cx="1500198" cy="150019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арабо-исламская культура\urok6sr_10\3\2.files\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962" y="4572008"/>
            <a:ext cx="2127330" cy="150019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арабо-исламская культура\urok6sr_10\3\5.files\image0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5" y="4572008"/>
            <a:ext cx="2214579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51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rgbClr val="74406D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Мусульманская архитектура</a:t>
            </a:r>
            <a:endParaRPr lang="ru-RU" sz="4400" b="1" cap="all" spc="0" dirty="0">
              <a:ln w="0"/>
              <a:solidFill>
                <a:srgbClr val="74406D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Documents and Settings\Admin\Рабочий стол\арабо-исламская культура\urok6sr_10\3\3.files\image00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3810000" cy="5080000"/>
          </a:xfrm>
          <a:prstGeom prst="rect">
            <a:avLst/>
          </a:prstGeom>
          <a:noFill/>
        </p:spPr>
      </p:pic>
      <p:pic>
        <p:nvPicPr>
          <p:cNvPr id="10" name="Рисунок 9" descr="Leto,2011 226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rcRect r="29687"/>
          <a:stretch>
            <a:fillRect/>
          </a:stretch>
        </p:blipFill>
        <p:spPr>
          <a:xfrm>
            <a:off x="4286248" y="928670"/>
            <a:ext cx="4487209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410" y="0"/>
            <a:ext cx="762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Давайте повторим!</a:t>
            </a:r>
            <a:endParaRPr lang="ru-RU" sz="5400" b="1" cap="all" spc="0" dirty="0">
              <a:ln/>
              <a:solidFill>
                <a:schemeClr val="accent1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071546"/>
            <a:ext cx="9004388" cy="46474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sz="24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Покажите  на  карте  и опишите  словами  где </a:t>
            </a:r>
          </a:p>
          <a:p>
            <a:pPr marL="342900" indent="-342900"/>
            <a:r>
              <a:rPr lang="ru-RU" sz="24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 возникло государство  арабов?</a:t>
            </a:r>
          </a:p>
          <a:p>
            <a:pPr marL="342900" indent="-342900">
              <a:buAutoNum type="arabicPeriod" startAt="2"/>
            </a:pPr>
            <a:r>
              <a:rPr lang="ru-RU" sz="24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Назовите  страны, которые  вошли  в  состав </a:t>
            </a:r>
          </a:p>
          <a:p>
            <a:pPr marL="342900" indent="-342900"/>
            <a:r>
              <a:rPr lang="ru-RU" sz="24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  Арабского   халифата?</a:t>
            </a:r>
          </a:p>
          <a:p>
            <a:pPr marL="457200" indent="-457200">
              <a:buAutoNum type="arabicPeriod" startAt="3"/>
            </a:pPr>
            <a:r>
              <a:rPr lang="ru-RU" sz="24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Прокомментируйте  события, которые  </a:t>
            </a:r>
          </a:p>
          <a:p>
            <a:pPr marL="457200" indent="-457200"/>
            <a:r>
              <a:rPr lang="ru-RU" sz="24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    произошли  в </a:t>
            </a:r>
            <a:r>
              <a:rPr lang="ru-RU" sz="32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610, 622. 630гг.</a:t>
            </a:r>
          </a:p>
          <a:p>
            <a:pPr marL="342900" indent="-342900"/>
            <a:r>
              <a:rPr lang="ru-RU" sz="24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4.    Кого  называли  халифами?</a:t>
            </a:r>
          </a:p>
          <a:p>
            <a:pPr marL="342900" indent="-342900"/>
            <a:r>
              <a:rPr lang="ru-RU" sz="24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5.    Почему  арабы  смогли  за  короткий  промежуток </a:t>
            </a:r>
          </a:p>
          <a:p>
            <a:pPr marL="342900" indent="-342900"/>
            <a:r>
              <a:rPr lang="ru-RU" sz="24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  времени  завоевать  большие  территории?</a:t>
            </a:r>
          </a:p>
          <a:p>
            <a:pPr marL="342900" indent="-342900">
              <a:buAutoNum type="arabicPeriod" startAt="6"/>
            </a:pPr>
            <a:r>
              <a:rPr lang="ru-RU" sz="24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Приведите  примеры,  свидетельствующие  </a:t>
            </a:r>
          </a:p>
          <a:p>
            <a:pPr marL="342900" indent="-342900"/>
            <a:r>
              <a:rPr lang="ru-RU" sz="24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  о  могуществе  Арабского  халифата.</a:t>
            </a:r>
          </a:p>
          <a:p>
            <a:pPr marL="342900" indent="-342900"/>
            <a:r>
              <a:rPr lang="ru-RU" sz="2400" b="1" cap="all" dirty="0" smtClean="0">
                <a:ln/>
                <a:solidFill>
                  <a:srgbClr val="55394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7.    Каковы  причины  упадка  державы  арабов?</a:t>
            </a:r>
            <a:endParaRPr lang="ru-RU" sz="2400" b="1" cap="all" dirty="0">
              <a:ln/>
              <a:solidFill>
                <a:srgbClr val="553945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5706" y="714356"/>
            <a:ext cx="617829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err="1" smtClean="0">
                <a:ln/>
                <a:solidFill>
                  <a:srgbClr val="122A2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Арабо</a:t>
            </a:r>
            <a:r>
              <a:rPr lang="ru-RU" sz="8000" b="1" cap="all" spc="0" dirty="0" smtClean="0">
                <a:ln/>
                <a:solidFill>
                  <a:srgbClr val="122A2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-</a:t>
            </a:r>
          </a:p>
          <a:p>
            <a:pPr algn="ctr"/>
            <a:r>
              <a:rPr lang="ru-RU" sz="8000" b="1" cap="all" dirty="0" smtClean="0">
                <a:ln/>
                <a:solidFill>
                  <a:srgbClr val="122A2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Исламская </a:t>
            </a:r>
          </a:p>
          <a:p>
            <a:pPr algn="ctr"/>
            <a:r>
              <a:rPr lang="ru-RU" sz="8000" b="1" cap="all" dirty="0" smtClean="0">
                <a:ln/>
                <a:solidFill>
                  <a:srgbClr val="122A2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культура</a:t>
            </a:r>
            <a:endParaRPr lang="ru-RU" sz="8000" b="1" cap="all" spc="0" dirty="0">
              <a:ln/>
              <a:solidFill>
                <a:srgbClr val="122A2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Leto,2011 199.JPG"/>
          <p:cNvPicPr>
            <a:picLocks noChangeAspect="1"/>
          </p:cNvPicPr>
          <p:nvPr/>
        </p:nvPicPr>
        <p:blipFill>
          <a:blip r:embed="rId2" cstate="print"/>
          <a:srcRect b="13971"/>
          <a:stretch>
            <a:fillRect/>
          </a:stretch>
        </p:blipFill>
        <p:spPr>
          <a:xfrm>
            <a:off x="285720" y="142852"/>
            <a:ext cx="2428892" cy="3000396"/>
          </a:xfrm>
          <a:prstGeom prst="rect">
            <a:avLst/>
          </a:prstGeom>
        </p:spPr>
      </p:pic>
      <p:pic>
        <p:nvPicPr>
          <p:cNvPr id="6" name="Рисунок 5" descr="Leto,2011 231.JPG"/>
          <p:cNvPicPr>
            <a:picLocks noChangeAspect="1"/>
          </p:cNvPicPr>
          <p:nvPr/>
        </p:nvPicPr>
        <p:blipFill>
          <a:blip r:embed="rId3" cstate="print"/>
          <a:srcRect r="50447" b="25575"/>
          <a:stretch>
            <a:fillRect/>
          </a:stretch>
        </p:blipFill>
        <p:spPr>
          <a:xfrm>
            <a:off x="357158" y="3286124"/>
            <a:ext cx="2214578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205" y="0"/>
            <a:ext cx="791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1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Цели и задачи урока:</a:t>
            </a:r>
            <a:endParaRPr lang="ru-RU" sz="5400" b="1" cap="all" spc="0" dirty="0">
              <a:ln w="0"/>
              <a:solidFill>
                <a:schemeClr val="accent1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988358" cy="523220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rgbClr val="563051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Знать:</a:t>
            </a:r>
          </a:p>
          <a:p>
            <a:r>
              <a:rPr lang="ru-RU" sz="2800" b="1" cap="all" dirty="0" smtClean="0">
                <a:ln w="0"/>
                <a:solidFill>
                  <a:srgbClr val="553945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Значение терминов: </a:t>
            </a:r>
            <a:r>
              <a:rPr lang="ru-RU" sz="2400" b="1" cap="all" dirty="0" smtClean="0">
                <a:ln w="0"/>
                <a:solidFill>
                  <a:srgbClr val="122A2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Коран, ислам, мечеть, </a:t>
            </a:r>
          </a:p>
          <a:p>
            <a:r>
              <a:rPr lang="ru-RU" sz="2400" b="1" cap="all" dirty="0" smtClean="0">
                <a:ln w="0"/>
                <a:solidFill>
                  <a:srgbClr val="122A2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Минарет,  арабеска,  Кааба,  джихад,  хадж;</a:t>
            </a:r>
          </a:p>
          <a:p>
            <a:r>
              <a:rPr lang="ru-RU" sz="2400" b="1" cap="all" dirty="0" smtClean="0">
                <a:ln w="0"/>
                <a:solidFill>
                  <a:srgbClr val="122A2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В  чём  выражались  особенности   мусульманской </a:t>
            </a:r>
          </a:p>
          <a:p>
            <a:r>
              <a:rPr lang="ru-RU" sz="2400" b="1" cap="all" dirty="0" smtClean="0">
                <a:ln w="0"/>
                <a:solidFill>
                  <a:srgbClr val="122A2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культуры;</a:t>
            </a:r>
          </a:p>
          <a:p>
            <a:r>
              <a:rPr lang="ru-RU" sz="2400" b="1" cap="all" dirty="0" smtClean="0">
                <a:ln w="0"/>
                <a:solidFill>
                  <a:srgbClr val="122A2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О наиболее значимых  достижениях  образования </a:t>
            </a:r>
          </a:p>
          <a:p>
            <a:r>
              <a:rPr lang="ru-RU" sz="2400" b="1" cap="all" dirty="0" smtClean="0">
                <a:ln w="0"/>
                <a:solidFill>
                  <a:srgbClr val="122A2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и науки;</a:t>
            </a:r>
          </a:p>
          <a:p>
            <a:r>
              <a:rPr lang="ru-RU" sz="3600" b="1" cap="all" dirty="0" smtClean="0">
                <a:ln w="0"/>
                <a:solidFill>
                  <a:srgbClr val="122A2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Уметь характеризовать:</a:t>
            </a:r>
          </a:p>
          <a:p>
            <a:r>
              <a:rPr lang="ru-RU" sz="24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Основные идеи Корана;</a:t>
            </a:r>
          </a:p>
          <a:p>
            <a:r>
              <a:rPr lang="ru-RU" sz="24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Влияние ислама на жизнь средневековых мусульман;</a:t>
            </a:r>
          </a:p>
          <a:p>
            <a:r>
              <a:rPr lang="ru-RU" sz="24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Причины расцвета арабской культуры;</a:t>
            </a:r>
          </a:p>
          <a:p>
            <a:r>
              <a:rPr lang="ru-RU" sz="24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Произведения культуры;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6" y="0"/>
            <a:ext cx="875432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rgbClr val="480024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Познавательное задание!</a:t>
            </a:r>
          </a:p>
          <a:p>
            <a:pPr algn="ctr"/>
            <a:r>
              <a:rPr lang="ru-RU" sz="4800" b="1" cap="all" dirty="0" smtClean="0">
                <a:ln w="0"/>
                <a:solidFill>
                  <a:srgbClr val="74406D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Какую роль  в  жизни</a:t>
            </a:r>
          </a:p>
          <a:p>
            <a:pPr algn="ctr"/>
            <a:r>
              <a:rPr lang="ru-RU" sz="4800" b="1" cap="all" spc="0" dirty="0" smtClean="0">
                <a:ln w="0"/>
                <a:solidFill>
                  <a:srgbClr val="74406D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Мусульман   играют</a:t>
            </a:r>
          </a:p>
          <a:p>
            <a:pPr algn="ctr"/>
            <a:r>
              <a:rPr lang="ru-RU" sz="4800" b="1" cap="all" dirty="0" smtClean="0">
                <a:ln w="0"/>
                <a:solidFill>
                  <a:srgbClr val="74406D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Ислам  и священная</a:t>
            </a:r>
          </a:p>
          <a:p>
            <a:pPr algn="ctr"/>
            <a:r>
              <a:rPr lang="ru-RU" sz="4800" b="1" cap="all" spc="0" dirty="0" smtClean="0">
                <a:ln w="0"/>
                <a:solidFill>
                  <a:srgbClr val="74406D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Книга  Коран</a:t>
            </a:r>
            <a:r>
              <a:rPr lang="ru-RU" sz="4800" b="1" cap="all" spc="0" dirty="0" smtClean="0">
                <a:ln w="0"/>
                <a:solidFill>
                  <a:srgbClr val="74406D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?</a:t>
            </a:r>
            <a:endParaRPr lang="ru-RU" sz="4800" b="1" cap="all" spc="0" dirty="0" smtClean="0">
              <a:ln w="0"/>
              <a:solidFill>
                <a:srgbClr val="74406D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13m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3429000"/>
            <a:ext cx="1928826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304" y="0"/>
            <a:ext cx="800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74406D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Проблемное задание!</a:t>
            </a:r>
            <a:endParaRPr lang="ru-RU" sz="5400" b="1" cap="all" spc="0" dirty="0">
              <a:ln w="0"/>
              <a:solidFill>
                <a:srgbClr val="74406D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138" y="1071546"/>
            <a:ext cx="796243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Выяснить,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Что  способствовало</a:t>
            </a:r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/>
                <a:solidFill>
                  <a:schemeClr val="accent1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Расцвету культуры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Халифата?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Стр.123.</a:t>
            </a:r>
          </a:p>
          <a:p>
            <a:pPr algn="ctr"/>
            <a:endParaRPr lang="ru-RU" sz="5400" b="1" cap="all" spc="0" dirty="0" smtClean="0">
              <a:ln/>
              <a:solidFill>
                <a:schemeClr val="accent1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908" y="0"/>
            <a:ext cx="92869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rgbClr val="74406D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Особенности   мусульманской</a:t>
            </a:r>
          </a:p>
          <a:p>
            <a:pPr algn="ctr"/>
            <a:r>
              <a:rPr lang="ru-RU" sz="4400" b="1" cap="all" dirty="0" smtClean="0">
                <a:ln w="0"/>
                <a:solidFill>
                  <a:srgbClr val="74406D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культуры</a:t>
            </a:r>
            <a:endParaRPr lang="ru-RU" sz="4400" b="1" cap="all" spc="0" dirty="0">
              <a:ln w="0"/>
              <a:solidFill>
                <a:srgbClr val="74406D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85926"/>
            <a:ext cx="899958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latin typeface="Monotype Corsiva" pitchFamily="66" charset="0"/>
              </a:rPr>
              <a:t>Уважительное отношение к знанию, поощрение науки;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latin typeface="Monotype Corsiva" pitchFamily="66" charset="0"/>
              </a:rPr>
              <a:t>Сохранение, использование культурных достижений </a:t>
            </a:r>
          </a:p>
          <a:p>
            <a:pPr marL="342900" indent="-342900"/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   античности и Древнего Востока;</a:t>
            </a:r>
          </a:p>
          <a:p>
            <a:pPr marL="342900" indent="-342900">
              <a:buAutoNum type="arabicPeriod" startAt="3"/>
            </a:pPr>
            <a:r>
              <a:rPr lang="ru-RU" sz="3200" b="1" dirty="0" smtClean="0">
                <a:latin typeface="Monotype Corsiva" pitchFamily="66" charset="0"/>
              </a:rPr>
              <a:t>Запрет изображать людей и любых живых существ; </a:t>
            </a:r>
          </a:p>
          <a:p>
            <a:pPr marL="342900" indent="-342900"/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   Отсутствие икон, портретов и картин;</a:t>
            </a:r>
          </a:p>
          <a:p>
            <a:pPr marL="514350" indent="-514350">
              <a:buAutoNum type="arabicPeriod" startAt="4"/>
            </a:pPr>
            <a:r>
              <a:rPr lang="ru-RU" sz="3200" b="1" dirty="0" smtClean="0">
                <a:latin typeface="Monotype Corsiva" pitchFamily="66" charset="0"/>
              </a:rPr>
              <a:t>Распространение арабесок и каллиграфии, </a:t>
            </a:r>
          </a:p>
          <a:p>
            <a:pPr marL="514350" indent="-514350"/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     заменявших по значению иконы;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5" name="Рисунок 4" descr="Leto,2011 195.JPG"/>
          <p:cNvPicPr>
            <a:picLocks noChangeAspect="1"/>
          </p:cNvPicPr>
          <p:nvPr/>
        </p:nvPicPr>
        <p:blipFill>
          <a:blip r:embed="rId2" cstate="print"/>
          <a:srcRect l="59091" t="5455" b="10909"/>
          <a:stretch>
            <a:fillRect/>
          </a:stretch>
        </p:blipFill>
        <p:spPr>
          <a:xfrm>
            <a:off x="7215206" y="3857628"/>
            <a:ext cx="172380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8665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err="1" smtClean="0">
                <a:ln w="0"/>
                <a:solidFill>
                  <a:srgbClr val="74406D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Порассуждаем</a:t>
            </a:r>
            <a:r>
              <a:rPr lang="ru-RU" sz="8000" b="1" cap="all" spc="0" dirty="0" smtClean="0">
                <a:ln w="0"/>
                <a:solidFill>
                  <a:srgbClr val="74406D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!?</a:t>
            </a:r>
            <a:endParaRPr lang="ru-RU" sz="8000" b="1" cap="all" spc="0" dirty="0">
              <a:ln w="0"/>
              <a:solidFill>
                <a:srgbClr val="74406D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5861"/>
            <a:ext cx="929613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Monotype Corsiva" pitchFamily="66" charset="0"/>
              </a:rPr>
              <a:t>Хорошо спросить- половина знания.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Monotype Corsiva" pitchFamily="66" charset="0"/>
              </a:rPr>
              <a:t>Ищи знания даже в Китае, стремление к знанию- </a:t>
            </a:r>
          </a:p>
          <a:p>
            <a:r>
              <a:rPr lang="ru-RU" sz="3200" b="1" dirty="0" smtClean="0">
                <a:latin typeface="Monotype Corsiva" pitchFamily="66" charset="0"/>
              </a:rPr>
              <a:t>    обязанность каждого  мусульманина и мусульманки;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Monotype Corsiva" pitchFamily="66" charset="0"/>
              </a:rPr>
              <a:t>Учитель и ученик- друзья во благе;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Monotype Corsiva" pitchFamily="66" charset="0"/>
              </a:rPr>
              <a:t>Чернильница учёного более дорога Богу, чем кровь воина;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Monotype Corsiva" pitchFamily="66" charset="0"/>
              </a:rPr>
              <a:t>Размышления одного часа лучше 70 лет молитвы.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42844" y="4429132"/>
            <a:ext cx="8858312" cy="1071570"/>
          </a:xfrm>
          <a:prstGeom prst="wedgeRoundRectCallout">
            <a:avLst>
              <a:gd name="adj1" fmla="val -51141"/>
              <a:gd name="adj2" fmla="val 107540"/>
              <a:gd name="adj3" fmla="val 16667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4406D"/>
                </a:solidFill>
                <a:latin typeface="Monotype Corsiva" pitchFamily="66" charset="0"/>
              </a:rPr>
              <a:t>Как эти высказывания характеризуют отношение мусульман к науке?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4651"/>
          <a:stretch>
            <a:fillRect/>
          </a:stretch>
        </p:blipFill>
        <p:spPr>
          <a:xfrm>
            <a:off x="1285852" y="714356"/>
            <a:ext cx="6572296" cy="61436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88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122A2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Арабская наука в </a:t>
            </a:r>
            <a:r>
              <a:rPr lang="en-US" sz="5400" b="1" cap="all" spc="0" dirty="0" smtClean="0">
                <a:ln w="0"/>
                <a:solidFill>
                  <a:srgbClr val="122A2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IX-XI</a:t>
            </a:r>
            <a:r>
              <a:rPr lang="ru-RU" sz="5400" b="1" cap="all" spc="0" dirty="0" smtClean="0">
                <a:ln w="0"/>
                <a:solidFill>
                  <a:srgbClr val="122A2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вв.</a:t>
            </a:r>
            <a:endParaRPr lang="ru-RU" sz="5400" b="1" cap="all" spc="0" dirty="0">
              <a:ln w="0"/>
              <a:solidFill>
                <a:srgbClr val="122A2C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Leto,2011 195.JPG"/>
          <p:cNvPicPr>
            <a:picLocks noChangeAspect="1"/>
          </p:cNvPicPr>
          <p:nvPr/>
        </p:nvPicPr>
        <p:blipFill>
          <a:blip r:embed="rId3" cstate="print"/>
          <a:srcRect l="59091" t="5455" b="10909"/>
          <a:stretch>
            <a:fillRect/>
          </a:stretch>
        </p:blipFill>
        <p:spPr>
          <a:xfrm>
            <a:off x="1" y="714356"/>
            <a:ext cx="1357290" cy="6143644"/>
          </a:xfrm>
          <a:prstGeom prst="rect">
            <a:avLst/>
          </a:prstGeom>
        </p:spPr>
      </p:pic>
      <p:pic>
        <p:nvPicPr>
          <p:cNvPr id="5" name="Рисунок 4" descr="Leto,2011 195.JPG"/>
          <p:cNvPicPr>
            <a:picLocks noChangeAspect="1"/>
          </p:cNvPicPr>
          <p:nvPr/>
        </p:nvPicPr>
        <p:blipFill>
          <a:blip r:embed="rId3" cstate="print"/>
          <a:srcRect l="59091" t="5455" b="10909"/>
          <a:stretch>
            <a:fillRect/>
          </a:stretch>
        </p:blipFill>
        <p:spPr>
          <a:xfrm>
            <a:off x="7786710" y="714356"/>
            <a:ext cx="1357290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rahBorder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TorahBorder</Template>
  <TotalTime>206</TotalTime>
  <Words>360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TorahBorder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23</cp:revision>
  <dcterms:created xsi:type="dcterms:W3CDTF">2011-12-17T13:05:44Z</dcterms:created>
  <dcterms:modified xsi:type="dcterms:W3CDTF">2019-12-08T19:02:40Z</dcterms:modified>
</cp:coreProperties>
</file>