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6" roundtripDataSignature="AMtx7mgyvoD83mPHEeg0cIGIL4dBEhMY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E97A863-51E6-4C8A-8CC8-8ACC533E897B}">
  <a:tblStyle styleId="{AE97A863-51E6-4C8A-8CC8-8ACC533E897B}" styleName="Table_0">
    <a:wholeTbl>
      <a:tcTxStyle b="off" i="off">
        <a:font>
          <a:latin typeface="Euphemia"/>
          <a:ea typeface="Euphemia"/>
          <a:cs typeface="Euphemi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8E8"/>
          </a:solidFill>
        </a:fill>
      </a:tcStyle>
    </a:wholeTbl>
    <a:band1H>
      <a:tcTxStyle/>
      <a:tcStyle>
        <a:fill>
          <a:solidFill>
            <a:srgbClr val="CFCECD"/>
          </a:solidFill>
        </a:fill>
      </a:tcStyle>
    </a:band1H>
    <a:band2H>
      <a:tcTxStyle/>
    </a:band2H>
    <a:band1V>
      <a:tcTxStyle/>
      <a:tcStyle>
        <a:fill>
          <a:solidFill>
            <a:srgbClr val="CFCECD"/>
          </a:solidFill>
        </a:fill>
      </a:tcStyle>
    </a:band1V>
    <a:band2V>
      <a:tcTxStyle/>
    </a:band2V>
    <a:lastCol>
      <a:tcTxStyle b="on" i="off">
        <a:font>
          <a:latin typeface="Euphemia"/>
          <a:ea typeface="Euphemia"/>
          <a:cs typeface="Euphemi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Euphemia"/>
          <a:ea typeface="Euphemia"/>
          <a:cs typeface="Euphemi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18" name="Google Shape;11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с рисунком" showMasterSp="0">
  <p:cSld name="Титульный слайд с рисунком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21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20" name="Google Shape;20;p21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" name="Google Shape;21;p21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2" name="Google Shape;22;p21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23" name="Google Shape;23;p21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21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21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1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1"/>
          <p:cNvSpPr txBox="1"/>
          <p:nvPr>
            <p:ph type="ctrTitle"/>
          </p:nvPr>
        </p:nvSpPr>
        <p:spPr>
          <a:xfrm>
            <a:off x="1104900" y="2292094"/>
            <a:ext cx="5734050" cy="2219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1" title="Пустой заполнитель, вместо которого можно добавить изображение. Щелкните заполнитель и выберите изображение, которое требуется добавить"/>
          <p:cNvSpPr/>
          <p:nvPr>
            <p:ph idx="2" type="pic"/>
          </p:nvPr>
        </p:nvSpPr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sp>
      <p:sp>
        <p:nvSpPr>
          <p:cNvPr id="29" name="Google Shape;29;p21"/>
          <p:cNvSpPr txBox="1"/>
          <p:nvPr>
            <p:ph idx="1" type="subTitle"/>
          </p:nvPr>
        </p:nvSpPr>
        <p:spPr>
          <a:xfrm>
            <a:off x="1104900" y="4511784"/>
            <a:ext cx="5734050" cy="95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0" name="Google Shape;30;p21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0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0"/>
          <p:cNvSpPr txBox="1"/>
          <p:nvPr>
            <p:ph idx="1" type="body"/>
          </p:nvPr>
        </p:nvSpPr>
        <p:spPr>
          <a:xfrm>
            <a:off x="5641848" y="1600199"/>
            <a:ext cx="5445252" cy="4572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1pPr>
            <a:lvl2pPr indent="-3302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9pPr>
          </a:lstStyle>
          <a:p/>
        </p:txBody>
      </p:sp>
      <p:sp>
        <p:nvSpPr>
          <p:cNvPr id="96" name="Google Shape;96;p30"/>
          <p:cNvSpPr txBox="1"/>
          <p:nvPr>
            <p:ph idx="2" type="body"/>
          </p:nvPr>
        </p:nvSpPr>
        <p:spPr>
          <a:xfrm>
            <a:off x="1104900" y="1600200"/>
            <a:ext cx="4384548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30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0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0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1"/>
          <p:cNvSpPr txBox="1"/>
          <p:nvPr>
            <p:ph idx="1" type="body"/>
          </p:nvPr>
        </p:nvSpPr>
        <p:spPr>
          <a:xfrm rot="5400000">
            <a:off x="3810000" y="-1104900"/>
            <a:ext cx="4572000" cy="99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03" name="Google Shape;103;p31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1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1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2"/>
          <p:cNvSpPr txBox="1"/>
          <p:nvPr>
            <p:ph type="title"/>
          </p:nvPr>
        </p:nvSpPr>
        <p:spPr>
          <a:xfrm rot="5400000">
            <a:off x="7323931" y="2413794"/>
            <a:ext cx="5811838" cy="17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2"/>
          <p:cNvSpPr txBox="1"/>
          <p:nvPr>
            <p:ph idx="1" type="body"/>
          </p:nvPr>
        </p:nvSpPr>
        <p:spPr>
          <a:xfrm rot="5400000">
            <a:off x="2248429" y="-778404"/>
            <a:ext cx="5811838" cy="8098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09" name="Google Shape;109;p32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2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2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12" name="Google Shape;112;p32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113" name="Google Shape;113;p32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" name="Google Shape;114;p32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34" name="Google Shape;34;p22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 title="Пустой заполнитель, вместо которого можно добавить изображение. Щелкните заполнитель и выберите изображение, которое требуется добавить"/>
          <p:cNvSpPr/>
          <p:nvPr>
            <p:ph idx="2" type="pic"/>
          </p:nvPr>
        </p:nvSpPr>
        <p:spPr>
          <a:xfrm>
            <a:off x="4654671" y="1600199"/>
            <a:ext cx="6430912" cy="4572001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23"/>
          <p:cNvSpPr txBox="1"/>
          <p:nvPr>
            <p:ph idx="1" type="body"/>
          </p:nvPr>
        </p:nvSpPr>
        <p:spPr>
          <a:xfrm>
            <a:off x="1104900" y="1600200"/>
            <a:ext cx="339699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1" name="Google Shape;41;p23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4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4"/>
          <p:cNvSpPr txBox="1"/>
          <p:nvPr>
            <p:ph type="ctrTitle"/>
          </p:nvPr>
        </p:nvSpPr>
        <p:spPr>
          <a:xfrm>
            <a:off x="1104900" y="2292094"/>
            <a:ext cx="10096500" cy="2219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" type="subTitle"/>
          </p:nvPr>
        </p:nvSpPr>
        <p:spPr>
          <a:xfrm>
            <a:off x="1104898" y="4511784"/>
            <a:ext cx="10096501" cy="95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9" name="Google Shape;49;p24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4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2" name="Google Shape;52;p24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25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55" name="Google Shape;55;p25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56" name="Google Shape;56;p25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7" name="Google Shape;57;p25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58" name="Google Shape;58;p25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25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60" name="Google Shape;60;p25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" name="Google Shape;61;p25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62" name="Google Shape;62;p25"/>
          <p:cNvSpPr txBox="1"/>
          <p:nvPr>
            <p:ph type="title"/>
          </p:nvPr>
        </p:nvSpPr>
        <p:spPr>
          <a:xfrm>
            <a:off x="1104899" y="2971806"/>
            <a:ext cx="10071099" cy="1684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" type="body"/>
          </p:nvPr>
        </p:nvSpPr>
        <p:spPr>
          <a:xfrm>
            <a:off x="1104899" y="4655956"/>
            <a:ext cx="10071099" cy="509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2000"/>
              <a:buNone/>
              <a:defRPr sz="2000">
                <a:solidFill>
                  <a:srgbClr val="96939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800"/>
              <a:buNone/>
              <a:defRPr sz="1800">
                <a:solidFill>
                  <a:srgbClr val="96939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9pPr>
          </a:lstStyle>
          <a:p/>
        </p:txBody>
      </p:sp>
      <p:sp>
        <p:nvSpPr>
          <p:cNvPr id="64" name="Google Shape;64;p25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5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67" name="Google Shape;67;p25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880" y="0"/>
            <a:ext cx="1783188" cy="2971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типа объектов" type="twoObj">
  <p:cSld name="TWO_OBJECT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" type="body"/>
          </p:nvPr>
        </p:nvSpPr>
        <p:spPr>
          <a:xfrm>
            <a:off x="11049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2" type="body"/>
          </p:nvPr>
        </p:nvSpPr>
        <p:spPr>
          <a:xfrm>
            <a:off x="61722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" type="body"/>
          </p:nvPr>
        </p:nvSpPr>
        <p:spPr>
          <a:xfrm>
            <a:off x="110490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8" name="Google Shape;78;p27"/>
          <p:cNvSpPr txBox="1"/>
          <p:nvPr>
            <p:ph idx="2" type="body"/>
          </p:nvPr>
        </p:nvSpPr>
        <p:spPr>
          <a:xfrm>
            <a:off x="110490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3" type="body"/>
          </p:nvPr>
        </p:nvSpPr>
        <p:spPr>
          <a:xfrm>
            <a:off x="616611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0" name="Google Shape;80;p27"/>
          <p:cNvSpPr txBox="1"/>
          <p:nvPr>
            <p:ph idx="4" type="body"/>
          </p:nvPr>
        </p:nvSpPr>
        <p:spPr>
          <a:xfrm>
            <a:off x="616611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8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8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8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9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9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9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5" name="Google Shape;15;p20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6" name="Google Shape;16;p20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" name="Google Shape;17;p20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/>
          <p:nvPr>
            <p:ph type="ctrTitle"/>
          </p:nvPr>
        </p:nvSpPr>
        <p:spPr>
          <a:xfrm>
            <a:off x="903100" y="2540000"/>
            <a:ext cx="5935800" cy="1202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ru-RU" sz="3200"/>
              <a:t>ЦИВИЛИЗАЦИЯ КАК КУЛЬТУРНО-ИСТОРИЧЕСКИЙ ПРОЦЕСС</a:t>
            </a:r>
            <a:endParaRPr b="1" sz="3200"/>
          </a:p>
        </p:txBody>
      </p:sp>
      <p:pic>
        <p:nvPicPr>
          <p:cNvPr id="121" name="Google Shape;121;p1" title="Открытая книга на столе, размытые книги на заднем плане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pic>
      <p:sp>
        <p:nvSpPr>
          <p:cNvPr id="122" name="Google Shape;122;p1"/>
          <p:cNvSpPr txBox="1"/>
          <p:nvPr>
            <p:ph idx="1" type="subTitle"/>
          </p:nvPr>
        </p:nvSpPr>
        <p:spPr>
          <a:xfrm>
            <a:off x="903100" y="3833757"/>
            <a:ext cx="5734200" cy="340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Обществоведение (подготовительный курс)</a:t>
            </a:r>
            <a:endParaRPr/>
          </a:p>
        </p:txBody>
      </p:sp>
      <p:sp>
        <p:nvSpPr>
          <p:cNvPr id="123" name="Google Shape;123;p1"/>
          <p:cNvSpPr txBox="1"/>
          <p:nvPr/>
        </p:nvSpPr>
        <p:spPr>
          <a:xfrm>
            <a:off x="1816675" y="741525"/>
            <a:ext cx="795900" cy="708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 txBox="1"/>
          <p:nvPr/>
        </p:nvSpPr>
        <p:spPr>
          <a:xfrm>
            <a:off x="6457950" y="5869803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b="0" lang="ru-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erazvitie.org/img/index/182.jpg" id="125" name="Google Shape;125;p1"/>
          <p:cNvPicPr preferRelativeResize="0"/>
          <p:nvPr/>
        </p:nvPicPr>
        <p:blipFill rotWithShape="1">
          <a:blip r:embed="rId4">
            <a:alphaModFix/>
          </a:blip>
          <a:srcRect b="0" l="4845" r="5522" t="0"/>
          <a:stretch/>
        </p:blipFill>
        <p:spPr>
          <a:xfrm>
            <a:off x="6947139" y="1269376"/>
            <a:ext cx="5244861" cy="429116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"/>
          <p:cNvSpPr txBox="1"/>
          <p:nvPr/>
        </p:nvSpPr>
        <p:spPr>
          <a:xfrm>
            <a:off x="3144382" y="6449225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b="0" lang="ru-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b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Цивилизационный подход к изучению общества</a:t>
            </a:r>
            <a:endParaRPr/>
          </a:p>
        </p:txBody>
      </p:sp>
      <p:sp>
        <p:nvSpPr>
          <p:cNvPr id="298" name="Google Shape;298;p10"/>
          <p:cNvSpPr txBox="1"/>
          <p:nvPr/>
        </p:nvSpPr>
        <p:spPr>
          <a:xfrm>
            <a:off x="3421422" y="6431939"/>
            <a:ext cx="3752880" cy="3278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Арнольд Тойнби</a:t>
            </a:r>
            <a:endParaRPr/>
          </a:p>
        </p:txBody>
      </p:sp>
      <p:graphicFrame>
        <p:nvGraphicFramePr>
          <p:cNvPr id="299" name="Google Shape;299;p10"/>
          <p:cNvGraphicFramePr/>
          <p:nvPr/>
        </p:nvGraphicFramePr>
        <p:xfrm>
          <a:off x="1104900" y="1415912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{AE97A863-51E6-4C8A-8CC8-8ACC533E897B}</a:tableStyleId>
              </a:tblPr>
              <a:tblGrid>
                <a:gridCol w="5968750"/>
              </a:tblGrid>
              <a:tr h="461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Арнольд Тойнби (1889-1975)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6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Работа «Постижение истории» (12 т.: 1934-1961 гг.)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69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Цивилизации основаны на религии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654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Механизм существования цивилизации: «вызов – от-вет». Вызов может быть природным (климат, природ-ные катаклизмы) или социальным (завоевание)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654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Цивилизация состоит из творческого меньшинства и инертного большинства. Меньшинство находит отве-ты на вызовы, но для их реализации ему нужно боль-шинство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331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Стадии развития цивилизации: возникновение, рост, надлом, разложение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055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 истории выделял 21 цивилизацию. Считал, что в XX в. осталось существовать только 10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Ð¤Ð°ÐºÑÐ¾ÑÑ Ð¸ÑÑÐ¾ÑÐ¸Ð¸: ÑÐ°Ð·Ð²Ð¾Ð´ Ð² ÑÐµÐ¼ÑÐµ Ð½Ð°ÑÐ¾Ð´Ð¾Ð². ÐÐ¸Ð´ÐµÐ¾ÑÑÐ¾Ðº. ÐÐ´ÐµÐ¸ Ð¸ ÑÐ¼ÑÑÐ»Ñ" id="300" name="Google Shape;300;p10"/>
          <p:cNvPicPr preferRelativeResize="0"/>
          <p:nvPr/>
        </p:nvPicPr>
        <p:blipFill rotWithShape="1">
          <a:blip r:embed="rId3">
            <a:alphaModFix/>
          </a:blip>
          <a:srcRect b="0" l="6915" r="2891" t="0"/>
          <a:stretch/>
        </p:blipFill>
        <p:spPr>
          <a:xfrm>
            <a:off x="7174302" y="1415912"/>
            <a:ext cx="3911280" cy="536702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Цивилизационный подход к изучению общества</a:t>
            </a:r>
            <a:endParaRPr/>
          </a:p>
        </p:txBody>
      </p:sp>
      <p:sp>
        <p:nvSpPr>
          <p:cNvPr id="306" name="Google Shape;306;p11"/>
          <p:cNvSpPr txBox="1"/>
          <p:nvPr/>
        </p:nvSpPr>
        <p:spPr>
          <a:xfrm>
            <a:off x="3741745" y="6417258"/>
            <a:ext cx="3546395" cy="3278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Сэмюэл Хантингтон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307" name="Google Shape;307;p11"/>
          <p:cNvGraphicFramePr/>
          <p:nvPr/>
        </p:nvGraphicFramePr>
        <p:xfrm>
          <a:off x="1104900" y="142335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{AE97A863-51E6-4C8A-8CC8-8ACC533E897B}</a:tableStyleId>
              </a:tblPr>
              <a:tblGrid>
                <a:gridCol w="6063650"/>
              </a:tblGrid>
              <a:tr h="461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Сэмюэл Хантингтон (1927-2008)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4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Работа «Столкновение цивилизаций и преобразование мирового порядка» (1996 г.)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69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Цивилизация определяется рядом общих черт (язык, религия, обычаи, институты), а также самоидентифика-цией людей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986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Значима роль религии в выделении цивилизаций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654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Существует опасность возникновения конфликтов по линии цивилизационных разломов (зоны потенциаль-ных конфликтов на рубежах цивилизаций с разными религиями, ценностями и культурами)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ÐÑÐ·Ð¾Ð²Ñ Ð¸ Ð¾ÑÐ²ÐµÑÑ. ÐÐ°Ðº Ð³Ð¸Ð±Ð½ÑÑ ÑÐ¸Ð²Ð¸Ð»Ð¸Ð·Ð°ÑÐ¸Ð¸ (fb2) | Ð¤Ð»Ð¸Ð±ÑÑÑÐ°" id="308" name="Google Shape;30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8140" y="1423358"/>
            <a:ext cx="3797441" cy="532170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Цивилизационный подход к изучению общества</a:t>
            </a:r>
            <a:endParaRPr/>
          </a:p>
        </p:txBody>
      </p:sp>
      <p:grpSp>
        <p:nvGrpSpPr>
          <p:cNvPr id="314" name="Google Shape;314;p12"/>
          <p:cNvGrpSpPr/>
          <p:nvPr/>
        </p:nvGrpSpPr>
        <p:grpSpPr>
          <a:xfrm>
            <a:off x="2649665" y="1442587"/>
            <a:ext cx="6891150" cy="5223654"/>
            <a:chOff x="1544765" y="1976"/>
            <a:chExt cx="6891150" cy="5223654"/>
          </a:xfrm>
        </p:grpSpPr>
        <p:sp>
          <p:nvSpPr>
            <p:cNvPr id="315" name="Google Shape;315;p12"/>
            <p:cNvSpPr/>
            <p:nvPr/>
          </p:nvSpPr>
          <p:spPr>
            <a:xfrm>
              <a:off x="1544765" y="1976"/>
              <a:ext cx="5086858" cy="42642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2"/>
            <p:cNvSpPr txBox="1"/>
            <p:nvPr/>
          </p:nvSpPr>
          <p:spPr>
            <a:xfrm>
              <a:off x="1557254" y="14465"/>
              <a:ext cx="5061880" cy="4014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Цивилизации (по С.Хантингтону)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7" name="Google Shape;317;p12"/>
            <p:cNvSpPr/>
            <p:nvPr/>
          </p:nvSpPr>
          <p:spPr>
            <a:xfrm>
              <a:off x="2053451" y="428397"/>
              <a:ext cx="508685" cy="31981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5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7647"/>
                </a:srgbClr>
              </a:outerShdw>
            </a:effectLst>
          </p:spPr>
        </p:sp>
        <p:sp>
          <p:nvSpPr>
            <p:cNvPr id="318" name="Google Shape;318;p12"/>
            <p:cNvSpPr/>
            <p:nvPr/>
          </p:nvSpPr>
          <p:spPr>
            <a:xfrm>
              <a:off x="2562137" y="535002"/>
              <a:ext cx="5873778" cy="42642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2"/>
            <p:cNvSpPr txBox="1"/>
            <p:nvPr/>
          </p:nvSpPr>
          <p:spPr>
            <a:xfrm>
              <a:off x="2574626" y="547491"/>
              <a:ext cx="5848800" cy="4014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западная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12"/>
            <p:cNvSpPr/>
            <p:nvPr/>
          </p:nvSpPr>
          <p:spPr>
            <a:xfrm>
              <a:off x="2053451" y="428397"/>
              <a:ext cx="508685" cy="85284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5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7647"/>
                </a:srgbClr>
              </a:outerShdw>
            </a:effectLst>
          </p:spPr>
        </p:sp>
        <p:sp>
          <p:nvSpPr>
            <p:cNvPr id="321" name="Google Shape;321;p12"/>
            <p:cNvSpPr/>
            <p:nvPr/>
          </p:nvSpPr>
          <p:spPr>
            <a:xfrm>
              <a:off x="2562137" y="1068028"/>
              <a:ext cx="5873778" cy="42642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2"/>
            <p:cNvSpPr txBox="1"/>
            <p:nvPr/>
          </p:nvSpPr>
          <p:spPr>
            <a:xfrm>
              <a:off x="2574626" y="1080517"/>
              <a:ext cx="5848800" cy="4014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православная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2053451" y="428397"/>
              <a:ext cx="508685" cy="13858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5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7647"/>
                </a:srgbClr>
              </a:outerShdw>
            </a:effectLst>
          </p:spPr>
        </p:sp>
        <p:sp>
          <p:nvSpPr>
            <p:cNvPr id="324" name="Google Shape;324;p12"/>
            <p:cNvSpPr/>
            <p:nvPr/>
          </p:nvSpPr>
          <p:spPr>
            <a:xfrm>
              <a:off x="2562137" y="1601054"/>
              <a:ext cx="5873778" cy="42642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2"/>
            <p:cNvSpPr txBox="1"/>
            <p:nvPr/>
          </p:nvSpPr>
          <p:spPr>
            <a:xfrm>
              <a:off x="2574626" y="1613543"/>
              <a:ext cx="5848800" cy="4014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исламская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2053451" y="428397"/>
              <a:ext cx="508685" cy="191889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5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7647"/>
                </a:srgbClr>
              </a:outerShdw>
            </a:effectLst>
          </p:spPr>
        </p:sp>
        <p:sp>
          <p:nvSpPr>
            <p:cNvPr id="327" name="Google Shape;327;p12"/>
            <p:cNvSpPr/>
            <p:nvPr/>
          </p:nvSpPr>
          <p:spPr>
            <a:xfrm>
              <a:off x="2562137" y="2134080"/>
              <a:ext cx="5873778" cy="42642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2"/>
            <p:cNvSpPr txBox="1"/>
            <p:nvPr/>
          </p:nvSpPr>
          <p:spPr>
            <a:xfrm>
              <a:off x="2574626" y="2146569"/>
              <a:ext cx="5848800" cy="4014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индуистская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9" name="Google Shape;329;p12"/>
            <p:cNvSpPr/>
            <p:nvPr/>
          </p:nvSpPr>
          <p:spPr>
            <a:xfrm>
              <a:off x="2053451" y="428397"/>
              <a:ext cx="508685" cy="245191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5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7647"/>
                </a:srgbClr>
              </a:outerShdw>
            </a:effectLst>
          </p:spPr>
        </p:sp>
        <p:sp>
          <p:nvSpPr>
            <p:cNvPr id="330" name="Google Shape;330;p12"/>
            <p:cNvSpPr/>
            <p:nvPr/>
          </p:nvSpPr>
          <p:spPr>
            <a:xfrm>
              <a:off x="2562137" y="2667106"/>
              <a:ext cx="5873778" cy="42642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2"/>
            <p:cNvSpPr txBox="1"/>
            <p:nvPr/>
          </p:nvSpPr>
          <p:spPr>
            <a:xfrm>
              <a:off x="2574626" y="2679595"/>
              <a:ext cx="5848800" cy="4014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конфуцианская (синская)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2" name="Google Shape;332;p12"/>
            <p:cNvSpPr/>
            <p:nvPr/>
          </p:nvSpPr>
          <p:spPr>
            <a:xfrm>
              <a:off x="2053451" y="428397"/>
              <a:ext cx="508685" cy="298494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5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7647"/>
                </a:srgbClr>
              </a:outerShdw>
            </a:effectLst>
          </p:spPr>
        </p:sp>
        <p:sp>
          <p:nvSpPr>
            <p:cNvPr id="333" name="Google Shape;333;p12"/>
            <p:cNvSpPr/>
            <p:nvPr/>
          </p:nvSpPr>
          <p:spPr>
            <a:xfrm>
              <a:off x="2562137" y="3200132"/>
              <a:ext cx="5873778" cy="42642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2"/>
            <p:cNvSpPr txBox="1"/>
            <p:nvPr/>
          </p:nvSpPr>
          <p:spPr>
            <a:xfrm>
              <a:off x="2574626" y="3212621"/>
              <a:ext cx="5848800" cy="4014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японская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12"/>
            <p:cNvSpPr/>
            <p:nvPr/>
          </p:nvSpPr>
          <p:spPr>
            <a:xfrm>
              <a:off x="2053451" y="428397"/>
              <a:ext cx="508685" cy="351797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5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7647"/>
                </a:srgbClr>
              </a:outerShdw>
            </a:effectLst>
          </p:spPr>
        </p:sp>
        <p:sp>
          <p:nvSpPr>
            <p:cNvPr id="336" name="Google Shape;336;p12"/>
            <p:cNvSpPr/>
            <p:nvPr/>
          </p:nvSpPr>
          <p:spPr>
            <a:xfrm>
              <a:off x="2562137" y="3733158"/>
              <a:ext cx="5873778" cy="42642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2"/>
            <p:cNvSpPr txBox="1"/>
            <p:nvPr/>
          </p:nvSpPr>
          <p:spPr>
            <a:xfrm>
              <a:off x="2574626" y="3745647"/>
              <a:ext cx="5848800" cy="4014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латиноамериканская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8" name="Google Shape;338;p12"/>
            <p:cNvSpPr/>
            <p:nvPr/>
          </p:nvSpPr>
          <p:spPr>
            <a:xfrm>
              <a:off x="2053451" y="428397"/>
              <a:ext cx="508685" cy="405099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5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7647"/>
                </a:srgbClr>
              </a:outerShdw>
            </a:effectLst>
          </p:spPr>
        </p:sp>
        <p:sp>
          <p:nvSpPr>
            <p:cNvPr id="339" name="Google Shape;339;p12"/>
            <p:cNvSpPr/>
            <p:nvPr/>
          </p:nvSpPr>
          <p:spPr>
            <a:xfrm>
              <a:off x="2562137" y="4266184"/>
              <a:ext cx="5873778" cy="42642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2"/>
            <p:cNvSpPr txBox="1"/>
            <p:nvPr/>
          </p:nvSpPr>
          <p:spPr>
            <a:xfrm>
              <a:off x="2574626" y="4278673"/>
              <a:ext cx="5848800" cy="4014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африканская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1" name="Google Shape;341;p12"/>
            <p:cNvSpPr/>
            <p:nvPr/>
          </p:nvSpPr>
          <p:spPr>
            <a:xfrm>
              <a:off x="2053451" y="428397"/>
              <a:ext cx="508685" cy="458402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5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7647"/>
                </a:srgbClr>
              </a:outerShdw>
            </a:effectLst>
          </p:spPr>
        </p:sp>
        <p:sp>
          <p:nvSpPr>
            <p:cNvPr id="342" name="Google Shape;342;p12"/>
            <p:cNvSpPr/>
            <p:nvPr/>
          </p:nvSpPr>
          <p:spPr>
            <a:xfrm>
              <a:off x="2562137" y="4799210"/>
              <a:ext cx="5873778" cy="42642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2"/>
            <p:cNvSpPr txBox="1"/>
            <p:nvPr/>
          </p:nvSpPr>
          <p:spPr>
            <a:xfrm>
              <a:off x="2574626" y="4811699"/>
              <a:ext cx="5848800" cy="4014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буддистская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Цивилизационный подход к изучению общества</a:t>
            </a:r>
            <a:endParaRPr/>
          </a:p>
        </p:txBody>
      </p:sp>
      <p:grpSp>
        <p:nvGrpSpPr>
          <p:cNvPr id="349" name="Google Shape;349;p13"/>
          <p:cNvGrpSpPr/>
          <p:nvPr/>
        </p:nvGrpSpPr>
        <p:grpSpPr>
          <a:xfrm>
            <a:off x="1105255" y="1668942"/>
            <a:ext cx="9979971" cy="4788195"/>
            <a:chOff x="355" y="228332"/>
            <a:chExt cx="9979971" cy="4788195"/>
          </a:xfrm>
        </p:grpSpPr>
        <p:sp>
          <p:nvSpPr>
            <p:cNvPr id="350" name="Google Shape;350;p13"/>
            <p:cNvSpPr/>
            <p:nvPr/>
          </p:nvSpPr>
          <p:spPr>
            <a:xfrm>
              <a:off x="4990341" y="1304672"/>
              <a:ext cx="2679617" cy="73941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1" name="Google Shape;351;p13"/>
            <p:cNvSpPr/>
            <p:nvPr/>
          </p:nvSpPr>
          <p:spPr>
            <a:xfrm>
              <a:off x="2310266" y="1304672"/>
              <a:ext cx="2680074" cy="73941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2" name="Google Shape;352;p13"/>
            <p:cNvSpPr/>
            <p:nvPr/>
          </p:nvSpPr>
          <p:spPr>
            <a:xfrm>
              <a:off x="1483144" y="228332"/>
              <a:ext cx="7014393" cy="107633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3"/>
            <p:cNvSpPr txBox="1"/>
            <p:nvPr/>
          </p:nvSpPr>
          <p:spPr>
            <a:xfrm>
              <a:off x="1483144" y="228332"/>
              <a:ext cx="7014393" cy="10763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Особенность цивилизационного подхода</a:t>
              </a:r>
              <a:endParaRPr b="0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355" y="2044085"/>
              <a:ext cx="4619820" cy="297244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3"/>
            <p:cNvSpPr txBox="1"/>
            <p:nvPr/>
          </p:nvSpPr>
          <p:spPr>
            <a:xfrm>
              <a:off x="355" y="2044085"/>
              <a:ext cx="4619820" cy="29724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цивилизации не  рассматриваются как последовательно следующие одна за другой, они сосуществуют друг с другом в каждый момент времени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5359590" y="2044085"/>
              <a:ext cx="4620736" cy="297244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3"/>
            <p:cNvSpPr txBox="1"/>
            <p:nvPr/>
          </p:nvSpPr>
          <p:spPr>
            <a:xfrm>
              <a:off x="5359590" y="2044085"/>
              <a:ext cx="4620736" cy="29724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признание того, что процессы, которые происходили в одной цивилизации, не обязательно должны повториться в других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Цивилизационный подход к изучению общества</a:t>
            </a:r>
            <a:endParaRPr/>
          </a:p>
        </p:txBody>
      </p:sp>
      <p:grpSp>
        <p:nvGrpSpPr>
          <p:cNvPr id="363" name="Google Shape;363;p14"/>
          <p:cNvGrpSpPr/>
          <p:nvPr/>
        </p:nvGrpSpPr>
        <p:grpSpPr>
          <a:xfrm>
            <a:off x="1849414" y="1417615"/>
            <a:ext cx="8508392" cy="5233350"/>
            <a:chOff x="744514" y="2883"/>
            <a:chExt cx="8508392" cy="5233350"/>
          </a:xfrm>
        </p:grpSpPr>
        <p:sp>
          <p:nvSpPr>
            <p:cNvPr id="364" name="Google Shape;364;p14"/>
            <p:cNvSpPr/>
            <p:nvPr/>
          </p:nvSpPr>
          <p:spPr>
            <a:xfrm>
              <a:off x="3603841" y="2100374"/>
              <a:ext cx="3567751" cy="1481507"/>
            </a:xfrm>
            <a:prstGeom prst="ellipse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4"/>
            <p:cNvSpPr txBox="1"/>
            <p:nvPr/>
          </p:nvSpPr>
          <p:spPr>
            <a:xfrm>
              <a:off x="4126326" y="2317336"/>
              <a:ext cx="2522781" cy="10475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Факторы цивилизационной идентичности Беларуси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6" name="Google Shape;366;p14"/>
            <p:cNvSpPr/>
            <p:nvPr/>
          </p:nvSpPr>
          <p:spPr>
            <a:xfrm rot="-5714459">
              <a:off x="5128145" y="1549759"/>
              <a:ext cx="328438" cy="50371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4"/>
            <p:cNvSpPr txBox="1"/>
            <p:nvPr/>
          </p:nvSpPr>
          <p:spPr>
            <a:xfrm rot="5085541">
              <a:off x="5181911" y="1699561"/>
              <a:ext cx="229907" cy="302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3484377" y="2883"/>
              <a:ext cx="3421881" cy="1481507"/>
            </a:xfrm>
            <a:prstGeom prst="ellipse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4"/>
            <p:cNvSpPr txBox="1"/>
            <p:nvPr/>
          </p:nvSpPr>
          <p:spPr>
            <a:xfrm>
              <a:off x="3985500" y="219845"/>
              <a:ext cx="2419635" cy="10475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географическое положение на пере- крёстке европейских дорог и путей из Бал- тийского в Чёрное море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0" name="Google Shape;370;p14"/>
            <p:cNvSpPr/>
            <p:nvPr/>
          </p:nvSpPr>
          <p:spPr>
            <a:xfrm rot="-1234645">
              <a:off x="6804098" y="2008515"/>
              <a:ext cx="261095" cy="50371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4"/>
            <p:cNvSpPr txBox="1"/>
            <p:nvPr/>
          </p:nvSpPr>
          <p:spPr>
            <a:xfrm rot="-1234645">
              <a:off x="6806597" y="2123022"/>
              <a:ext cx="182767" cy="302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7028912" y="1066756"/>
              <a:ext cx="2223994" cy="1481507"/>
            </a:xfrm>
            <a:prstGeom prst="ellipse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4"/>
            <p:cNvSpPr txBox="1"/>
            <p:nvPr/>
          </p:nvSpPr>
          <p:spPr>
            <a:xfrm>
              <a:off x="7354608" y="1283718"/>
              <a:ext cx="1572602" cy="10475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умеренный климат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4" name="Google Shape;374;p14"/>
            <p:cNvSpPr/>
            <p:nvPr/>
          </p:nvSpPr>
          <p:spPr>
            <a:xfrm rot="2567533">
              <a:off x="6168269" y="3448092"/>
              <a:ext cx="294284" cy="50371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4"/>
            <p:cNvSpPr txBox="1"/>
            <p:nvPr/>
          </p:nvSpPr>
          <p:spPr>
            <a:xfrm rot="2567533">
              <a:off x="6180019" y="3518846"/>
              <a:ext cx="205999" cy="302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062744" y="3754726"/>
              <a:ext cx="2223994" cy="1481507"/>
            </a:xfrm>
            <a:prstGeom prst="ellipse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4"/>
            <p:cNvSpPr txBox="1"/>
            <p:nvPr/>
          </p:nvSpPr>
          <p:spPr>
            <a:xfrm>
              <a:off x="6388440" y="3971688"/>
              <a:ext cx="1572602" cy="10475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равнинный ландшафт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8" name="Google Shape;378;p14"/>
            <p:cNvSpPr/>
            <p:nvPr/>
          </p:nvSpPr>
          <p:spPr>
            <a:xfrm rot="8895996">
              <a:off x="4000356" y="3352195"/>
              <a:ext cx="307382" cy="50371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4"/>
            <p:cNvSpPr txBox="1"/>
            <p:nvPr/>
          </p:nvSpPr>
          <p:spPr>
            <a:xfrm rot="-1904004">
              <a:off x="4085678" y="3428686"/>
              <a:ext cx="215167" cy="302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1182001" y="3629726"/>
              <a:ext cx="3465423" cy="1481507"/>
            </a:xfrm>
            <a:prstGeom prst="ellipse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4"/>
            <p:cNvSpPr txBox="1"/>
            <p:nvPr/>
          </p:nvSpPr>
          <p:spPr>
            <a:xfrm>
              <a:off x="1689500" y="3846688"/>
              <a:ext cx="2450425" cy="10475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историческое со- существование разных народов, нахождение территории в составе разных государств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2" name="Google Shape;382;p14"/>
            <p:cNvSpPr/>
            <p:nvPr/>
          </p:nvSpPr>
          <p:spPr>
            <a:xfrm rot="-9809672">
              <a:off x="3654541" y="2105938"/>
              <a:ext cx="204081" cy="50371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4"/>
            <p:cNvSpPr txBox="1"/>
            <p:nvPr/>
          </p:nvSpPr>
          <p:spPr>
            <a:xfrm rot="990328">
              <a:off x="3714504" y="2215377"/>
              <a:ext cx="142857" cy="302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744514" y="1175493"/>
              <a:ext cx="3043904" cy="1481507"/>
            </a:xfrm>
            <a:prstGeom prst="ellipse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4"/>
            <p:cNvSpPr txBox="1"/>
            <p:nvPr/>
          </p:nvSpPr>
          <p:spPr>
            <a:xfrm>
              <a:off x="1190283" y="1392455"/>
              <a:ext cx="2152366" cy="10475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многоконфес- сиональность (пра- вославие, католи- цизм, протестан- тизм, иудаизм, ислам)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Цивилизационный подход к изучению общества</a:t>
            </a:r>
            <a:endParaRPr/>
          </a:p>
        </p:txBody>
      </p:sp>
      <p:sp>
        <p:nvSpPr>
          <p:cNvPr id="391" name="Google Shape;391;p15"/>
          <p:cNvSpPr txBox="1"/>
          <p:nvPr/>
        </p:nvSpPr>
        <p:spPr>
          <a:xfrm>
            <a:off x="4641937" y="6432130"/>
            <a:ext cx="2251982" cy="3278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Игнат Абдиралович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Ð¤Ð°Ð¹Ð»:ÐÐ³Ð½Ð°Ñ ÐÐ°Ð½ÑÑÑÑÐºÑ.jpg â ÐÐ¸ÐºÐ¸Ð¿ÐµÐ´Ð¸Ñ" id="392" name="Google Shape;39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93919" y="1380225"/>
            <a:ext cx="4191663" cy="538129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93" name="Google Shape;393;p15"/>
          <p:cNvSpPr txBox="1"/>
          <p:nvPr/>
        </p:nvSpPr>
        <p:spPr>
          <a:xfrm>
            <a:off x="1104900" y="1457864"/>
            <a:ext cx="5632330" cy="2009956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Белорусский философ </a:t>
            </a:r>
            <a:r>
              <a:rPr b="1"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Игнат Абдиралович (Кан- чевский) 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(1896-1923 гг.) в эссе «Извечным путём. Исследование белорусского мировоззрения» (1921 г.) считал, что особенностью белорусского народа является колебание между Востоком и Западом и неприятие ни одного из этих путей, стремление сохранить свою независимоть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Характерные черты современной цивилизации</a:t>
            </a:r>
            <a:endParaRPr/>
          </a:p>
        </p:txBody>
      </p:sp>
      <p:grpSp>
        <p:nvGrpSpPr>
          <p:cNvPr id="399" name="Google Shape;399;p16"/>
          <p:cNvGrpSpPr/>
          <p:nvPr/>
        </p:nvGrpSpPr>
        <p:grpSpPr>
          <a:xfrm>
            <a:off x="1766096" y="1431984"/>
            <a:ext cx="8658290" cy="5218919"/>
            <a:chOff x="661195" y="0"/>
            <a:chExt cx="8658290" cy="5218919"/>
          </a:xfrm>
        </p:grpSpPr>
        <p:sp>
          <p:nvSpPr>
            <p:cNvPr id="400" name="Google Shape;400;p16"/>
            <p:cNvSpPr/>
            <p:nvPr/>
          </p:nvSpPr>
          <p:spPr>
            <a:xfrm>
              <a:off x="661195" y="0"/>
              <a:ext cx="7029869" cy="522669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6"/>
            <p:cNvSpPr txBox="1"/>
            <p:nvPr/>
          </p:nvSpPr>
          <p:spPr>
            <a:xfrm>
              <a:off x="676503" y="15308"/>
              <a:ext cx="6999253" cy="4920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Характерные черты современной цивилизации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1364182" y="522669"/>
              <a:ext cx="702986" cy="53501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403" name="Google Shape;403;p16"/>
            <p:cNvSpPr/>
            <p:nvPr/>
          </p:nvSpPr>
          <p:spPr>
            <a:xfrm>
              <a:off x="2067168" y="653398"/>
              <a:ext cx="7252317" cy="80857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6"/>
            <p:cNvSpPr txBox="1"/>
            <p:nvPr/>
          </p:nvSpPr>
          <p:spPr>
            <a:xfrm>
              <a:off x="2090850" y="677080"/>
              <a:ext cx="7204953" cy="7612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страны и народы на разных ступенях развития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1364182" y="522669"/>
              <a:ext cx="702986" cy="147425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406" name="Google Shape;406;p16"/>
            <p:cNvSpPr/>
            <p:nvPr/>
          </p:nvSpPr>
          <p:spPr>
            <a:xfrm>
              <a:off x="2067168" y="1592636"/>
              <a:ext cx="7252317" cy="80857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6"/>
            <p:cNvSpPr txBox="1"/>
            <p:nvPr/>
          </p:nvSpPr>
          <p:spPr>
            <a:xfrm>
              <a:off x="2090850" y="1616318"/>
              <a:ext cx="7204953" cy="7612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постепенной сближение ценностей людей, формирование единого ценностного пространства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1364182" y="522669"/>
              <a:ext cx="702986" cy="241348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409" name="Google Shape;409;p16"/>
            <p:cNvSpPr/>
            <p:nvPr/>
          </p:nvSpPr>
          <p:spPr>
            <a:xfrm>
              <a:off x="2067168" y="2531874"/>
              <a:ext cx="7252317" cy="80857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6"/>
            <p:cNvSpPr txBox="1"/>
            <p:nvPr/>
          </p:nvSpPr>
          <p:spPr>
            <a:xfrm>
              <a:off x="2090850" y="2555556"/>
              <a:ext cx="7204953" cy="7612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взаимосвязанность и взаимозависимость стран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1364182" y="522669"/>
              <a:ext cx="702986" cy="335272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412" name="Google Shape;412;p16"/>
            <p:cNvSpPr/>
            <p:nvPr/>
          </p:nvSpPr>
          <p:spPr>
            <a:xfrm>
              <a:off x="2067168" y="3471111"/>
              <a:ext cx="7252317" cy="80857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6"/>
            <p:cNvSpPr txBox="1"/>
            <p:nvPr/>
          </p:nvSpPr>
          <p:spPr>
            <a:xfrm>
              <a:off x="2090850" y="3494793"/>
              <a:ext cx="7204953" cy="7612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размывание границ локальных цивилизаций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1364182" y="522669"/>
              <a:ext cx="702986" cy="429196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415" name="Google Shape;415;p16"/>
            <p:cNvSpPr/>
            <p:nvPr/>
          </p:nvSpPr>
          <p:spPr>
            <a:xfrm>
              <a:off x="2067168" y="4410349"/>
              <a:ext cx="7252317" cy="80857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6"/>
            <p:cNvSpPr txBox="1"/>
            <p:nvPr/>
          </p:nvSpPr>
          <p:spPr>
            <a:xfrm>
              <a:off x="2090850" y="4434031"/>
              <a:ext cx="7204953" cy="7612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формирование информационной цивилизации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Характерные черты современной цивилизации</a:t>
            </a:r>
            <a:endParaRPr/>
          </a:p>
        </p:txBody>
      </p:sp>
      <p:sp>
        <p:nvSpPr>
          <p:cNvPr id="422" name="Google Shape;422;p17"/>
          <p:cNvSpPr txBox="1"/>
          <p:nvPr/>
        </p:nvSpPr>
        <p:spPr>
          <a:xfrm>
            <a:off x="1104900" y="1414732"/>
            <a:ext cx="9980682" cy="1457864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 1981 г. в более чем 90 странах мира реализуется </a:t>
            </a:r>
            <a:r>
              <a:rPr b="1"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Всемирный исследовательский проект изучения ценностей и мировоззрения людей (WVS)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r>
              <a:rPr b="1"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 основе результатов соцопроса сос- тавляется так называемая карта ценностей – </a:t>
            </a:r>
            <a:r>
              <a:rPr b="1"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диаграмма Инглхарта-Вельцеля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созданная американским политологом Рональдом Инглхартом и немецким политологом Кристианом Вельцелем.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ÐÐ¾ÑÐµÑÐ½ÑÐµ ÑÑÐ°ÑÑÐ½Ð¸ÐºÐ¸ â XV ÐÐ¿ÑÐµÐ»ÑÑÐºÐ°Ñ Ð¼ÐµÐ¶Ð´ÑÐ½Ð°ÑÐ¾Ð´Ð½Ð°Ñ Ð½Ð°ÑÑÐ½Ð°Ñ ÐºÐ¾Ð½ÑÐµÑÐµÐ½ÑÐ¸Ñ  Â«ÐÐ¾Ð´ÐµÑÐ½Ð¸Ð·Ð°ÑÐ¸Ñ ÑÐºÐ¾Ð½Ð¾Ð¼Ð¸ÐºÐ¸ Ð¸ Ð¾Ð±ÑÐµÑÑÐ²Ð°Â» â ÐÐ°ÑÐ¸Ð¾Ð½Ð°Ð»ÑÐ½ÑÐ¹ Ð¸ÑÑÐ»ÐµÐ´Ð¾Ð²Ð°ÑÐµÐ»ÑÑÐºÐ¸Ð¹  ÑÐ½Ð¸Ð²ÐµÑÑÐ¸ÑÐµÑ Â«ÐÑÑÑÐ°Ñ ÑÐºÐ¾Ð»Ð° ÑÐºÐ¾Ð½Ð¾Ð¼Ð¸ÐºÐ¸Â»" id="423" name="Google Shape;423;p17"/>
          <p:cNvPicPr preferRelativeResize="0"/>
          <p:nvPr/>
        </p:nvPicPr>
        <p:blipFill rotWithShape="1">
          <a:blip r:embed="rId3">
            <a:alphaModFix/>
          </a:blip>
          <a:srcRect b="1538" l="1742" r="2073" t="658"/>
          <a:stretch/>
        </p:blipFill>
        <p:spPr>
          <a:xfrm>
            <a:off x="1104900" y="3021427"/>
            <a:ext cx="2429907" cy="371580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424" name="Google Shape;42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88393" y="3023400"/>
            <a:ext cx="2597190" cy="371383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425" name="Google Shape;425;p17"/>
          <p:cNvSpPr txBox="1"/>
          <p:nvPr/>
        </p:nvSpPr>
        <p:spPr>
          <a:xfrm>
            <a:off x="3564573" y="6409428"/>
            <a:ext cx="2363638" cy="3278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Рональд Инглхарт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6" name="Google Shape;426;p17"/>
          <p:cNvSpPr txBox="1"/>
          <p:nvPr/>
        </p:nvSpPr>
        <p:spPr>
          <a:xfrm>
            <a:off x="5957977" y="6409428"/>
            <a:ext cx="2527701" cy="3278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Кристиан Вельцель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Характерные черты современной цивилизации</a:t>
            </a:r>
            <a:endParaRPr/>
          </a:p>
        </p:txBody>
      </p:sp>
      <p:sp>
        <p:nvSpPr>
          <p:cNvPr id="432" name="Google Shape;432;p18"/>
          <p:cNvSpPr txBox="1"/>
          <p:nvPr/>
        </p:nvSpPr>
        <p:spPr>
          <a:xfrm>
            <a:off x="1104900" y="1388853"/>
            <a:ext cx="9980682" cy="1708031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Диаграмма Инглхарта-Вельцеля  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отображает тесно связанные культурные ценности, кото- рые различаются в разных обществах в двух основных измерениях. Вертикальная ось отра- жает баланс ценностей: «традиционные» (важность религии, семьи, власти, традиций) и  «светско-рациональные» (важность науки, законов, прав человека). Горизонтальная ось – ба- ланс ценностей «выживания» (физическая и экономическая безопасность) и  «самовыраже- ния» (свобода, самореализация, толерантность).</a:t>
            </a:r>
            <a:endParaRPr/>
          </a:p>
          <a:p>
            <a:pPr indent="0" lvl="0" marL="0" marR="0" rtl="0" algn="just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://profil.adu.by/pluginfile.php/5595/mod_book/chapter/17039/%D0%92%D1%8B%D0%B6%D0%B8%D0%B2%D0%B0%D0%BD%D0%B8%D0%B5%20%D0%B8%D0%BB%D0%B8%20%D1%81%D0%B0%D0%BC%D0%BE%D0%B2%D1%8B%D1%80%D0%B0%D0%B6%D0%B5%D0%BD%D0%B8%D0%B5%2C%20%D1%80%D0%B5%D0%BB%D0%B8%D0%B3%D0%B8%D1%8F%20%D0%B8%D0%BB%D0%B8%20%D0%BD%D0%B0%D1%83%D0%BA%D0%B0.jpg" id="433" name="Google Shape;433;p18"/>
          <p:cNvPicPr preferRelativeResize="0"/>
          <p:nvPr/>
        </p:nvPicPr>
        <p:blipFill rotWithShape="1">
          <a:blip r:embed="rId3">
            <a:alphaModFix/>
          </a:blip>
          <a:srcRect b="0" l="-1" r="607" t="15645"/>
          <a:stretch/>
        </p:blipFill>
        <p:spPr>
          <a:xfrm>
            <a:off x="5883215" y="3242603"/>
            <a:ext cx="5202367" cy="349912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434" name="Google Shape;434;p18"/>
          <p:cNvSpPr txBox="1"/>
          <p:nvPr/>
        </p:nvSpPr>
        <p:spPr>
          <a:xfrm>
            <a:off x="2617489" y="6413918"/>
            <a:ext cx="3265726" cy="3278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Диаграмма Инглхарта-Вельцеля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Литература</a:t>
            </a:r>
            <a:endParaRPr/>
          </a:p>
        </p:txBody>
      </p:sp>
      <p:sp>
        <p:nvSpPr>
          <p:cNvPr id="441" name="Google Shape;441;p19"/>
          <p:cNvSpPr txBox="1"/>
          <p:nvPr>
            <p:ph idx="1" type="body"/>
          </p:nvPr>
        </p:nvSpPr>
        <p:spPr>
          <a:xfrm>
            <a:off x="1104900" y="1683945"/>
            <a:ext cx="6011126" cy="10502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42900" lvl="0" marL="3429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Чуприс О.И. и др. Обществоведение: Учебное посо- бие для 11 класса. – Минск: Адукацыя і выхаванне, 2021, §3.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42" name="Google Shape;44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2301" y="1683945"/>
            <a:ext cx="3803281" cy="488993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Программа</a:t>
            </a:r>
            <a:endParaRPr/>
          </a:p>
        </p:txBody>
      </p:sp>
      <p:sp>
        <p:nvSpPr>
          <p:cNvPr id="133" name="Google Shape;133;p2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Понятие цивилизации.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Цивилизационный подход к изучению общества.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Характерные черты современной цивилизации.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Понятие цивилизации</a:t>
            </a:r>
            <a:endParaRPr/>
          </a:p>
        </p:txBody>
      </p:sp>
      <p:grpSp>
        <p:nvGrpSpPr>
          <p:cNvPr id="139" name="Google Shape;139;p3"/>
          <p:cNvGrpSpPr/>
          <p:nvPr/>
        </p:nvGrpSpPr>
        <p:grpSpPr>
          <a:xfrm>
            <a:off x="1419812" y="1442495"/>
            <a:ext cx="9350857" cy="5197960"/>
            <a:chOff x="314912" y="1884"/>
            <a:chExt cx="9350857" cy="5197960"/>
          </a:xfrm>
        </p:grpSpPr>
        <p:sp>
          <p:nvSpPr>
            <p:cNvPr id="140" name="Google Shape;140;p3"/>
            <p:cNvSpPr/>
            <p:nvPr/>
          </p:nvSpPr>
          <p:spPr>
            <a:xfrm>
              <a:off x="7424493" y="2048012"/>
              <a:ext cx="91440" cy="56863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1" name="Google Shape;141;p3"/>
            <p:cNvSpPr/>
            <p:nvPr/>
          </p:nvSpPr>
          <p:spPr>
            <a:xfrm>
              <a:off x="4956114" y="835255"/>
              <a:ext cx="2514098" cy="56863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2" name="Google Shape;142;p3"/>
            <p:cNvSpPr/>
            <p:nvPr/>
          </p:nvSpPr>
          <p:spPr>
            <a:xfrm>
              <a:off x="2464748" y="2048012"/>
              <a:ext cx="91440" cy="56863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3" name="Google Shape;143;p3"/>
            <p:cNvSpPr/>
            <p:nvPr/>
          </p:nvSpPr>
          <p:spPr>
            <a:xfrm>
              <a:off x="2510468" y="835255"/>
              <a:ext cx="2445645" cy="56863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4" name="Google Shape;144;p3"/>
            <p:cNvSpPr/>
            <p:nvPr/>
          </p:nvSpPr>
          <p:spPr>
            <a:xfrm>
              <a:off x="2853502" y="1884"/>
              <a:ext cx="4205223" cy="83337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3"/>
            <p:cNvSpPr txBox="1"/>
            <p:nvPr/>
          </p:nvSpPr>
          <p:spPr>
            <a:xfrm>
              <a:off x="2853502" y="1884"/>
              <a:ext cx="4205223" cy="83337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Цивилизация</a:t>
              </a: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(лат. civilis</a:t>
              </a:r>
              <a:r>
                <a:rPr b="0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– гражданский, государственный)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315224" y="1403887"/>
              <a:ext cx="4390489" cy="644124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3"/>
            <p:cNvSpPr txBox="1"/>
            <p:nvPr/>
          </p:nvSpPr>
          <p:spPr>
            <a:xfrm>
              <a:off x="315224" y="1403887"/>
              <a:ext cx="4390489" cy="6441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ступень развития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4912" y="2616644"/>
              <a:ext cx="4391112" cy="258320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3"/>
            <p:cNvSpPr txBox="1"/>
            <p:nvPr/>
          </p:nvSpPr>
          <p:spPr>
            <a:xfrm>
              <a:off x="314912" y="2616644"/>
              <a:ext cx="4391112" cy="25832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ступень развития общества, следующая за варварством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5274968" y="1403887"/>
              <a:ext cx="4390489" cy="644124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3"/>
            <p:cNvSpPr txBox="1"/>
            <p:nvPr/>
          </p:nvSpPr>
          <p:spPr>
            <a:xfrm>
              <a:off x="5274968" y="1403887"/>
              <a:ext cx="4390489" cy="6441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отдельное общество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5274657" y="2616644"/>
              <a:ext cx="4391112" cy="258320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3"/>
            <p:cNvSpPr txBox="1"/>
            <p:nvPr/>
          </p:nvSpPr>
          <p:spPr>
            <a:xfrm>
              <a:off x="5274657" y="2616644"/>
              <a:ext cx="4391112" cy="25832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устойчивое целостное культурно-истори- ческое сообщество, которое отличается общностью духовных ценностей и куль- турных традиций, сходством социально- политического и материально-производ- ственного развития, особенностями об- раза жизни и определённым типом лич- ности, общими этническими признаками и определёнными географическими рам- ками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Понятие цивилизации</a:t>
            </a:r>
            <a:endParaRPr/>
          </a:p>
        </p:txBody>
      </p:sp>
      <p:grpSp>
        <p:nvGrpSpPr>
          <p:cNvPr id="159" name="Google Shape;159;p4"/>
          <p:cNvGrpSpPr/>
          <p:nvPr/>
        </p:nvGrpSpPr>
        <p:grpSpPr>
          <a:xfrm>
            <a:off x="1761143" y="1468876"/>
            <a:ext cx="8668194" cy="5214211"/>
            <a:chOff x="656243" y="2385"/>
            <a:chExt cx="8668194" cy="5214211"/>
          </a:xfrm>
        </p:grpSpPr>
        <p:sp>
          <p:nvSpPr>
            <p:cNvPr id="160" name="Google Shape;160;p4"/>
            <p:cNvSpPr/>
            <p:nvPr/>
          </p:nvSpPr>
          <p:spPr>
            <a:xfrm>
              <a:off x="656243" y="2385"/>
              <a:ext cx="4454237" cy="61343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4"/>
            <p:cNvSpPr txBox="1"/>
            <p:nvPr/>
          </p:nvSpPr>
          <p:spPr>
            <a:xfrm>
              <a:off x="674210" y="20352"/>
              <a:ext cx="4418303" cy="5775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Признаки локальной цивилизации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101667" y="615821"/>
              <a:ext cx="445423" cy="46007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163" name="Google Shape;163;p4"/>
            <p:cNvSpPr/>
            <p:nvPr/>
          </p:nvSpPr>
          <p:spPr>
            <a:xfrm>
              <a:off x="1547091" y="769180"/>
              <a:ext cx="7777346" cy="61343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4"/>
            <p:cNvSpPr txBox="1"/>
            <p:nvPr/>
          </p:nvSpPr>
          <p:spPr>
            <a:xfrm>
              <a:off x="1565058" y="787147"/>
              <a:ext cx="7741412" cy="5775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общность духовных ценностей и культурных традиций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101667" y="615821"/>
              <a:ext cx="445423" cy="122687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166" name="Google Shape;166;p4"/>
            <p:cNvSpPr/>
            <p:nvPr/>
          </p:nvSpPr>
          <p:spPr>
            <a:xfrm>
              <a:off x="1547091" y="1535976"/>
              <a:ext cx="7777346" cy="61343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4"/>
            <p:cNvSpPr txBox="1"/>
            <p:nvPr/>
          </p:nvSpPr>
          <p:spPr>
            <a:xfrm>
              <a:off x="1565058" y="1553943"/>
              <a:ext cx="7741412" cy="5775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сходство социально-политического и материально-производственного развития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101667" y="615821"/>
              <a:ext cx="445423" cy="199366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169" name="Google Shape;169;p4"/>
            <p:cNvSpPr/>
            <p:nvPr/>
          </p:nvSpPr>
          <p:spPr>
            <a:xfrm>
              <a:off x="1547091" y="2302772"/>
              <a:ext cx="7777346" cy="61343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4"/>
            <p:cNvSpPr txBox="1"/>
            <p:nvPr/>
          </p:nvSpPr>
          <p:spPr>
            <a:xfrm>
              <a:off x="1565058" y="2320739"/>
              <a:ext cx="7741412" cy="5775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особенности образа жизни 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101667" y="615821"/>
              <a:ext cx="445423" cy="276046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172" name="Google Shape;172;p4"/>
            <p:cNvSpPr/>
            <p:nvPr/>
          </p:nvSpPr>
          <p:spPr>
            <a:xfrm>
              <a:off x="1547091" y="3069568"/>
              <a:ext cx="7777346" cy="61343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4"/>
            <p:cNvSpPr txBox="1"/>
            <p:nvPr/>
          </p:nvSpPr>
          <p:spPr>
            <a:xfrm>
              <a:off x="1565058" y="3087535"/>
              <a:ext cx="7741412" cy="5775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определённый тип личности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101667" y="615821"/>
              <a:ext cx="445423" cy="352726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175" name="Google Shape;175;p4"/>
            <p:cNvSpPr/>
            <p:nvPr/>
          </p:nvSpPr>
          <p:spPr>
            <a:xfrm>
              <a:off x="1547091" y="3836364"/>
              <a:ext cx="7777346" cy="61343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4"/>
            <p:cNvSpPr txBox="1"/>
            <p:nvPr/>
          </p:nvSpPr>
          <p:spPr>
            <a:xfrm>
              <a:off x="1565058" y="3854331"/>
              <a:ext cx="7741412" cy="5775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общие этнические признаки 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1101667" y="615821"/>
              <a:ext cx="445423" cy="429405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178" name="Google Shape;178;p4"/>
            <p:cNvSpPr/>
            <p:nvPr/>
          </p:nvSpPr>
          <p:spPr>
            <a:xfrm>
              <a:off x="1547091" y="4603160"/>
              <a:ext cx="7777346" cy="61343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4"/>
            <p:cNvSpPr txBox="1"/>
            <p:nvPr/>
          </p:nvSpPr>
          <p:spPr>
            <a:xfrm>
              <a:off x="1565058" y="4621127"/>
              <a:ext cx="7741412" cy="5775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определённые географические рамки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5"/>
          <p:cNvGrpSpPr/>
          <p:nvPr/>
        </p:nvGrpSpPr>
        <p:grpSpPr>
          <a:xfrm>
            <a:off x="1792389" y="2268747"/>
            <a:ext cx="8650353" cy="3390181"/>
            <a:chOff x="969" y="1026543"/>
            <a:chExt cx="8650353" cy="3390181"/>
          </a:xfrm>
        </p:grpSpPr>
        <p:sp>
          <p:nvSpPr>
            <p:cNvPr id="185" name="Google Shape;185;p5"/>
            <p:cNvSpPr/>
            <p:nvPr/>
          </p:nvSpPr>
          <p:spPr>
            <a:xfrm>
              <a:off x="4326146" y="1633531"/>
              <a:ext cx="3022531" cy="41698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6" name="Google Shape;186;p5"/>
            <p:cNvSpPr/>
            <p:nvPr/>
          </p:nvSpPr>
          <p:spPr>
            <a:xfrm>
              <a:off x="4280426" y="1633531"/>
              <a:ext cx="91440" cy="41698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7" name="Google Shape;187;p5"/>
            <p:cNvSpPr/>
            <p:nvPr/>
          </p:nvSpPr>
          <p:spPr>
            <a:xfrm>
              <a:off x="1303614" y="1633531"/>
              <a:ext cx="3022531" cy="41698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8" name="Google Shape;188;p5"/>
            <p:cNvSpPr/>
            <p:nvPr/>
          </p:nvSpPr>
          <p:spPr>
            <a:xfrm>
              <a:off x="1328465" y="1026543"/>
              <a:ext cx="5995362" cy="60698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5"/>
            <p:cNvSpPr txBox="1"/>
            <p:nvPr/>
          </p:nvSpPr>
          <p:spPr>
            <a:xfrm>
              <a:off x="1328465" y="1026543"/>
              <a:ext cx="5995362" cy="60698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Цивилизационный подход к изучению истории</a:t>
              </a:r>
              <a:endParaRPr b="0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969" y="2050514"/>
              <a:ext cx="2605290" cy="236621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5"/>
            <p:cNvSpPr txBox="1"/>
            <p:nvPr/>
          </p:nvSpPr>
          <p:spPr>
            <a:xfrm>
              <a:off x="969" y="2050514"/>
              <a:ext cx="2605290" cy="23662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 человечества нет исто- рии как единого все- мирно-исторического процесса, а есть история отдельных стран и наро- дов, цивилизаций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3023243" y="2050514"/>
              <a:ext cx="2605806" cy="236621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5"/>
            <p:cNvSpPr txBox="1"/>
            <p:nvPr/>
          </p:nvSpPr>
          <p:spPr>
            <a:xfrm>
              <a:off x="3023243" y="2050514"/>
              <a:ext cx="2605806" cy="23662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 экономические факторы определяют развитие общества, а  духовные и культурные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6046032" y="2050514"/>
              <a:ext cx="2605290" cy="236621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5"/>
            <p:cNvSpPr txBox="1"/>
            <p:nvPr/>
          </p:nvSpPr>
          <p:spPr>
            <a:xfrm>
              <a:off x="6046032" y="2050514"/>
              <a:ext cx="2605290" cy="23662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 общие, а отличитель- ные черты в развитии стран и народов, их са- мобытность и непохо- жесть имеют главное значение для истории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96" name="Google Shape;196;p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Цивилизационный подход к изучению общества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Цивилизационный подход к изучению общества</a:t>
            </a:r>
            <a:endParaRPr/>
          </a:p>
        </p:txBody>
      </p:sp>
      <p:pic>
        <p:nvPicPr>
          <p:cNvPr descr="ÐÐ°Ð½Ð¸Ð»ÐµÐ²ÑÐºÐ¸Ð¹, ÐÐ¸ÐºÐ¾Ð»Ð°Ð¹ Ð¯ÐºÐ¾Ð²Ð»ÐµÐ²Ð¸Ñ â ÐÐ¸ÐºÐ¸Ð¿ÐµÐ´Ð¸Ñ" id="202" name="Google Shape;20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9590" y="1460695"/>
            <a:ext cx="3957148" cy="525409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03" name="Google Shape;203;p6"/>
          <p:cNvSpPr txBox="1"/>
          <p:nvPr/>
        </p:nvSpPr>
        <p:spPr>
          <a:xfrm>
            <a:off x="3443857" y="6386982"/>
            <a:ext cx="3865733" cy="3278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Николай Данилевский</a:t>
            </a:r>
            <a:endParaRPr/>
          </a:p>
        </p:txBody>
      </p:sp>
      <p:graphicFrame>
        <p:nvGraphicFramePr>
          <p:cNvPr id="204" name="Google Shape;204;p6"/>
          <p:cNvGraphicFramePr/>
          <p:nvPr/>
        </p:nvGraphicFramePr>
        <p:xfrm>
          <a:off x="1043796" y="1560331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{AE97A863-51E6-4C8A-8CC8-8ACC533E897B}</a:tableStyleId>
              </a:tblPr>
              <a:tblGrid>
                <a:gridCol w="6124750"/>
              </a:tblGrid>
              <a:tr h="554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Николай Яковлевич Данилевский (1822-1885)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319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Работа «Россия и Европа» (1869 г.)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1567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Теория культурно-исторических типов: Не существует истории как единого всемирно-исторического процесса, а есть лишь история отдельных «культурно-историчес- ких типов» (цивилизаций)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11567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Культурно-исторические типы развиваются подобно живым организмам, находятся в борьбе друг с другом и со внешней средой, один вытесняет другой на протяже- нии истории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10491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Начала цивилизации одного культурно-исторического типа не передаются народам другого типа. Каждый тип вырабатывает её для себя сам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Цивилизационный подход к изучению общества</a:t>
            </a:r>
            <a:endParaRPr/>
          </a:p>
        </p:txBody>
      </p:sp>
      <p:grpSp>
        <p:nvGrpSpPr>
          <p:cNvPr id="210" name="Google Shape;210;p7"/>
          <p:cNvGrpSpPr/>
          <p:nvPr/>
        </p:nvGrpSpPr>
        <p:grpSpPr>
          <a:xfrm>
            <a:off x="2511643" y="1460655"/>
            <a:ext cx="7167195" cy="5204770"/>
            <a:chOff x="1406743" y="2792"/>
            <a:chExt cx="7167195" cy="5204770"/>
          </a:xfrm>
        </p:grpSpPr>
        <p:sp>
          <p:nvSpPr>
            <p:cNvPr id="211" name="Google Shape;211;p7"/>
            <p:cNvSpPr/>
            <p:nvPr/>
          </p:nvSpPr>
          <p:spPr>
            <a:xfrm>
              <a:off x="1406743" y="2792"/>
              <a:ext cx="7167195" cy="32529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7"/>
            <p:cNvSpPr txBox="1"/>
            <p:nvPr/>
          </p:nvSpPr>
          <p:spPr>
            <a:xfrm>
              <a:off x="1416271" y="12320"/>
              <a:ext cx="7148139" cy="3062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Культурно-исторические типы (по Н.Я.Данилевскому)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2123462" y="328090"/>
              <a:ext cx="716719" cy="24397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214" name="Google Shape;214;p7"/>
            <p:cNvSpPr/>
            <p:nvPr/>
          </p:nvSpPr>
          <p:spPr>
            <a:xfrm>
              <a:off x="2840182" y="409415"/>
              <a:ext cx="5132683" cy="32529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7"/>
            <p:cNvSpPr txBox="1"/>
            <p:nvPr/>
          </p:nvSpPr>
          <p:spPr>
            <a:xfrm>
              <a:off x="2849710" y="418943"/>
              <a:ext cx="5113627" cy="3062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египетский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2123462" y="328090"/>
              <a:ext cx="716719" cy="65059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217" name="Google Shape;217;p7"/>
            <p:cNvSpPr/>
            <p:nvPr/>
          </p:nvSpPr>
          <p:spPr>
            <a:xfrm>
              <a:off x="2840182" y="816037"/>
              <a:ext cx="5132683" cy="32529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7"/>
            <p:cNvSpPr txBox="1"/>
            <p:nvPr/>
          </p:nvSpPr>
          <p:spPr>
            <a:xfrm>
              <a:off x="2849710" y="825565"/>
              <a:ext cx="5113627" cy="3062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китайский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2123462" y="328090"/>
              <a:ext cx="716719" cy="105721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220" name="Google Shape;220;p7"/>
            <p:cNvSpPr/>
            <p:nvPr/>
          </p:nvSpPr>
          <p:spPr>
            <a:xfrm>
              <a:off x="2840182" y="1222660"/>
              <a:ext cx="5132683" cy="32529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7"/>
            <p:cNvSpPr txBox="1"/>
            <p:nvPr/>
          </p:nvSpPr>
          <p:spPr>
            <a:xfrm>
              <a:off x="2849710" y="1232188"/>
              <a:ext cx="5113627" cy="3062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индийский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2123462" y="328090"/>
              <a:ext cx="716719" cy="146384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223" name="Google Shape;223;p7"/>
            <p:cNvSpPr/>
            <p:nvPr/>
          </p:nvSpPr>
          <p:spPr>
            <a:xfrm>
              <a:off x="2840182" y="1629283"/>
              <a:ext cx="5132683" cy="32529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7"/>
            <p:cNvSpPr txBox="1"/>
            <p:nvPr/>
          </p:nvSpPr>
          <p:spPr>
            <a:xfrm>
              <a:off x="2849710" y="1638811"/>
              <a:ext cx="5113627" cy="3062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иранский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2123462" y="328090"/>
              <a:ext cx="716719" cy="187046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226" name="Google Shape;226;p7"/>
            <p:cNvSpPr/>
            <p:nvPr/>
          </p:nvSpPr>
          <p:spPr>
            <a:xfrm>
              <a:off x="2840182" y="2035905"/>
              <a:ext cx="5132683" cy="32529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7"/>
            <p:cNvSpPr txBox="1"/>
            <p:nvPr/>
          </p:nvSpPr>
          <p:spPr>
            <a:xfrm>
              <a:off x="2849710" y="2045433"/>
              <a:ext cx="5113627" cy="3062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еврейский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2123462" y="328090"/>
              <a:ext cx="716719" cy="227708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229" name="Google Shape;229;p7"/>
            <p:cNvSpPr/>
            <p:nvPr/>
          </p:nvSpPr>
          <p:spPr>
            <a:xfrm>
              <a:off x="2840182" y="2442528"/>
              <a:ext cx="5132683" cy="32529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7"/>
            <p:cNvSpPr txBox="1"/>
            <p:nvPr/>
          </p:nvSpPr>
          <p:spPr>
            <a:xfrm>
              <a:off x="2849710" y="2452056"/>
              <a:ext cx="5113627" cy="3062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греческий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2123462" y="328090"/>
              <a:ext cx="716719" cy="268370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232" name="Google Shape;232;p7"/>
            <p:cNvSpPr/>
            <p:nvPr/>
          </p:nvSpPr>
          <p:spPr>
            <a:xfrm>
              <a:off x="2840182" y="2849151"/>
              <a:ext cx="5132683" cy="32529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7"/>
            <p:cNvSpPr txBox="1"/>
            <p:nvPr/>
          </p:nvSpPr>
          <p:spPr>
            <a:xfrm>
              <a:off x="2849710" y="2858679"/>
              <a:ext cx="5113627" cy="3062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римский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2123462" y="328090"/>
              <a:ext cx="716719" cy="309033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235" name="Google Shape;235;p7"/>
            <p:cNvSpPr/>
            <p:nvPr/>
          </p:nvSpPr>
          <p:spPr>
            <a:xfrm>
              <a:off x="2840182" y="3255773"/>
              <a:ext cx="5132683" cy="32529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7"/>
            <p:cNvSpPr txBox="1"/>
            <p:nvPr/>
          </p:nvSpPr>
          <p:spPr>
            <a:xfrm>
              <a:off x="2849710" y="3265301"/>
              <a:ext cx="5113627" cy="3062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романо-германский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2123462" y="328090"/>
              <a:ext cx="716719" cy="349695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238" name="Google Shape;238;p7"/>
            <p:cNvSpPr/>
            <p:nvPr/>
          </p:nvSpPr>
          <p:spPr>
            <a:xfrm>
              <a:off x="2840182" y="3662396"/>
              <a:ext cx="5132683" cy="32529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7"/>
            <p:cNvSpPr txBox="1"/>
            <p:nvPr/>
          </p:nvSpPr>
          <p:spPr>
            <a:xfrm>
              <a:off x="2849710" y="3671924"/>
              <a:ext cx="5113627" cy="3062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аравийский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2123462" y="328090"/>
              <a:ext cx="716719" cy="390357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241" name="Google Shape;241;p7"/>
            <p:cNvSpPr/>
            <p:nvPr/>
          </p:nvSpPr>
          <p:spPr>
            <a:xfrm>
              <a:off x="2840182" y="4069018"/>
              <a:ext cx="5132683" cy="32529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7"/>
            <p:cNvSpPr txBox="1"/>
            <p:nvPr/>
          </p:nvSpPr>
          <p:spPr>
            <a:xfrm>
              <a:off x="2849710" y="4078546"/>
              <a:ext cx="5113627" cy="3062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европейский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2123462" y="328090"/>
              <a:ext cx="716719" cy="431019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244" name="Google Shape;244;p7"/>
            <p:cNvSpPr/>
            <p:nvPr/>
          </p:nvSpPr>
          <p:spPr>
            <a:xfrm>
              <a:off x="2840182" y="4475641"/>
              <a:ext cx="5132683" cy="32529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7"/>
            <p:cNvSpPr txBox="1"/>
            <p:nvPr/>
          </p:nvSpPr>
          <p:spPr>
            <a:xfrm>
              <a:off x="2849710" y="4485169"/>
              <a:ext cx="5113627" cy="3062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мексиканский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2123462" y="328090"/>
              <a:ext cx="716719" cy="471682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247" name="Google Shape;247;p7"/>
            <p:cNvSpPr/>
            <p:nvPr/>
          </p:nvSpPr>
          <p:spPr>
            <a:xfrm>
              <a:off x="2840182" y="4882264"/>
              <a:ext cx="5132683" cy="32529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7"/>
            <p:cNvSpPr txBox="1"/>
            <p:nvPr/>
          </p:nvSpPr>
          <p:spPr>
            <a:xfrm>
              <a:off x="2849710" y="4891792"/>
              <a:ext cx="5113627" cy="3062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перуанский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Цивилизационный подход к изучению общества</a:t>
            </a:r>
            <a:endParaRPr/>
          </a:p>
        </p:txBody>
      </p:sp>
      <p:sp>
        <p:nvSpPr>
          <p:cNvPr id="254" name="Google Shape;254;p8"/>
          <p:cNvSpPr txBox="1"/>
          <p:nvPr/>
        </p:nvSpPr>
        <p:spPr>
          <a:xfrm>
            <a:off x="5240238" y="6453110"/>
            <a:ext cx="2039561" cy="3278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Освальд Шпенглер</a:t>
            </a:r>
            <a:endParaRPr/>
          </a:p>
        </p:txBody>
      </p:sp>
      <p:graphicFrame>
        <p:nvGraphicFramePr>
          <p:cNvPr id="255" name="Google Shape;255;p8"/>
          <p:cNvGraphicFramePr/>
          <p:nvPr/>
        </p:nvGraphicFramePr>
        <p:xfrm>
          <a:off x="1104899" y="1449241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{AE97A863-51E6-4C8A-8CC8-8ACC533E897B}</a:tableStyleId>
              </a:tblPr>
              <a:tblGrid>
                <a:gridCol w="6055025"/>
              </a:tblGrid>
              <a:tr h="394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Освальд Шпенглер (1880-1936)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Работа «Закат Европы» (1918 г.)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70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Исторический процесс – это череда сменяющих друг друга культур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632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Подлинными творцами истории являются культуры, которые достигли наивысшего расцвета и подъёма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632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Культуры, как и живые организмы, переживают стадии зарождения, расцвета, старости и увядания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222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Заключительная стадия в развитии культуры – цивили- зация (развитие науки и техники, рационализм, атеизм, омертвление духовной жизни)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Oswald Spengler (1880-1936) Ngerman Historian and Philosopher Photographed  C1930 Poster Print by (24 x 36): Amazon.ca: Home &amp;amp; Kitchen" id="256" name="Google Shape;25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9799" y="1449238"/>
            <a:ext cx="3805783" cy="532277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Цивилизационный подход к изучению общества</a:t>
            </a:r>
            <a:endParaRPr/>
          </a:p>
        </p:txBody>
      </p:sp>
      <p:grpSp>
        <p:nvGrpSpPr>
          <p:cNvPr id="262" name="Google Shape;262;p9"/>
          <p:cNvGrpSpPr/>
          <p:nvPr/>
        </p:nvGrpSpPr>
        <p:grpSpPr>
          <a:xfrm>
            <a:off x="1345493" y="1513007"/>
            <a:ext cx="5079257" cy="5151826"/>
            <a:chOff x="240593" y="3384"/>
            <a:chExt cx="5079257" cy="5151826"/>
          </a:xfrm>
        </p:grpSpPr>
        <p:sp>
          <p:nvSpPr>
            <p:cNvPr id="263" name="Google Shape;263;p9"/>
            <p:cNvSpPr/>
            <p:nvPr/>
          </p:nvSpPr>
          <p:spPr>
            <a:xfrm>
              <a:off x="240593" y="3384"/>
              <a:ext cx="4991530" cy="46834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9"/>
            <p:cNvSpPr txBox="1"/>
            <p:nvPr/>
          </p:nvSpPr>
          <p:spPr>
            <a:xfrm>
              <a:off x="254310" y="17101"/>
              <a:ext cx="4964096" cy="4409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Великие культуры (по О.Шпенглеру)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739746" y="471732"/>
              <a:ext cx="499153" cy="35126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266" name="Google Shape;266;p9"/>
            <p:cNvSpPr/>
            <p:nvPr/>
          </p:nvSpPr>
          <p:spPr>
            <a:xfrm>
              <a:off x="1238899" y="588819"/>
              <a:ext cx="4080951" cy="46834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9"/>
            <p:cNvSpPr txBox="1"/>
            <p:nvPr/>
          </p:nvSpPr>
          <p:spPr>
            <a:xfrm>
              <a:off x="1252616" y="602536"/>
              <a:ext cx="4053517" cy="4409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египетская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739746" y="471732"/>
              <a:ext cx="499153" cy="93669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269" name="Google Shape;269;p9"/>
            <p:cNvSpPr/>
            <p:nvPr/>
          </p:nvSpPr>
          <p:spPr>
            <a:xfrm>
              <a:off x="1238899" y="1174254"/>
              <a:ext cx="4080951" cy="46834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9"/>
            <p:cNvSpPr txBox="1"/>
            <p:nvPr/>
          </p:nvSpPr>
          <p:spPr>
            <a:xfrm>
              <a:off x="1252616" y="1187971"/>
              <a:ext cx="4053517" cy="4409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вавилонская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739746" y="471732"/>
              <a:ext cx="499153" cy="152213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272" name="Google Shape;272;p9"/>
            <p:cNvSpPr/>
            <p:nvPr/>
          </p:nvSpPr>
          <p:spPr>
            <a:xfrm>
              <a:off x="1238899" y="1759689"/>
              <a:ext cx="4080951" cy="46834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9"/>
            <p:cNvSpPr txBox="1"/>
            <p:nvPr/>
          </p:nvSpPr>
          <p:spPr>
            <a:xfrm>
              <a:off x="1252616" y="1773406"/>
              <a:ext cx="4053517" cy="4409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индийская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739746" y="471732"/>
              <a:ext cx="499153" cy="210756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275" name="Google Shape;275;p9"/>
            <p:cNvSpPr/>
            <p:nvPr/>
          </p:nvSpPr>
          <p:spPr>
            <a:xfrm>
              <a:off x="1238899" y="2345124"/>
              <a:ext cx="4080951" cy="46834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9"/>
            <p:cNvSpPr txBox="1"/>
            <p:nvPr/>
          </p:nvSpPr>
          <p:spPr>
            <a:xfrm>
              <a:off x="1252616" y="2358841"/>
              <a:ext cx="4053517" cy="4409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китайская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739746" y="471732"/>
              <a:ext cx="499153" cy="26930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278" name="Google Shape;278;p9"/>
            <p:cNvSpPr/>
            <p:nvPr/>
          </p:nvSpPr>
          <p:spPr>
            <a:xfrm>
              <a:off x="1238899" y="2930558"/>
              <a:ext cx="4080951" cy="46834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9"/>
            <p:cNvSpPr txBox="1"/>
            <p:nvPr/>
          </p:nvSpPr>
          <p:spPr>
            <a:xfrm>
              <a:off x="1252616" y="2944275"/>
              <a:ext cx="4053517" cy="4409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мексиканская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739746" y="471732"/>
              <a:ext cx="499153" cy="327843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281" name="Google Shape;281;p9"/>
            <p:cNvSpPr/>
            <p:nvPr/>
          </p:nvSpPr>
          <p:spPr>
            <a:xfrm>
              <a:off x="1238899" y="3515993"/>
              <a:ext cx="4080951" cy="46834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9"/>
            <p:cNvSpPr txBox="1"/>
            <p:nvPr/>
          </p:nvSpPr>
          <p:spPr>
            <a:xfrm>
              <a:off x="1252616" y="3529710"/>
              <a:ext cx="4053517" cy="4409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аполлоновская (античная)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739746" y="471732"/>
              <a:ext cx="499153" cy="386387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284" name="Google Shape;284;p9"/>
            <p:cNvSpPr/>
            <p:nvPr/>
          </p:nvSpPr>
          <p:spPr>
            <a:xfrm>
              <a:off x="1238899" y="4101428"/>
              <a:ext cx="4080951" cy="46834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9"/>
            <p:cNvSpPr txBox="1"/>
            <p:nvPr/>
          </p:nvSpPr>
          <p:spPr>
            <a:xfrm>
              <a:off x="1252616" y="4115145"/>
              <a:ext cx="4053517" cy="4409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фаустовская (западноевропейская)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739746" y="471732"/>
              <a:ext cx="499153" cy="444930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</p:sp>
        <p:sp>
          <p:nvSpPr>
            <p:cNvPr id="287" name="Google Shape;287;p9"/>
            <p:cNvSpPr/>
            <p:nvPr/>
          </p:nvSpPr>
          <p:spPr>
            <a:xfrm>
              <a:off x="1238899" y="4686863"/>
              <a:ext cx="4080951" cy="46834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9"/>
            <p:cNvSpPr txBox="1"/>
            <p:nvPr/>
          </p:nvSpPr>
          <p:spPr>
            <a:xfrm>
              <a:off x="1252616" y="4700580"/>
              <a:ext cx="4053517" cy="4409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арабская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ÐÐ¿Ð¾Ð»Ð»Ð¾Ð½, Ñ.Ð½. ÐÐ¿Ð¾Ð»Ð»Ð¾Ð½ ÐÐµÐ»ÑÐ²ÐµÐ´ÐµÑÑÐºÐ¸Ð¹" id="289" name="Google Shape;28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3913" y="1509623"/>
            <a:ext cx="1966942" cy="292892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Ð¤Ð°ÑÑÑ | ÐÐ´ Ð²Ð¸ÐºÐ¸ | Fandom" id="290" name="Google Shape;290;p9"/>
          <p:cNvPicPr preferRelativeResize="0"/>
          <p:nvPr/>
        </p:nvPicPr>
        <p:blipFill rotWithShape="1">
          <a:blip r:embed="rId4">
            <a:alphaModFix/>
          </a:blip>
          <a:srcRect b="6873" l="5939" r="5325" t="2560"/>
          <a:stretch/>
        </p:blipFill>
        <p:spPr>
          <a:xfrm>
            <a:off x="9058493" y="3824731"/>
            <a:ext cx="2027089" cy="292569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91" name="Google Shape;291;p9"/>
          <p:cNvSpPr txBox="1"/>
          <p:nvPr/>
        </p:nvSpPr>
        <p:spPr>
          <a:xfrm>
            <a:off x="8980855" y="1509623"/>
            <a:ext cx="1785549" cy="63835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Аполлон Бельведерский</a:t>
            </a:r>
            <a:endParaRPr/>
          </a:p>
        </p:txBody>
      </p:sp>
      <p:sp>
        <p:nvSpPr>
          <p:cNvPr id="292" name="Google Shape;292;p9"/>
          <p:cNvSpPr txBox="1"/>
          <p:nvPr/>
        </p:nvSpPr>
        <p:spPr>
          <a:xfrm>
            <a:off x="7272944" y="6112072"/>
            <a:ext cx="1785549" cy="63835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Доктор Фауст. Худ. Э.Делакруа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2014-04-17T22:28:38Z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30.01.2022</vt:lpwstr>
  </property>
</Properties>
</file>