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1" roundtripDataSignature="AMtx7mhGocSZwBSKhxDyNFCd/2ssNw+b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7"/>
          <p:cNvSpPr/>
          <p:nvPr/>
        </p:nvSpPr>
        <p:spPr>
          <a:xfrm>
            <a:off x="0" y="0"/>
            <a:ext cx="12192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7"/>
          <p:cNvSpPr txBox="1"/>
          <p:nvPr>
            <p:ph type="ctrTitle"/>
          </p:nvPr>
        </p:nvSpPr>
        <p:spPr>
          <a:xfrm>
            <a:off x="4286237" y="3352800"/>
            <a:ext cx="7715304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" name="Google Shape;1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6124"/>
            <a:ext cx="12192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1943"/>
            <a:ext cx="177552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7"/>
          <p:cNvSpPr txBox="1"/>
          <p:nvPr/>
        </p:nvSpPr>
        <p:spPr>
          <a:xfrm>
            <a:off x="0" y="2784973"/>
            <a:ext cx="638403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 (подготовительный курс)</a:t>
            </a:r>
            <a:endParaRPr b="1" sz="22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Google Shape;16;p37"/>
          <p:cNvSpPr txBox="1"/>
          <p:nvPr/>
        </p:nvSpPr>
        <p:spPr>
          <a:xfrm>
            <a:off x="-1" y="6262510"/>
            <a:ext cx="1739669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b="1" sz="20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6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6"/>
          <p:cNvSpPr txBox="1"/>
          <p:nvPr>
            <p:ph idx="1" type="body"/>
          </p:nvPr>
        </p:nvSpPr>
        <p:spPr>
          <a:xfrm rot="5400000">
            <a:off x="3558346" y="-1581961"/>
            <a:ext cx="5443538" cy="10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46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46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7"/>
          <p:cNvSpPr txBox="1"/>
          <p:nvPr>
            <p:ph type="title"/>
          </p:nvPr>
        </p:nvSpPr>
        <p:spPr>
          <a:xfrm rot="5400000">
            <a:off x="7188994" y="1948658"/>
            <a:ext cx="6170613" cy="2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7"/>
          <p:cNvSpPr txBox="1"/>
          <p:nvPr>
            <p:ph idx="1" type="body"/>
          </p:nvPr>
        </p:nvSpPr>
        <p:spPr>
          <a:xfrm rot="5400000">
            <a:off x="1854993" y="-565942"/>
            <a:ext cx="6170613" cy="76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47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47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аблица" type="tbl">
  <p:cSld name="TAB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8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8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48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" type="body"/>
          </p:nvPr>
        </p:nvSpPr>
        <p:spPr>
          <a:xfrm>
            <a:off x="1047715" y="785794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9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9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3" name="Google Shape;23;p39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9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0"/>
          <p:cNvSpPr txBox="1"/>
          <p:nvPr>
            <p:ph idx="1" type="body"/>
          </p:nvPr>
        </p:nvSpPr>
        <p:spPr>
          <a:xfrm>
            <a:off x="1117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8" name="Google Shape;28;p40"/>
          <p:cNvSpPr txBox="1"/>
          <p:nvPr>
            <p:ph idx="2" type="body"/>
          </p:nvPr>
        </p:nvSpPr>
        <p:spPr>
          <a:xfrm>
            <a:off x="6451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9" name="Google Shape;29;p40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40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1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4" name="Google Shape;34;p41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5" name="Google Shape;35;p41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41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41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1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2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2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42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3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43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4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9" name="Google Shape;49;p44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0" name="Google Shape;50;p44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44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5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5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45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6" name="Google Shape;56;p45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45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C5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idx="1" type="body"/>
          </p:nvPr>
        </p:nvSpPr>
        <p:spPr>
          <a:xfrm>
            <a:off x="1047715" y="928670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b="1" i="0" sz="2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6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" name="Google Shape;8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-2500339" y="3214696"/>
            <a:ext cx="6143644" cy="11429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6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4" Type="http://schemas.openxmlformats.org/officeDocument/2006/relationships/image" Target="../media/image4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gif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4294967295" type="subTitle"/>
          </p:nvPr>
        </p:nvSpPr>
        <p:spPr>
          <a:xfrm>
            <a:off x="191344" y="4221088"/>
            <a:ext cx="11737304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400"/>
              <a:buFont typeface="Noto Sans Symbols"/>
              <a:buNone/>
            </a:pPr>
            <a:r>
              <a:rPr b="1" i="0" lang="ru-RU" sz="44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Начало Великой Отечественной войны. Германский оккупационный режим в Беларуси</a:t>
            </a:r>
            <a:endParaRPr b="1" i="0" sz="44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11263306" y="6270154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2022</a:t>
            </a:r>
            <a:endParaRPr b="1" sz="18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descr="ÐÐ° Ð¿Ð»Ð¾ÑÐ°Ð´Ð¸ Ñ Ð²Ð¾ÐºÐ·Ð°Ð»Ð°. ÐÑÐ¾ Ð¸ Ð¿Ð¾ÑÐµÐ¼Ñ 115 Ð»ÐµÑ Ð½Ð°Ð·Ð°Ð´ ÑÐ°ÑÑÑÑÐµÐ»ÑÐ» Ð¼Ð¸ÑÐ¸Ð½Ð³ Ð² ÑÐµÐ½ÑÑÐµ  ÐÐ¸Ð½ÑÐºÐ°" id="78" name="Google Shape;78;p1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 txBox="1"/>
          <p:nvPr/>
        </p:nvSpPr>
        <p:spPr>
          <a:xfrm>
            <a:off x="47328" y="3330990"/>
            <a:ext cx="880346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41</a:t>
            </a:r>
            <a:endParaRPr b="1" sz="4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22 Ð¸ÑÐ½Ñ 1941 Ð³Ð¾Ð´Ð° â Ð¼Ð¾Ð³Ð»Ð¾ Ð»Ð¸ ÑÐ¾Ð³Ð´Ð° Ð²ÑÐµ ÑÐ»Ð¾Ð¶Ð¸ÑÑÑÑ Ð¸Ð½Ð°ÑÐµ? - 24 ÐÐ°Ð½Ð°Ð»" id="80" name="Google Shape;80;p1"/>
          <p:cNvPicPr preferRelativeResize="0"/>
          <p:nvPr/>
        </p:nvPicPr>
        <p:blipFill rotWithShape="1">
          <a:blip r:embed="rId3">
            <a:alphaModFix/>
          </a:blip>
          <a:srcRect b="0" l="12281" r="19176" t="0"/>
          <a:stretch/>
        </p:blipFill>
        <p:spPr>
          <a:xfrm>
            <a:off x="8069214" y="-38057"/>
            <a:ext cx="4122785" cy="3323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/>
          <p:nvPr/>
        </p:nvSpPr>
        <p:spPr>
          <a:xfrm>
            <a:off x="1199456" y="908721"/>
            <a:ext cx="10873208" cy="1872207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Среди защитников Брестской крепости были представители более чем 30 национальностей и на- родностей Советского Союза. Штаб обороны крепости возглавили уроженец Рязанской губернии ка- питан Иван Зубачёв и уроженец Витебщины полковой комиссар Ефим Фомин. Фактически им приш- лось защищать центральную часть крепости и  организовывать прорыв из неё. Обороной Восточного форта руководил уроженец Татарстана майор Пётр Гаврилов, попавший в плен на 32-й день обороны. Ему уже в послевоенное время было присвоено звание Героя Советского Союза. На стенах крепости её защитниками были сделаны надписи: «Умрём, но из крепости не уйдем», «Я умираю, но не сдаюсь! Прощай, Родина. 20.VII.41 г.».</a:t>
            </a:r>
            <a:endParaRPr/>
          </a:p>
        </p:txBody>
      </p:sp>
      <p:pic>
        <p:nvPicPr>
          <p:cNvPr descr="ÐÐ¤ÐÐ Ð¤ÐÐÐÐ. Â«ÐÐÐÐÐ¡Ð¡ÐÐ , ÐÐÐÐÐ¡Ð¡ÐÐ , Ð£ÐÐ«ÐÐÐÐ¢ÐÐ¡Ð¬â¦Â» | jewmil.com" id="178" name="Google Shape;17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9456" y="2636912"/>
            <a:ext cx="3059832" cy="407977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79" name="Google Shape;17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1904" y="2636912"/>
            <a:ext cx="2738612" cy="407703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80" name="Google Shape;18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36264" y="2492895"/>
            <a:ext cx="2996253" cy="42237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81" name="Google Shape;181;p10"/>
          <p:cNvSpPr txBox="1"/>
          <p:nvPr/>
        </p:nvSpPr>
        <p:spPr>
          <a:xfrm>
            <a:off x="3442754" y="4604929"/>
            <a:ext cx="208823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Ефим Фомин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2" name="Google Shape;182;p10"/>
          <p:cNvSpPr txBox="1"/>
          <p:nvPr/>
        </p:nvSpPr>
        <p:spPr>
          <a:xfrm>
            <a:off x="7752001" y="4941168"/>
            <a:ext cx="208823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Пётр Гаврилов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>
            <a:off x="7409274" y="3306971"/>
            <a:ext cx="208823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Иван Зубачёв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4" name="Google Shape;184;p1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самоотверженность защитников Отечества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e-cis.info/upload/iblock/589/589056a2884ae2a3f32b0cf3931bd198.jpg" id="189" name="Google Shape;18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9456" y="404664"/>
            <a:ext cx="9540825" cy="63605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90" name="Google Shape;190;p11"/>
          <p:cNvSpPr txBox="1"/>
          <p:nvPr/>
        </p:nvSpPr>
        <p:spPr>
          <a:xfrm>
            <a:off x="6023992" y="908721"/>
            <a:ext cx="6048672" cy="2088231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Брестский гарнизон продержался около месяца, хотя германское командование планировало взять крепость к середине дня 22 июня. В первый день войны защит- ники Бреста смогли нанести противнику урон, по не- которым подсчётам составлявший почти треть от всех потерь вооружённых сил Германии за 22 июня. 8 мая 1965 г. Брестская крепость удостоена почётного звания  «Крепость-герой». Здесь открыт Музей обороны, создан мемориальный комплекс. </a:t>
            </a:r>
            <a:endParaRPr/>
          </a:p>
        </p:txBody>
      </p:sp>
      <p:sp>
        <p:nvSpPr>
          <p:cNvPr id="191" name="Google Shape;191;p11"/>
          <p:cNvSpPr txBox="1"/>
          <p:nvPr/>
        </p:nvSpPr>
        <p:spPr>
          <a:xfrm>
            <a:off x="8376385" y="3584939"/>
            <a:ext cx="3444016" cy="76474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Мемориальный комплекс «Брестская крепость-герой». Монумент «Жажда»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2" name="Google Shape;192;p1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самоотверженность защитников Отечества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/>
          <p:nvPr/>
        </p:nvSpPr>
        <p:spPr>
          <a:xfrm>
            <a:off x="1271464" y="908720"/>
            <a:ext cx="7488832" cy="2088231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Бои на территории Беларуси стали героической страницей Великой Отечественной войны. Под Радошковичами совершил подвиг коман- дир эскадрильи капитан Николай Гастелло. С согласия экипажа он направил подбитый самолёт на группу немецких танков и автомоби- лей, совершив наземный таран. Н.Гастелло посмертно удостоен зва- ния Героя Советского Союза. В 1996 г. звание Героя Российской Феде- рации было присвоено командиру эскадрильи Александру Маслову, который вместе со своим экипажем совершил в оборонительных боях в Беларуси такой же подвиг, как и Н. Гастелло.</a:t>
            </a:r>
            <a:endParaRPr/>
          </a:p>
        </p:txBody>
      </p:sp>
      <p:pic>
        <p:nvPicPr>
          <p:cNvPr descr="ÐÐ¸ÐºÐ¾Ð»Ð°Ð¹ ÐÐ°ÑÑÐµÐ»Ð»Ð¾ - Ð±Ð¸Ð¾Ð³ÑÐ°ÑÐ¸Ñ, ÑÐ°ÐºÑÑ, ÑÐ¾ÑÐ¾" id="198" name="Google Shape;19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8471" y="764705"/>
            <a:ext cx="4194194" cy="600040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ÐµÑÐ¾Ð¹ Ð Ð¾ÑÑÐ¸Ð¸ ÐÐ°ÑÐ»Ð¾Ð² ÐÐ»ÐµÐºÑÐ°Ð½Ð´Ñ Ð¡Ð¿Ð¸ÑÐ¸Ð´Ð¾Ð½Ð¾Ð²Ð¸Ñ | ÐÐÐ¾Ð½ÑÐ°ÐºÑÐµ" id="199" name="Google Shape;19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1464" y="2708920"/>
            <a:ext cx="2773519" cy="40561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0" name="Google Shape;200;p12"/>
          <p:cNvSpPr txBox="1"/>
          <p:nvPr/>
        </p:nvSpPr>
        <p:spPr>
          <a:xfrm>
            <a:off x="6661202" y="3436522"/>
            <a:ext cx="208823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Николай Гастелло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3541054" y="4941168"/>
            <a:ext cx="208823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Маслов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" name="Google Shape;202;p1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самоотверженность защитников Отечества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portal-kultura.ru/upload/medialibrary/81a/07-RUSSIYANOV-1.jpg" id="207" name="Google Shape;2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8209" y="769237"/>
            <a:ext cx="4104456" cy="595928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8" name="Google Shape;208;p13"/>
          <p:cNvSpPr txBox="1"/>
          <p:nvPr/>
        </p:nvSpPr>
        <p:spPr>
          <a:xfrm>
            <a:off x="1278130" y="858773"/>
            <a:ext cx="7488832" cy="187220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обороне Минска принимала участие 100-я стрелковая дивизия под командованием генерал-майора Ивана Руссиянова. Защитники столицы для борьбы с танками использовали так называемую «стек- лянную артиллерию» - бутылки с горючей смесью, прозванные на Западе «коктейлем Молотова». Несмотря на упорное сопротивление, уже на шестой день войны германские войска захватили Минск. В 1941 г. дивизия И.Руссиянова стала гвардейской, а её командиру уже после войны было присвоено звание Героя Советского Союза.</a:t>
            </a:r>
            <a:endParaRPr/>
          </a:p>
        </p:txBody>
      </p:sp>
      <p:grpSp>
        <p:nvGrpSpPr>
          <p:cNvPr id="209" name="Google Shape;209;p13"/>
          <p:cNvGrpSpPr/>
          <p:nvPr/>
        </p:nvGrpSpPr>
        <p:grpSpPr>
          <a:xfrm>
            <a:off x="1278130" y="2730981"/>
            <a:ext cx="5350742" cy="3514884"/>
            <a:chOff x="3491880" y="955001"/>
            <a:chExt cx="5350742" cy="3514884"/>
          </a:xfrm>
        </p:grpSpPr>
        <p:pic>
          <p:nvPicPr>
            <p:cNvPr id="210" name="Google Shape;210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91880" y="955001"/>
              <a:ext cx="5350742" cy="3514884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211" name="Google Shape;211;p13"/>
            <p:cNvSpPr/>
            <p:nvPr/>
          </p:nvSpPr>
          <p:spPr>
            <a:xfrm>
              <a:off x="5373377" y="2155463"/>
              <a:ext cx="360040" cy="36004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002060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13"/>
          <p:cNvSpPr/>
          <p:nvPr/>
        </p:nvSpPr>
        <p:spPr>
          <a:xfrm>
            <a:off x="3325239" y="3669351"/>
            <a:ext cx="826545" cy="324616"/>
          </a:xfrm>
          <a:prstGeom prst="wedgeRectCallout">
            <a:avLst>
              <a:gd fmla="val -33811" name="adj1"/>
              <a:gd fmla="val 65157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Минск</a:t>
            </a:r>
            <a:endParaRPr b="1"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3" name="Google Shape;213;p13"/>
          <p:cNvSpPr txBox="1"/>
          <p:nvPr/>
        </p:nvSpPr>
        <p:spPr>
          <a:xfrm>
            <a:off x="6823300" y="3498962"/>
            <a:ext cx="208823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Иван Руссиянов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4" name="Google Shape;214;p13"/>
          <p:cNvSpPr txBox="1"/>
          <p:nvPr/>
        </p:nvSpPr>
        <p:spPr>
          <a:xfrm>
            <a:off x="1278130" y="6245865"/>
            <a:ext cx="5350742" cy="5675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Боевые действия на территории Беларуси. 22 июня - август 1941 г.</a:t>
            </a:r>
            <a:endParaRPr/>
          </a:p>
        </p:txBody>
      </p:sp>
      <p:sp>
        <p:nvSpPr>
          <p:cNvPr id="215" name="Google Shape;215;p1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самоотверженность защитников Отечества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 txBox="1"/>
          <p:nvPr/>
        </p:nvSpPr>
        <p:spPr>
          <a:xfrm>
            <a:off x="1278130" y="858773"/>
            <a:ext cx="7488832" cy="235420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Чрезвычайно напряжённым характером отличались бои в районе Могилёва. Оборона города продолжалась 23 дня. Для сравнения: сто- лицу Франции – Париж - германская армия взяла фактически без боя, столица Голландии - Амстердам - была захвачена на четвёртый день боёв. В обороне Могилёва отличился стрелковый полк под командо- ванием Семёна Кутепова: только за один день его бойцы уничтожили 39 фашистских танков. О бойцах С.Кутепова советский писатель Кон- стантин Симонов рассказал в романе «Живые и мёртвые». Прах К. Симонова, согласно его последней воле, был развеян над Буйничским полем, где в 1941 г. шли бои, свидетелем которых он стал.</a:t>
            </a:r>
            <a:endParaRPr/>
          </a:p>
          <a:p>
            <a:pPr indent="180975" lvl="0" marL="0" marR="0" rtl="0" algn="ctr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1" name="Google Shape;22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8310" y="764704"/>
            <a:ext cx="4244353" cy="59841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2" name="Google Shape;222;p14"/>
          <p:cNvSpPr txBox="1"/>
          <p:nvPr/>
        </p:nvSpPr>
        <p:spPr>
          <a:xfrm>
            <a:off x="7248128" y="3861048"/>
            <a:ext cx="208823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Семён Кутепов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3" name="Google Shape;22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3045" y="3128455"/>
            <a:ext cx="2592288" cy="35957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4" name="Google Shape;224;p14"/>
          <p:cNvSpPr txBox="1"/>
          <p:nvPr/>
        </p:nvSpPr>
        <p:spPr>
          <a:xfrm>
            <a:off x="3575720" y="5013176"/>
            <a:ext cx="2304256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Константин Симонов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5" name="Google Shape;225;p1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самоотверженность защитников Отечества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5456" y="858773"/>
            <a:ext cx="4075190" cy="58710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1" name="Google Shape;231;p15"/>
          <p:cNvSpPr txBox="1"/>
          <p:nvPr/>
        </p:nvSpPr>
        <p:spPr>
          <a:xfrm>
            <a:off x="5015879" y="828217"/>
            <a:ext cx="7082333" cy="209672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Под Оршей внезапный удар нанесла врагу батарея «катюш» (ре- активных минометов), которой командовал капитан Иван  Флё- ров. Оказавшись в окружении, она совершила более чем 100-ки- лометровый марш по вражеским тылам. По приказу командира артиллеристы взорвали секретную на то время боевую технику, чтобы она не досталась врагу, а сами с боем вышли из окружения. В 1995 г. И.Флёрову, героически погибшему под Оршей, было  по- смертно присвоено звание Героя Российской Федерации. В Орше создан мемориальный комплекс «Катюша».</a:t>
            </a:r>
            <a:endParaRPr/>
          </a:p>
        </p:txBody>
      </p:sp>
      <p:pic>
        <p:nvPicPr>
          <p:cNvPr descr="ÐÐ¾ÑÑÐ¾Ð¿ÑÐ¸Ð¼ÐµÑÐ°ÑÐµÐ»ÑÐ½Ð¾ÑÑÑ ÐÐµÐ¼Ð¾ÑÐ¸Ð°Ð»ÑÐ½ÑÐ¹ ÐºÐ¾Ð¼Ð¿Ð»ÐµÐºÑ ÐÐ°ÑÑÑÐ° - Ð­ÐºÑÐºÑÑÑÐ¸Ð¸ Ð¿Ð¾ ÐÐµÐ»Ð°ÑÑÑÐ¸  ÐÐ¸Ð½ÑÐº - ÐÐ¾Ð±Ð¸Ð»ÑÐ½Ð°Ñ Ð²ÐµÑÑÐ¸Ñ" id="232" name="Google Shape;23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4493" y="2708919"/>
            <a:ext cx="6172551" cy="411246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3" name="Google Shape;233;p15"/>
          <p:cNvSpPr txBox="1"/>
          <p:nvPr/>
        </p:nvSpPr>
        <p:spPr>
          <a:xfrm>
            <a:off x="4439816" y="4077072"/>
            <a:ext cx="2304256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Иван Флёров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6194493" y="3627942"/>
            <a:ext cx="2709819" cy="5931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«Мемориальный комплекс «Катюша» в Орше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5" name="Google Shape;235;p1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самоотверженность защитников Отечества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241" name="Google Shape;241;p16"/>
          <p:cNvSpPr txBox="1"/>
          <p:nvPr/>
        </p:nvSpPr>
        <p:spPr>
          <a:xfrm>
            <a:off x="1127449" y="841884"/>
            <a:ext cx="6912768" cy="186703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соответствии с планом «Ост» (план гитлеровской Германии, предусматривавший колонизацию и германизацию территории Восточной Европы, в том числе БССР), разработанным накануне нападения на СССР, гитлеровцы предполагали уничтожить или принудительно выселить 75% белорусов, русских и украинцев. Остальные 25% жителей Беларуси подлежали онемечиванию и использованию в качестве рабочей силы. Евреев и цыган, про- живавших в Беларуси, ожидало полное уничтожение.</a:t>
            </a:r>
            <a:endParaRPr/>
          </a:p>
        </p:txBody>
      </p:sp>
      <p:pic>
        <p:nvPicPr>
          <p:cNvPr id="242" name="Google Shape;24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9981" y="841884"/>
            <a:ext cx="3962683" cy="58274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3" name="Google Shape;243;p16"/>
          <p:cNvSpPr txBox="1"/>
          <p:nvPr/>
        </p:nvSpPr>
        <p:spPr>
          <a:xfrm>
            <a:off x="5365280" y="6309320"/>
            <a:ext cx="2709819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Генеральный план «Ост»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249" name="Google Shape;249;p17"/>
          <p:cNvSpPr txBox="1"/>
          <p:nvPr/>
        </p:nvSpPr>
        <p:spPr>
          <a:xfrm>
            <a:off x="1199456" y="841884"/>
            <a:ext cx="10871785" cy="78691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 захваченной территории Беларуси германские оккупанты установили «новый порядок». Гитле- ровцы ликвидировали государственность белорусского народа и территориальную целостность рес- публики. Беларусь была разделена на 5 частей.</a:t>
            </a:r>
            <a:endParaRPr/>
          </a:p>
        </p:txBody>
      </p:sp>
      <p:pic>
        <p:nvPicPr>
          <p:cNvPr id="250" name="Google Shape;25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6929" y="1628800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1" name="Google Shape;251;p17"/>
          <p:cNvSpPr txBox="1"/>
          <p:nvPr/>
        </p:nvSpPr>
        <p:spPr>
          <a:xfrm>
            <a:off x="1209001" y="5960021"/>
            <a:ext cx="3960440" cy="7920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Военно-административное деление оккупированной территории Беларуси. 1942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257" name="Google Shape;257;p18"/>
          <p:cNvSpPr txBox="1"/>
          <p:nvPr/>
        </p:nvSpPr>
        <p:spPr>
          <a:xfrm>
            <a:off x="1199456" y="841884"/>
            <a:ext cx="10871785" cy="78691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Территория Витебской, Могилёвской, почти всей Гомельской области, восточный районы Минской и несколько районов Полесской областей были отнесены к области армейского тыла группы армий «Центр», где власть находилась в руках командования военных и полицейских органов.</a:t>
            </a:r>
            <a:endParaRPr/>
          </a:p>
        </p:txBody>
      </p:sp>
      <p:pic>
        <p:nvPicPr>
          <p:cNvPr id="258" name="Google Shape;2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6929" y="1628800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9" name="Google Shape;259;p18"/>
          <p:cNvSpPr txBox="1"/>
          <p:nvPr/>
        </p:nvSpPr>
        <p:spPr>
          <a:xfrm>
            <a:off x="1209001" y="5960021"/>
            <a:ext cx="3960440" cy="7920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Военно-административное деление оккупированной территории Беларуси. 1942 г.</a:t>
            </a:r>
            <a:endParaRPr/>
          </a:p>
        </p:txBody>
      </p:sp>
      <p:pic>
        <p:nvPicPr>
          <p:cNvPr id="260" name="Google Shape;26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6929" y="1628800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266" name="Google Shape;266;p19"/>
          <p:cNvSpPr txBox="1"/>
          <p:nvPr/>
        </p:nvSpPr>
        <p:spPr>
          <a:xfrm>
            <a:off x="1199456" y="841884"/>
            <a:ext cx="10871785" cy="78691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Южные районы Полесской, Пинской и Брестской областей с довоенными областными центрами Мо- зырь, Пинск, Брест были присоединены к рейхскомиссариату «Украина», граница которого проходила примерно в 20 км севернее железной дороги Брест-Гомель.</a:t>
            </a:r>
            <a:endParaRPr/>
          </a:p>
        </p:txBody>
      </p:sp>
      <p:pic>
        <p:nvPicPr>
          <p:cNvPr id="267" name="Google Shape;26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6929" y="1628800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68" name="Google Shape;268;p19"/>
          <p:cNvSpPr txBox="1"/>
          <p:nvPr/>
        </p:nvSpPr>
        <p:spPr>
          <a:xfrm>
            <a:off x="1209001" y="5960021"/>
            <a:ext cx="3960440" cy="7920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Военно-административное деление оккупированной территории Беларуси. 1942 г.</a:t>
            </a:r>
            <a:endParaRPr/>
          </a:p>
        </p:txBody>
      </p:sp>
      <p:pic>
        <p:nvPicPr>
          <p:cNvPr id="269" name="Google Shape;26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6929" y="1628800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>
          <a:xfrm>
            <a:off x="119336" y="44625"/>
            <a:ext cx="11953328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271464" y="980728"/>
            <a:ext cx="10801200" cy="559154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Нападение Германии на СССР.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самоотвер- женность защитников Отечества.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Политика геноцида.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Белорусские остарбайтеры.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275" name="Google Shape;275;p20"/>
          <p:cNvSpPr txBox="1"/>
          <p:nvPr/>
        </p:nvSpPr>
        <p:spPr>
          <a:xfrm>
            <a:off x="1199456" y="841884"/>
            <a:ext cx="10871785" cy="78691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Белостокская, северные районы Брестской, часть районов Барановичской областей были включены в состав Восточной Пруссии.</a:t>
            </a:r>
            <a:endParaRPr/>
          </a:p>
        </p:txBody>
      </p:sp>
      <p:pic>
        <p:nvPicPr>
          <p:cNvPr id="276" name="Google Shape;27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7998" y="1556792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77" name="Google Shape;277;p20"/>
          <p:cNvSpPr txBox="1"/>
          <p:nvPr/>
        </p:nvSpPr>
        <p:spPr>
          <a:xfrm>
            <a:off x="1209001" y="5960021"/>
            <a:ext cx="3960440" cy="7920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Военно-административное деление оккупированной территории Беларуси. 1942 г.</a:t>
            </a:r>
            <a:endParaRPr/>
          </a:p>
        </p:txBody>
      </p:sp>
      <p:pic>
        <p:nvPicPr>
          <p:cNvPr id="278" name="Google Shape;27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069" y="1561789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284" name="Google Shape;284;p21"/>
          <p:cNvSpPr txBox="1"/>
          <p:nvPr/>
        </p:nvSpPr>
        <p:spPr>
          <a:xfrm>
            <a:off x="1199456" y="841884"/>
            <a:ext cx="10871785" cy="35486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Северо-западные районы Вилейской области были присоединены к Генеральному округу Литва.</a:t>
            </a:r>
            <a:endParaRPr/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9441" y="1412776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86" name="Google Shape;286;p21"/>
          <p:cNvSpPr txBox="1"/>
          <p:nvPr/>
        </p:nvSpPr>
        <p:spPr>
          <a:xfrm>
            <a:off x="1209001" y="5743997"/>
            <a:ext cx="3960440" cy="7920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Военно-административное деление оккупированной территории Беларуси. 1942 г.</a:t>
            </a:r>
            <a:endParaRPr/>
          </a:p>
        </p:txBody>
      </p:sp>
      <p:pic>
        <p:nvPicPr>
          <p:cNvPr id="287" name="Google Shape;28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9441" y="1412776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293" name="Google Shape;293;p22"/>
          <p:cNvSpPr txBox="1"/>
          <p:nvPr/>
        </p:nvSpPr>
        <p:spPr>
          <a:xfrm>
            <a:off x="1199456" y="841884"/>
            <a:ext cx="10871785" cy="6429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Генеральный округ «Беларусь» с центром в Минске был включён в состав рейхскомиссариата «Ост- ланд» с резиденцией в Риге.</a:t>
            </a:r>
            <a:endParaRPr/>
          </a:p>
        </p:txBody>
      </p:sp>
      <p:pic>
        <p:nvPicPr>
          <p:cNvPr id="294" name="Google Shape;2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6927" y="1484784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95" name="Google Shape;295;p22"/>
          <p:cNvSpPr txBox="1"/>
          <p:nvPr/>
        </p:nvSpPr>
        <p:spPr>
          <a:xfrm>
            <a:off x="1217972" y="5840392"/>
            <a:ext cx="3960440" cy="7920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Военно-административное деление оккупированной территории Беларуси. 1942 г.</a:t>
            </a:r>
            <a:endParaRPr/>
          </a:p>
        </p:txBody>
      </p:sp>
      <p:pic>
        <p:nvPicPr>
          <p:cNvPr id="296" name="Google Shape;29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6185" y="1485336"/>
            <a:ext cx="6874314" cy="5123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97" name="Google Shape;297;p22"/>
          <p:cNvSpPr/>
          <p:nvPr/>
        </p:nvSpPr>
        <p:spPr>
          <a:xfrm>
            <a:off x="8946562" y="3361373"/>
            <a:ext cx="826545" cy="324616"/>
          </a:xfrm>
          <a:prstGeom prst="wedgeRectCallout">
            <a:avLst>
              <a:gd fmla="val -33811" name="adj1"/>
              <a:gd fmla="val 65157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Минск</a:t>
            </a:r>
            <a:endParaRPr b="1"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8" name="Google Shape;298;p22"/>
          <p:cNvSpPr/>
          <p:nvPr/>
        </p:nvSpPr>
        <p:spPr>
          <a:xfrm>
            <a:off x="8832304" y="3669351"/>
            <a:ext cx="288032" cy="32484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304" name="Google Shape;304;p23"/>
          <p:cNvSpPr txBox="1"/>
          <p:nvPr/>
        </p:nvSpPr>
        <p:spPr>
          <a:xfrm>
            <a:off x="1199456" y="841884"/>
            <a:ext cx="10871785" cy="107494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Генеральный округ «Беларусь» делился на 10 округов (гебитов). Высшим исполнительным органом здесь являлся Генеральный комиссариат Беларуси, который возглавлял В.Кубе, а с сентября 1943 г. - К. фон Готтберг. Генеральному комиссариату подчинялись гебитскомиссариаты (в округах), штатс- комиссариаты (в городах), ортскомиссариаты (в районах).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464" y="1600367"/>
            <a:ext cx="3528392" cy="51410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06" name="Google Shape;30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2929" y="1827957"/>
            <a:ext cx="2808312" cy="49000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07" name="Google Shape;307;p23"/>
          <p:cNvSpPr txBox="1"/>
          <p:nvPr/>
        </p:nvSpPr>
        <p:spPr>
          <a:xfrm>
            <a:off x="4151784" y="4005128"/>
            <a:ext cx="1728904" cy="3314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Вильгельм Кубе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8" name="Google Shape;308;p23"/>
          <p:cNvSpPr txBox="1"/>
          <p:nvPr/>
        </p:nvSpPr>
        <p:spPr>
          <a:xfrm>
            <a:off x="7716892" y="3673651"/>
            <a:ext cx="2088232" cy="3314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Курт фон Готтберг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314" name="Google Shape;314;p24"/>
          <p:cNvSpPr txBox="1"/>
          <p:nvPr/>
        </p:nvSpPr>
        <p:spPr>
          <a:xfrm>
            <a:off x="1199456" y="841884"/>
            <a:ext cx="10871785" cy="78691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Гитлеровские захватчики грабили население, забирали сырьё, промышленную продукцию, куль- турные ценности. Силой оружия, за низкую плату они принуждали людей работать по 12-14 часов в сутки, платить налоги, сдавать сельскохозяйственные продукты.</a:t>
            </a:r>
            <a:endParaRPr/>
          </a:p>
        </p:txBody>
      </p:sp>
      <p:pic>
        <p:nvPicPr>
          <p:cNvPr id="315" name="Google Shape;315;p24"/>
          <p:cNvPicPr preferRelativeResize="0"/>
          <p:nvPr/>
        </p:nvPicPr>
        <p:blipFill rotWithShape="1">
          <a:blip r:embed="rId3">
            <a:alphaModFix/>
          </a:blip>
          <a:srcRect b="-1" l="0" r="0" t="1545"/>
          <a:stretch/>
        </p:blipFill>
        <p:spPr>
          <a:xfrm>
            <a:off x="2855640" y="1705979"/>
            <a:ext cx="7037821" cy="458104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16" name="Google Shape;316;p24"/>
          <p:cNvSpPr txBox="1"/>
          <p:nvPr/>
        </p:nvSpPr>
        <p:spPr>
          <a:xfrm>
            <a:off x="2855641" y="6381597"/>
            <a:ext cx="7037820" cy="3314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«Новый порядок»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322" name="Google Shape;322;p25"/>
          <p:cNvSpPr txBox="1"/>
          <p:nvPr/>
        </p:nvSpPr>
        <p:spPr>
          <a:xfrm>
            <a:off x="1199456" y="841884"/>
            <a:ext cx="10871785" cy="143498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Экономическое угнетение сопровождалось духовным. В системе школьного образования, действо- вавшей на оккупированной территории, учебный процесс имел прогерманскую и профашистскую направленность. В классе должен был висеть портрет А.Гитлера. Учителю, входящему в класс, необхо- димо было приветствовать учащихся поднятой правой рукой с возгласом «Хайль Гитлер!» или «Жыве Беларусь!». Ученики должны были также отвечать учителю. Перед началом урока проводились бесе- ды о биографии Гитлера и его соратников, о жизни народов в Новой Европе, победах вермахта.</a:t>
            </a:r>
            <a:endParaRPr/>
          </a:p>
        </p:txBody>
      </p:sp>
      <p:sp>
        <p:nvSpPr>
          <p:cNvPr id="323" name="Google Shape;323;p25"/>
          <p:cNvSpPr txBox="1"/>
          <p:nvPr/>
        </p:nvSpPr>
        <p:spPr>
          <a:xfrm>
            <a:off x="3575719" y="6295309"/>
            <a:ext cx="5281201" cy="3314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Урок в школе на оккупированной территории</a:t>
            </a:r>
            <a:endParaRPr/>
          </a:p>
        </p:txBody>
      </p:sp>
      <p:pic>
        <p:nvPicPr>
          <p:cNvPr id="324" name="Google Shape;32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5720" y="2354051"/>
            <a:ext cx="5281201" cy="38640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Германский оккупационный режим в Беларуси</a:t>
            </a:r>
            <a:endParaRPr/>
          </a:p>
        </p:txBody>
      </p:sp>
      <p:sp>
        <p:nvSpPr>
          <p:cNvPr id="330" name="Google Shape;330;p26"/>
          <p:cNvSpPr txBox="1"/>
          <p:nvPr/>
        </p:nvSpPr>
        <p:spPr>
          <a:xfrm>
            <a:off x="1199457" y="841884"/>
            <a:ext cx="6912768" cy="229908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 уроках природоведения учащиеся должны были усвоить те- мы «Понятие о расах», «Характеристика рас», «Арийская раса как высшая культурная и цивилизационная раса человечества», на уроках истории - темы «Беларусь и Германия», «Беларусь в строительстве Новой Европы», «Жизнь Адольфа Гитлера» и др. С конца 1941/1942 учебного года начал вводиться латинский шрифт. На оккупированной территории Беларуси выходили га- зеты и журналы. Велись радиопередачи, демонстрировались кинофильмы. Действовали отдельные театры и кружки худо- жественной самодеятельности.</a:t>
            </a:r>
            <a:endParaRPr/>
          </a:p>
        </p:txBody>
      </p:sp>
      <p:sp>
        <p:nvSpPr>
          <p:cNvPr id="331" name="Google Shape;331;p26"/>
          <p:cNvSpPr txBox="1"/>
          <p:nvPr/>
        </p:nvSpPr>
        <p:spPr>
          <a:xfrm>
            <a:off x="3935760" y="6021289"/>
            <a:ext cx="4255892" cy="6054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Периодическая печать на оккупированной территории Беларуси</a:t>
            </a:r>
            <a:endParaRPr/>
          </a:p>
        </p:txBody>
      </p:sp>
      <p:pic>
        <p:nvPicPr>
          <p:cNvPr id="332" name="Google Shape;33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1652" y="908721"/>
            <a:ext cx="3802954" cy="57238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Политика геноцида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8" name="Google Shape;338;p27"/>
          <p:cNvSpPr txBox="1"/>
          <p:nvPr/>
        </p:nvSpPr>
        <p:spPr>
          <a:xfrm>
            <a:off x="1199456" y="841884"/>
            <a:ext cx="10873207" cy="143498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 территории Беларуси гитлеровцы проводили политику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геноцида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- уничтожения групп населения по расовым, национальным, политическим и иным мотивам. Для поддержки оккупационного режима были созданы и направлены на территорию Беларуси украинские, литовские и латышские полицейс- кие батальоны. Они охраняли коммуникации, сражались с партизанами, участвовали в массовом уни- чтожении еврейского населения, при этом отличались не меньшей жестокостью по отношению к мес- тным жителям, чем гитлеровцы.</a:t>
            </a:r>
            <a:endParaRPr/>
          </a:p>
        </p:txBody>
      </p:sp>
      <p:sp>
        <p:nvSpPr>
          <p:cNvPr id="339" name="Google Shape;339;p27"/>
          <p:cNvSpPr txBox="1"/>
          <p:nvPr/>
        </p:nvSpPr>
        <p:spPr>
          <a:xfrm>
            <a:off x="3503713" y="5771552"/>
            <a:ext cx="5844832" cy="6054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Старшины украинских батальонов на войсковых курсах в Минске. 1942 г.</a:t>
            </a:r>
            <a:endParaRPr/>
          </a:p>
        </p:txBody>
      </p:sp>
      <p:pic>
        <p:nvPicPr>
          <p:cNvPr id="340" name="Google Shape;340;p27"/>
          <p:cNvPicPr preferRelativeResize="0"/>
          <p:nvPr/>
        </p:nvPicPr>
        <p:blipFill rotWithShape="1">
          <a:blip r:embed="rId3">
            <a:alphaModFix/>
          </a:blip>
          <a:srcRect b="4591" l="0" r="0" t="0"/>
          <a:stretch/>
        </p:blipFill>
        <p:spPr>
          <a:xfrm>
            <a:off x="3503712" y="2354051"/>
            <a:ext cx="5844833" cy="334032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Политика геноцида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6" name="Google Shape;346;p28"/>
          <p:cNvSpPr txBox="1"/>
          <p:nvPr/>
        </p:nvSpPr>
        <p:spPr>
          <a:xfrm>
            <a:off x="1288592" y="845278"/>
            <a:ext cx="4896544" cy="517940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Территория Беларуси покрылась сетью кон- центрационных лагерей и тюрем (более 260 лагерей смерти, их филиалов и отделений), где людей сжигали, травили собаками, зака- пывали живыми в землю, уничтожали в ду- шегубках. Самым крупным в Беларуси и СССР являлся Тростенецкий лагерь смерти около Минска, в котором было уничтожено более 200 тыс. человек. По количеству унич- тоженных людей Тростенецкий лагерь усту- пал только польским Освенциму, Майданеку и Треблинке. Среди погибших там - узники Минского гетто, лица еврейской националь- ности, вывезенные из европейских стран, пленные красноармейцы, минские подполь- щики и др. Людей расстреливали возле зара- нее вырытых рвов, а их тела закапывали и утрамбовывали гусеничным трактором. На  месте нацистского лагеря смерти Тростенец создан мемориальный комплекс. В его осно- ву положена идея духовного единства людей разных вероисповеданий и национальнос- тей, которых так жестоко лишили жизни.</a:t>
            </a:r>
            <a:endParaRPr/>
          </a:p>
        </p:txBody>
      </p:sp>
      <p:sp>
        <p:nvSpPr>
          <p:cNvPr id="347" name="Google Shape;347;p28"/>
          <p:cNvSpPr txBox="1"/>
          <p:nvPr/>
        </p:nvSpPr>
        <p:spPr>
          <a:xfrm>
            <a:off x="6205264" y="6021288"/>
            <a:ext cx="5867399" cy="78683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Крупнейшие концентрационные лагеря и места массового уничтожения советских граждан на оккупированной территории Беларуси</a:t>
            </a:r>
            <a:endParaRPr/>
          </a:p>
        </p:txBody>
      </p:sp>
      <p:pic>
        <p:nvPicPr>
          <p:cNvPr id="348" name="Google Shape;34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2927" y="848671"/>
            <a:ext cx="5679736" cy="517261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Политика геноцида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4" name="Google Shape;354;p29"/>
          <p:cNvSpPr txBox="1"/>
          <p:nvPr/>
        </p:nvSpPr>
        <p:spPr>
          <a:xfrm>
            <a:off x="1288591" y="845278"/>
            <a:ext cx="10784071" cy="186364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Одним из крупнейших городских лагерей смерти было минское гетто, созданное гитлеровцами 19 июля 1941 г. Гетто было обнесено высоким ограждением с колючей проволокой. Выходить из него евреи могли только на работу или по специальному разрешению. На спине и груди они должны бы- ли носить жёлтые знаки. За нарушение правил угрожал расстрел. На население гетто гитлеровцы на- лагали контрибуции, сбором которых занимался еврейский комитет и еврейская полиция. В годы оккупации в минском гетто систематическим проводились погромы. В результате здесь было унич- тожено около 100 тыс. человек. Всего в Беларуси существовало более 100 еврейских гетто, в которые немцы согнали сотни тысяч евреев – жителей Беларуси, стран Европы.</a:t>
            </a:r>
            <a:endParaRPr/>
          </a:p>
        </p:txBody>
      </p:sp>
      <p:sp>
        <p:nvSpPr>
          <p:cNvPr id="355" name="Google Shape;355;p29"/>
          <p:cNvSpPr txBox="1"/>
          <p:nvPr/>
        </p:nvSpPr>
        <p:spPr>
          <a:xfrm>
            <a:off x="3588478" y="6287770"/>
            <a:ext cx="5233571" cy="38159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Район минского гетто. 1941 г.</a:t>
            </a:r>
            <a:endParaRPr/>
          </a:p>
        </p:txBody>
      </p:sp>
      <p:pic>
        <p:nvPicPr>
          <p:cNvPr id="356" name="Google Shape;35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8478" y="2806157"/>
            <a:ext cx="5233571" cy="33843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Нападение Германии на СССР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2" name="Google Shape;92;p3"/>
          <p:cNvGrpSpPr/>
          <p:nvPr/>
        </p:nvGrpSpPr>
        <p:grpSpPr>
          <a:xfrm>
            <a:off x="1936752" y="1270612"/>
            <a:ext cx="9370184" cy="5190538"/>
            <a:chOff x="305248" y="1852"/>
            <a:chExt cx="9370184" cy="5190538"/>
          </a:xfrm>
        </p:grpSpPr>
        <p:sp>
          <p:nvSpPr>
            <p:cNvPr id="93" name="Google Shape;93;p3"/>
            <p:cNvSpPr/>
            <p:nvPr/>
          </p:nvSpPr>
          <p:spPr>
            <a:xfrm>
              <a:off x="4990341" y="1081610"/>
              <a:ext cx="3274561" cy="45349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4944621" y="1081610"/>
              <a:ext cx="91440" cy="453498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15779" y="1081610"/>
              <a:ext cx="3274561" cy="45349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3293436" y="1852"/>
              <a:ext cx="3393809" cy="107975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 txBox="1"/>
            <p:nvPr/>
          </p:nvSpPr>
          <p:spPr>
            <a:xfrm>
              <a:off x="3293436" y="1852"/>
              <a:ext cx="3393809" cy="107975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Цели Германии в войне против Советского Союза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05248" y="1535109"/>
              <a:ext cx="2821062" cy="365728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 txBox="1"/>
            <p:nvPr/>
          </p:nvSpPr>
          <p:spPr>
            <a:xfrm>
              <a:off x="305248" y="1535109"/>
              <a:ext cx="2821062" cy="36572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Расширение жизненного пространства для германцев за счёт присоединения восточных территорий, завоевание мирового господства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579809" y="1535109"/>
              <a:ext cx="2821062" cy="365728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 txBox="1"/>
            <p:nvPr/>
          </p:nvSpPr>
          <p:spPr>
            <a:xfrm>
              <a:off x="3579809" y="1535109"/>
              <a:ext cx="2821062" cy="36572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Разгром Вооружённых Сил СССР, уничтожение Совет- ского государства, раздел территории и богатств СССР между Германией и её союзниками, создание на просторах СССР мел- ких государственных об- разований колониального и полуколониального типа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854370" y="1535109"/>
              <a:ext cx="2821062" cy="365728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 txBox="1"/>
            <p:nvPr/>
          </p:nvSpPr>
          <p:spPr>
            <a:xfrm>
              <a:off x="6854370" y="1535109"/>
              <a:ext cx="2821062" cy="36572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Физическое уничтожение большей части славян - населения «низшей ра- сы», онемечиване осталь- ных славян и превраще- ние их в рабов немецких колонизаторов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Политика геноцида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2" name="Google Shape;362;p30"/>
          <p:cNvSpPr txBox="1"/>
          <p:nvPr/>
        </p:nvSpPr>
        <p:spPr>
          <a:xfrm>
            <a:off x="1288591" y="845278"/>
            <a:ext cx="8839857" cy="294376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Оккупанты проводили политику устрашения мирного населения Беларуси и учи- няли многочисленные расправы над ним. Даже детей заставляли выполнять непо- сильную для них физическую работу, морили голодом, заключали в лагеря. Часто белорусских детей, особенно из детских домов, использовали в качестве доноров  для обеспечения кровью раненых немецких солдат. В донорских лагерях детей кормили гнилой свеклой и похлебкой из костной муки, а у тех, кто ещё держался на ногах, забирали кровь, сколько было возможно. Первый на Европейском конти- ненте мемориальный комплекс, посвящённый детям - жертвам войны, был от- крыт в посёлке Красный Берег (Жлобинский район Гомельской области). Здесь оккупантами был создан сборный пункт для детей в возрасте от 8 до 14 лет, кото- рых отправляли в Германию в качестве доноров. На  сегодняшний день установле- ны имена и фамилии только 15 из 1990 вывезенных, остальные остаются неизвес- тными.</a:t>
            </a:r>
            <a:endParaRPr/>
          </a:p>
        </p:txBody>
      </p:sp>
      <p:sp>
        <p:nvSpPr>
          <p:cNvPr id="363" name="Google Shape;363;p30"/>
          <p:cNvSpPr txBox="1"/>
          <p:nvPr/>
        </p:nvSpPr>
        <p:spPr>
          <a:xfrm>
            <a:off x="6481082" y="6401250"/>
            <a:ext cx="2939670" cy="3401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Мемориал «Красный берег»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ÐµÐ¼Ð¾ÑÐ¸Ð°Ð»ÑÐ½ÑÐ¹ ÐºÐ¾Ð¼Ð¿Ð»ÐµÐºÑ Ð½Ð° Ð¼ÐµÑÑÐµ ÐºÐ¾Ð½ÑÐ»Ð°Ð³ÐµÑÑ Ð² ÐÑÐ°ÑÐ½Ð¾Ð¼ ÐÐµÑÐµÐ³Ñ / ÐÑÑÐ¾ÑÐ¸Ð¸ /  ÐÑÑÐµÑÐµÑÑÐ²Ð¸Ñ Ð¿Ð¾ ÐÐµÐ»Ð°ÑÑÑÐ¸" id="364" name="Google Shape;364;p30"/>
          <p:cNvPicPr preferRelativeResize="0"/>
          <p:nvPr/>
        </p:nvPicPr>
        <p:blipFill rotWithShape="1">
          <a:blip r:embed="rId3">
            <a:alphaModFix/>
          </a:blip>
          <a:srcRect b="4193" l="61975" r="17265" t="0"/>
          <a:stretch/>
        </p:blipFill>
        <p:spPr>
          <a:xfrm>
            <a:off x="10128448" y="980728"/>
            <a:ext cx="1872209" cy="57606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 Ð°ÑÑÐ¾Ð¿ÑÐ°Ð½Ð½Ð¾Ðµ Ð´ÐµÑÑÑÐ²Ð¾: Ð²ÑÐ¼ÑÑÐµÐ» Ð¸ Ð¿ÑÐ°Ð²Ð´Ð° Ð´ÐµÑÑÐºÐ¾Ð³Ð¾ ÐºÐ¾Ð½ÑÐ»Ð°Ð³ÐµÑÑ &quot;ÐÑÐ°ÑÐ½ÑÐ¹ ÐÐµÑÐµÐ³&quot;  - 06.05.2018, Sputnik ÐÐµÐ»Ð°ÑÑÑÑ" id="365" name="Google Shape;36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5946" y="3869613"/>
            <a:ext cx="5082752" cy="28717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Политика геноцида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1" name="Google Shape;371;p31"/>
          <p:cNvSpPr txBox="1"/>
          <p:nvPr/>
        </p:nvSpPr>
        <p:spPr>
          <a:xfrm>
            <a:off x="1288591" y="845278"/>
            <a:ext cx="10784071" cy="121557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Нацисты провели более 140 карательных операций, в ходе которых сожгли около 5,5 тыс. населён- ных пунктов со всеми или частью жителей. В проведении карательных операций участвовали не только охранные дивизии и полицейские силы, но и кадровые военные, вооружённые танками, са- молётами, артиллерией. Во время этих операций целые районы были превращены в «зоны пусты- ни».</a:t>
            </a:r>
            <a:endParaRPr/>
          </a:p>
        </p:txBody>
      </p:sp>
      <p:sp>
        <p:nvSpPr>
          <p:cNvPr id="372" name="Google Shape;372;p31"/>
          <p:cNvSpPr txBox="1"/>
          <p:nvPr/>
        </p:nvSpPr>
        <p:spPr>
          <a:xfrm>
            <a:off x="4079776" y="5897194"/>
            <a:ext cx="4901366" cy="8441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Карательные операции немецко-фашистских захватчиков на оккупированной территории Беларуси. 1941-1944 гг.</a:t>
            </a:r>
            <a:endParaRPr/>
          </a:p>
        </p:txBody>
      </p:sp>
      <p:pic>
        <p:nvPicPr>
          <p:cNvPr id="373" name="Google Shape;37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776" y="2153909"/>
            <a:ext cx="4901366" cy="365017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2"/>
          <p:cNvPicPr preferRelativeResize="0"/>
          <p:nvPr/>
        </p:nvPicPr>
        <p:blipFill rotWithShape="1">
          <a:blip r:embed="rId3">
            <a:alphaModFix/>
          </a:blip>
          <a:srcRect b="0" l="5067" r="0" t="0"/>
          <a:stretch/>
        </p:blipFill>
        <p:spPr>
          <a:xfrm>
            <a:off x="3659237" y="764705"/>
            <a:ext cx="8532763" cy="598842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79" name="Google Shape;379;p3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Политика геноцида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0" name="Google Shape;380;p32"/>
          <p:cNvSpPr txBox="1"/>
          <p:nvPr/>
        </p:nvSpPr>
        <p:spPr>
          <a:xfrm>
            <a:off x="1288591" y="845278"/>
            <a:ext cx="7471705" cy="164761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22 марта 1943 г. каратели сожгли живыми всех жителей деревни Ха- тынь возле Логойска. На месте сожжённой Хатыни в 1969 г. был от- крыт мемориальный архитектурно-скульптурный комплекс, увеко- вечивающий память жертв нацистского геноцида в Беларуси. Траги- ческую судьбу Хатыни разделили 628 белорусских деревень, 186 из которых не восстановлены, поскольку были уничтожены вместе с жителями.</a:t>
            </a:r>
            <a:endParaRPr/>
          </a:p>
        </p:txBody>
      </p:sp>
      <p:sp>
        <p:nvSpPr>
          <p:cNvPr id="381" name="Google Shape;381;p32"/>
          <p:cNvSpPr txBox="1"/>
          <p:nvPr/>
        </p:nvSpPr>
        <p:spPr>
          <a:xfrm>
            <a:off x="4943872" y="6093296"/>
            <a:ext cx="3837246" cy="5561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Скульптура «Непокорённый человек». Мемориальный комплекс «Хатынь»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Белорусские остарбайтеры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7" name="Google Shape;387;p33"/>
          <p:cNvSpPr txBox="1"/>
          <p:nvPr/>
        </p:nvSpPr>
        <p:spPr>
          <a:xfrm>
            <a:off x="1288591" y="845278"/>
            <a:ext cx="10784073" cy="164761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Одним из проявлений оккупационной политики был вывоз населения на принудительные работы в Германию. В рейхе таких людей называли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остарбайтерами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(«восточными рабочими»). Людей на- сильно вывозили в товарных вагонах, по нескольку дней они не получали пищи и еды. Захватом на- селения занимались армейские части, жандармерия, отряды СС и СД, полиция. Были случаи, когда войска вермахта и полиция окружали деревни и забирали всё население, а при оказании сопротив- ления расстреливали.</a:t>
            </a:r>
            <a:endParaRPr/>
          </a:p>
        </p:txBody>
      </p:sp>
      <p:sp>
        <p:nvSpPr>
          <p:cNvPr id="388" name="Google Shape;388;p33"/>
          <p:cNvSpPr txBox="1"/>
          <p:nvPr/>
        </p:nvSpPr>
        <p:spPr>
          <a:xfrm>
            <a:off x="1631504" y="2924944"/>
            <a:ext cx="3549214" cy="35864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Вывоз мирных жителей в Германию</a:t>
            </a:r>
            <a:endParaRPr/>
          </a:p>
        </p:txBody>
      </p:sp>
      <p:pic>
        <p:nvPicPr>
          <p:cNvPr id="389" name="Google Shape;389;p33"/>
          <p:cNvPicPr preferRelativeResize="0"/>
          <p:nvPr/>
        </p:nvPicPr>
        <p:blipFill rotWithShape="1">
          <a:blip r:embed="rId3">
            <a:alphaModFix/>
          </a:blip>
          <a:srcRect b="4492" l="0" r="0" t="0"/>
          <a:stretch/>
        </p:blipFill>
        <p:spPr>
          <a:xfrm>
            <a:off x="2816570" y="2060848"/>
            <a:ext cx="7728113" cy="47238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Белорусские остарбайтеры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5" name="Google Shape;395;p34"/>
          <p:cNvSpPr txBox="1"/>
          <p:nvPr/>
        </p:nvSpPr>
        <p:spPr>
          <a:xfrm>
            <a:off x="1288591" y="845278"/>
            <a:ext cx="10784073" cy="143159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Даже детей нацисты принуждали выполнять непосильную физическую работу, морили голодом, по- мещали в концентрационные лагеря, вывозили на каторжные работы в Германию, брали у них кровь для своих солдат. За время оккупации гитлеровцы насильно вывезли из Беларуси в Германию более 380 тыс. человек, в т.ч. более 24 тыс. детей. Вернулось домой после войны только 160 тыс. человек. Всего во время оккупации в Беларуси погибло более 2,2 млн человек, почти каждый четвёртый её житель.</a:t>
            </a:r>
            <a:endParaRPr/>
          </a:p>
        </p:txBody>
      </p:sp>
      <p:sp>
        <p:nvSpPr>
          <p:cNvPr id="396" name="Google Shape;396;p34"/>
          <p:cNvSpPr txBox="1"/>
          <p:nvPr/>
        </p:nvSpPr>
        <p:spPr>
          <a:xfrm>
            <a:off x="2097055" y="6151470"/>
            <a:ext cx="3549214" cy="6480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Группа детей, освобожденных из концлагеря Освенцим </a:t>
            </a:r>
            <a:endParaRPr/>
          </a:p>
        </p:txBody>
      </p:sp>
      <p:pic>
        <p:nvPicPr>
          <p:cNvPr id="397" name="Google Shape;39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3952" y="2339003"/>
            <a:ext cx="6185457" cy="44269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5"/>
          <p:cNvSpPr txBox="1"/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Литература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03" name="Google Shape;40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560" y="1124744"/>
            <a:ext cx="3117373" cy="40538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04" name="Google Shape;404;p35"/>
          <p:cNvSpPr txBox="1"/>
          <p:nvPr/>
        </p:nvSpPr>
        <p:spPr>
          <a:xfrm>
            <a:off x="1293767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Панов С.В. и др. История Беларуси. 1917 г. – начало XXI в.: Учебное пособие для 9 класса. – Минск: Издательский центр БГУ, 2019,  §§11-13.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05" name="Google Shape;40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0215" y="1124744"/>
            <a:ext cx="3096344" cy="40220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06" name="Google Shape;406;p35"/>
          <p:cNvSpPr txBox="1"/>
          <p:nvPr/>
        </p:nvSpPr>
        <p:spPr>
          <a:xfrm>
            <a:off x="7331286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Касович А.В. и др. История Беларуси. XIX – начало XXI в.: Учебное пособие для 11 класса. / Под ред. А.В.Касовича, А.П.Со- ловьянова. – Минск: Издательский центр БГУ, 2021, §16-17, п. 3-4.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Нападение Германии на СССР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¿Ð»Ð°Ð½ Ð±Ð°ÑÐ±Ð°ÑÐ¾ÑÑÐ° ÐºÑÐ°ÑÐºÐ¾" id="109" name="Google Shape;1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2146" y="908720"/>
            <a:ext cx="6960518" cy="53559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https://historis.ucoz.ua/fridrikh_i_barbarossa.jpg" id="110" name="Google Shape;1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01908" y="3573016"/>
            <a:ext cx="2470756" cy="32202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11" name="Google Shape;111;p4"/>
          <p:cNvSpPr txBox="1"/>
          <p:nvPr/>
        </p:nvSpPr>
        <p:spPr>
          <a:xfrm>
            <a:off x="7340457" y="6418603"/>
            <a:ext cx="2261451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Фридрих I Барбаросса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1199456" y="908721"/>
            <a:ext cx="3816424" cy="496855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соответствии с планом «Барба- росса» (назван по имени германс- кого короля и императора Свя- щенной Римской империи, участ- ника крестовых походов в XII в.) Гитлер ставил стратегическую за- дачу разгромить Советский Союз в «молниеносной войне» - скоротеч- ной военной кампании. При этом гитлеровское командование при- давало особое значение группе ар- мий «Центр». Она должна была действовать на главном стратеги- ческом направлении - московском - и уничтожить войска Красной Армии уже в первых боях. В тече- ние 4-6 недель планировалось зах- ватить важнейшие военно-эконо- мические центры (Москва, Минск, Ленинград, Киев, Донбасс,  Закав- казье), выйти на линию Архан- гельск-Астрахань.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Нападение Германии на СССР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1199456" y="908721"/>
            <a:ext cx="10873208" cy="122413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Ранним утром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22 июня 1941 г. 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гитлеровские войска вероломно вторглись в пределы Советского Союза. Благодаря подробным сведениям, собранным на территории Беларуси с помощью разведки, враг наносил точные удары по военной технике и аэродромам, которые были сконцентрированы в приграничной полосе на случай будущей наступательной войны. Красная Армия несла огромные по- тери, нарушались связи между советскими воинскими частями, гибли мирные люди.</a:t>
            </a:r>
            <a:endParaRPr/>
          </a:p>
        </p:txBody>
      </p:sp>
      <p:pic>
        <p:nvPicPr>
          <p:cNvPr descr="http://ic.pics.livejournal.com/dolboeb/53631/226212/226212_original.jpg" id="119" name="Google Shape;11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3592" y="2276872"/>
            <a:ext cx="8199955" cy="421712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0" name="Google Shape;120;p5"/>
          <p:cNvSpPr txBox="1"/>
          <p:nvPr/>
        </p:nvSpPr>
        <p:spPr>
          <a:xfrm>
            <a:off x="2423592" y="6471661"/>
            <a:ext cx="8199955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Войска фашистской Германии переходят пограничную реку. Июнь 1941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Нападение Германии на СССР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6" name="Google Shape;126;p6"/>
          <p:cNvGrpSpPr/>
          <p:nvPr/>
        </p:nvGrpSpPr>
        <p:grpSpPr>
          <a:xfrm>
            <a:off x="1344837" y="2024605"/>
            <a:ext cx="10654452" cy="3528869"/>
            <a:chOff x="1365" y="1115885"/>
            <a:chExt cx="10654452" cy="3528869"/>
          </a:xfrm>
        </p:grpSpPr>
        <p:sp>
          <p:nvSpPr>
            <p:cNvPr id="127" name="Google Shape;127;p6"/>
            <p:cNvSpPr/>
            <p:nvPr/>
          </p:nvSpPr>
          <p:spPr>
            <a:xfrm>
              <a:off x="5328591" y="1887132"/>
              <a:ext cx="3723368" cy="5156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8" name="Google Shape;128;p6"/>
            <p:cNvSpPr/>
            <p:nvPr/>
          </p:nvSpPr>
          <p:spPr>
            <a:xfrm>
              <a:off x="5282871" y="1887132"/>
              <a:ext cx="91440" cy="515654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9" name="Google Shape;129;p6"/>
            <p:cNvSpPr/>
            <p:nvPr/>
          </p:nvSpPr>
          <p:spPr>
            <a:xfrm>
              <a:off x="1605223" y="1887132"/>
              <a:ext cx="3723368" cy="51565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0" name="Google Shape;130;p6"/>
            <p:cNvSpPr/>
            <p:nvPr/>
          </p:nvSpPr>
          <p:spPr>
            <a:xfrm>
              <a:off x="2964254" y="1115885"/>
              <a:ext cx="4728674" cy="77124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6"/>
            <p:cNvSpPr txBox="1"/>
            <p:nvPr/>
          </p:nvSpPr>
          <p:spPr>
            <a:xfrm>
              <a:off x="2964254" y="1115885"/>
              <a:ext cx="4728674" cy="77124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Причины неудач Красной Армии в начальный период войны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365" y="2402787"/>
              <a:ext cx="3207714" cy="224196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6"/>
            <p:cNvSpPr txBox="1"/>
            <p:nvPr/>
          </p:nvSpPr>
          <p:spPr>
            <a:xfrm>
              <a:off x="1365" y="2402787"/>
              <a:ext cx="3207714" cy="22419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высшее военное руководство СССР считало, что война бу- дет разворачиваться на чу- жой территории и быстро за- вершится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3724734" y="2402787"/>
              <a:ext cx="3207714" cy="224196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6"/>
            <p:cNvSpPr txBox="1"/>
            <p:nvPr/>
          </p:nvSpPr>
          <p:spPr>
            <a:xfrm>
              <a:off x="3724734" y="2402787"/>
              <a:ext cx="3207714" cy="22419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Красная Армия не готовилась надлежащим образом к обо- роне на западном направле- нии, потому что возможным направлением оборонитель- ных действий считался юго- запад (Украина и Кавказ) 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7448103" y="2402787"/>
              <a:ext cx="3207714" cy="224196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6"/>
            <p:cNvSpPr txBox="1"/>
            <p:nvPr/>
          </p:nvSpPr>
          <p:spPr>
            <a:xfrm>
              <a:off x="7448103" y="2402787"/>
              <a:ext cx="3207714" cy="22419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 Западном особом военном округе, располагавшемся в том числе и на территории Беларуси, не было полностью проведено перевооружение новыми образцами боевой техники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самоотверженность защитников Отечества</a:t>
            </a:r>
            <a:endParaRPr/>
          </a:p>
        </p:txBody>
      </p: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464" y="2004888"/>
            <a:ext cx="3312368" cy="470356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4">
            <a:alphaModFix/>
          </a:blip>
          <a:srcRect b="2308" l="4250" r="3500" t="2627"/>
          <a:stretch/>
        </p:blipFill>
        <p:spPr>
          <a:xfrm>
            <a:off x="8934724" y="2005411"/>
            <a:ext cx="3120545" cy="470303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5" name="Google Shape;145;p7"/>
          <p:cNvSpPr txBox="1"/>
          <p:nvPr/>
        </p:nvSpPr>
        <p:spPr>
          <a:xfrm>
            <a:off x="1199456" y="908721"/>
            <a:ext cx="10873208" cy="122413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Нападение на СССР гитлеровцы начали мощным артиллерийским обстрелом приграничных райо- нов и авианалётами на места размещения советских войск, на аэродромы, казармы, железнодорож- ные вокзалы, города. На Минск, Смоленск и Москву наступала группа армий «Центр» во главе с гене- рал-фельдмаршалом Ф. фон Боком. Ей противостоял Западный фронт, которым командовал генерал армии Д.Павлов.</a:t>
            </a:r>
            <a:endParaRPr/>
          </a:p>
          <a:p>
            <a:pPr indent="180975" lvl="0" marL="0" marR="0" rtl="0" algn="ctr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5">
            <a:alphaModFix/>
          </a:blip>
          <a:srcRect b="0" l="4867" r="14402" t="0"/>
          <a:stretch/>
        </p:blipFill>
        <p:spPr>
          <a:xfrm>
            <a:off x="4633578" y="2204864"/>
            <a:ext cx="4004964" cy="35420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7" name="Google Shape;147;p7"/>
          <p:cNvSpPr txBox="1"/>
          <p:nvPr/>
        </p:nvSpPr>
        <p:spPr>
          <a:xfrm>
            <a:off x="4655840" y="5770603"/>
            <a:ext cx="398270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Нападение Германии на СССР</a:t>
            </a:r>
            <a:endParaRPr/>
          </a:p>
        </p:txBody>
      </p:sp>
      <p:sp>
        <p:nvSpPr>
          <p:cNvPr id="148" name="Google Shape;148;p7"/>
          <p:cNvSpPr txBox="1"/>
          <p:nvPr/>
        </p:nvSpPr>
        <p:spPr>
          <a:xfrm>
            <a:off x="4583832" y="6375753"/>
            <a:ext cx="172819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Фёдор фон Бок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7031531" y="6375752"/>
            <a:ext cx="1898545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Дмитрий Павлов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/>
          <p:nvPr/>
        </p:nvSpPr>
        <p:spPr>
          <a:xfrm>
            <a:off x="1199456" y="908721"/>
            <a:ext cx="10873208" cy="122413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Главный удар по советским войскам в Беларуси германская армия нанесла в районах Гродно и Брес- та. Уже в первых боях войска противника ощутили на себе такую мощь сопротивления, какой они не встречали во время ведения боевых действий в Западной и Центральной Европе. Несмотря на то что части Красной Армии 23 июня 1941 г. оставили Гродно и отошли за реку Неман, советская танковая дивизия контратаковала противника и отбросила его на запад на несколько километров.</a:t>
            </a:r>
            <a:endParaRPr/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4072" y="2236560"/>
            <a:ext cx="4868256" cy="436746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56" name="Google Shape;156;p8"/>
          <p:cNvSpPr/>
          <p:nvPr/>
        </p:nvSpPr>
        <p:spPr>
          <a:xfrm>
            <a:off x="8400256" y="3933056"/>
            <a:ext cx="200834" cy="228338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>
            <a:off x="8112224" y="5805264"/>
            <a:ext cx="200834" cy="228338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8116608" y="5480648"/>
            <a:ext cx="720080" cy="324616"/>
          </a:xfrm>
          <a:prstGeom prst="wedgeRectCallout">
            <a:avLst>
              <a:gd fmla="val -23229" name="adj1"/>
              <a:gd fmla="val 5984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Брест</a:t>
            </a:r>
            <a:endParaRPr b="1"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9" name="Google Shape;159;p8"/>
          <p:cNvSpPr/>
          <p:nvPr/>
        </p:nvSpPr>
        <p:spPr>
          <a:xfrm>
            <a:off x="8400256" y="3583790"/>
            <a:ext cx="864096" cy="324616"/>
          </a:xfrm>
          <a:prstGeom prst="wedgeRectCallout">
            <a:avLst>
              <a:gd fmla="val -33811" name="adj1"/>
              <a:gd fmla="val 65157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Гродно</a:t>
            </a:r>
            <a:endParaRPr b="1"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2545346" y="4112682"/>
            <a:ext cx="4198726" cy="6152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Боевые действия на территории Беларуси. 22 июня - август 1941 г.</a:t>
            </a:r>
            <a:endParaRPr/>
          </a:p>
        </p:txBody>
      </p:sp>
      <p:sp>
        <p:nvSpPr>
          <p:cNvPr id="161" name="Google Shape;161;p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самоотверженность защитников Отечества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 txBox="1"/>
          <p:nvPr/>
        </p:nvSpPr>
        <p:spPr>
          <a:xfrm>
            <a:off x="1199456" y="908721"/>
            <a:ext cx="8352928" cy="1656183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Насмерть, до последнего патрона стояли на своих рубежах бойцы погранич- ной заставы в Брестской крепости. Начальником заставы был лейтенант Анд- рей Кижеватов, после войны посмертно удостоенный звания Героя Советско- го Союза. Сначала совместно с Кижеватовым сражалась его 14-летняя дочь Нюра. Потом, не имея медикаментов, продуктов и воды, защитники вынужде- ны были отправить свои семьи из Брестской крепости. Женщины и дети по- пали в плен, где осенью 1942 г. погибла вся семья А.М.Кижеватова.</a:t>
            </a:r>
            <a:endParaRPr/>
          </a:p>
        </p:txBody>
      </p:sp>
      <p:pic>
        <p:nvPicPr>
          <p:cNvPr descr="ÐÐµÑÐ¾Ð¸ ÐÑÐ½Ñ. ÐÐ½Ð´ÑÐµÐ¹ ÐÐ¸Ð¶ÐµÐ²Ð°ÑÐ¾Ð²" id="167" name="Google Shape;167;p9"/>
          <p:cNvPicPr preferRelativeResize="0"/>
          <p:nvPr/>
        </p:nvPicPr>
        <p:blipFill rotWithShape="1">
          <a:blip r:embed="rId3">
            <a:alphaModFix/>
          </a:blip>
          <a:srcRect b="13313" l="0" r="0" t="0"/>
          <a:stretch/>
        </p:blipFill>
        <p:spPr>
          <a:xfrm>
            <a:off x="9093807" y="860185"/>
            <a:ext cx="2978857" cy="44223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68" name="Google Shape;168;p9"/>
          <p:cNvSpPr txBox="1"/>
          <p:nvPr/>
        </p:nvSpPr>
        <p:spPr>
          <a:xfrm>
            <a:off x="7752184" y="3071344"/>
            <a:ext cx="208823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Андрей Кижеватов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Ð¸Ð¾Ð½ÐµÑÑ Ð³ÐµÑÐ¾Ð¸ Ð¾Ð¿Ð°Ð»ÐµÐ½Ð½ÑÐµ Ð²Ð¾Ð¹Ð½Ð¾Ð¹. ÐÐ¸Ð¾Ð½ÐµÑÑ-Ð³ÐµÑÐ¾Ð¸ Ð²ÐµÐ»Ð¸ÐºÐ¾Ð¹ Ð¾ÑÐµÑÐµÑÑÐ²ÐµÐ½Ð½Ð¾Ð¹ Ð²Ð¾Ð¹Ð½Ñ.  Ð§ÑÐ¾ Ð¾Ð½Ð¸ Ð´ÐµÐ»Ð°Ð»Ð¸" id="169" name="Google Shape;16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9456" y="2564904"/>
            <a:ext cx="2639575" cy="4200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70" name="Google Shape;170;p9"/>
          <p:cNvSpPr txBox="1"/>
          <p:nvPr/>
        </p:nvSpPr>
        <p:spPr>
          <a:xfrm>
            <a:off x="3908284" y="5426519"/>
            <a:ext cx="8136904" cy="1152127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Помогали защитникам Брестской крепости воспитанники полков – 12- 15-летние подростки, среди которых был Петя Клыпа. Ребята пробирались в полуразрушенные склады за боеприпасами и продуктами, добывали под артобстрелом так необходимую воду, передавали донесения и вели наблю- дение. </a:t>
            </a:r>
            <a:endParaRPr/>
          </a:p>
        </p:txBody>
      </p:sp>
      <p:sp>
        <p:nvSpPr>
          <p:cNvPr id="171" name="Google Shape;171;p9"/>
          <p:cNvSpPr txBox="1"/>
          <p:nvPr/>
        </p:nvSpPr>
        <p:spPr>
          <a:xfrm>
            <a:off x="3215680" y="4054738"/>
            <a:ext cx="208823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Петя Клыпа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2" name="Google Shape;172;p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latin typeface="Cambria"/>
                <a:ea typeface="Cambria"/>
                <a:cs typeface="Cambria"/>
                <a:sym typeface="Cambria"/>
              </a:rPr>
              <a:t>Оборонительные бои на территории Беларуси и их итоги. Героизм и самоотверженность защитников Отечества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2009-01-18T11:28:08Z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10.10.2022</vt:lpwstr>
  </property>
</Properties>
</file>