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Lobster"/>
      <p:regular r:id="rId30"/>
    </p:embeddedFont>
    <p:embeddedFont>
      <p:font typeface="Lat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regular.fntdata"/><Relationship Id="rId25" Type="http://schemas.openxmlformats.org/officeDocument/2006/relationships/slide" Target="slides/slide20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regular.fntdata"/><Relationship Id="rId30" Type="http://schemas.openxmlformats.org/officeDocument/2006/relationships/font" Target="fonts/Lobster-regular.fntdata"/><Relationship Id="rId11" Type="http://schemas.openxmlformats.org/officeDocument/2006/relationships/slide" Target="slides/slide6.xml"/><Relationship Id="rId33" Type="http://schemas.openxmlformats.org/officeDocument/2006/relationships/font" Target="fonts/Lato-italic.fntdata"/><Relationship Id="rId10" Type="http://schemas.openxmlformats.org/officeDocument/2006/relationships/slide" Target="slides/slide5.xml"/><Relationship Id="rId32" Type="http://schemas.openxmlformats.org/officeDocument/2006/relationships/font" Target="fonts/La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Lato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d03f37591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d03f37591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05a11ffa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05a11ffa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41f25a37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d41f25a37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05a11ffa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d05a11ffa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d5254ab7a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d5254ab7a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5254ab7a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d5254ab7a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5254ab7a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d5254ab7a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56ab43c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d56ab43c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438dd41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d438dd41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438dd415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438dd415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d438dd415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d438dd415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d03f37591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d03f37591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d438dd415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d438dd415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03f375915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d03f375915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d03f375915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d03f375915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03f375915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03f375915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03f375915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d03f375915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41f25a37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41f25a37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03f375915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d03f37591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29.png"/><Relationship Id="rId5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/>
        </p:nvSpPr>
        <p:spPr>
          <a:xfrm>
            <a:off x="1134750" y="513875"/>
            <a:ext cx="7070700" cy="7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учреждение образования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«Гимназия №2 г. Солигорска»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2038550" y="1432150"/>
            <a:ext cx="5448300" cy="12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Людмила Антоновна Ларчик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 </a:t>
            </a:r>
            <a:endParaRPr b="1"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высшей квалификационной категории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455675" y="3063325"/>
            <a:ext cx="8326200" cy="15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истории Древнего мира 5 класс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 урока : «Мир древней истории»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245100" y="128600"/>
            <a:ext cx="8634950" cy="48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122550" y="405375"/>
            <a:ext cx="88140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Исторические источники - </a:t>
            </a:r>
            <a:r>
              <a:rPr b="1" lang="ru" sz="4900">
                <a:solidFill>
                  <a:srgbClr val="0000FF"/>
                </a:solidFill>
              </a:rPr>
              <a:t>это памятники истории, которые дают информацию о жизни людей в далёком прошлом</a:t>
            </a:r>
            <a:r>
              <a:rPr lang="ru" sz="4900">
                <a:solidFill>
                  <a:srgbClr val="0000FF"/>
                </a:solidFill>
              </a:rPr>
              <a:t>.</a:t>
            </a:r>
            <a:endParaRPr b="1" sz="54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/>
        </p:nvSpPr>
        <p:spPr>
          <a:xfrm>
            <a:off x="122550" y="450575"/>
            <a:ext cx="887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Виды исторических источников</a:t>
            </a:r>
            <a:endParaRPr b="1" sz="3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7" name="Google Shape;147;p23"/>
          <p:cNvSpPr/>
          <p:nvPr/>
        </p:nvSpPr>
        <p:spPr>
          <a:xfrm>
            <a:off x="301650" y="2147425"/>
            <a:ext cx="2177700" cy="9051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Устные</a:t>
            </a:r>
            <a:endParaRPr b="1" sz="3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8" name="Google Shape;148;p23"/>
          <p:cNvSpPr/>
          <p:nvPr/>
        </p:nvSpPr>
        <p:spPr>
          <a:xfrm>
            <a:off x="2757300" y="2147425"/>
            <a:ext cx="2655900" cy="905100"/>
          </a:xfrm>
          <a:prstGeom prst="roundRect">
            <a:avLst>
              <a:gd fmla="val 16667" name="adj"/>
            </a:avLst>
          </a:prstGeom>
          <a:solidFill>
            <a:srgbClr val="B4A7D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Письменные</a:t>
            </a:r>
            <a:endParaRPr b="1" sz="32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9" name="Google Shape;149;p23"/>
          <p:cNvSpPr/>
          <p:nvPr/>
        </p:nvSpPr>
        <p:spPr>
          <a:xfrm>
            <a:off x="5679600" y="2147425"/>
            <a:ext cx="3068400" cy="905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Вещест</a:t>
            </a:r>
            <a:r>
              <a:rPr b="1" lang="ru" sz="32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венные</a:t>
            </a:r>
            <a:endParaRPr b="1" sz="32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cxnSp>
        <p:nvCxnSpPr>
          <p:cNvPr id="150" name="Google Shape;150;p23"/>
          <p:cNvCxnSpPr>
            <a:stCxn id="146" idx="2"/>
            <a:endCxn id="147" idx="0"/>
          </p:cNvCxnSpPr>
          <p:nvPr/>
        </p:nvCxnSpPr>
        <p:spPr>
          <a:xfrm flipH="1">
            <a:off x="1390500" y="1189475"/>
            <a:ext cx="3167400" cy="957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1" name="Google Shape;151;p23"/>
          <p:cNvCxnSpPr>
            <a:stCxn id="146" idx="2"/>
          </p:cNvCxnSpPr>
          <p:nvPr/>
        </p:nvCxnSpPr>
        <p:spPr>
          <a:xfrm>
            <a:off x="4557900" y="1189475"/>
            <a:ext cx="14100" cy="922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2" name="Google Shape;152;p23"/>
          <p:cNvCxnSpPr>
            <a:stCxn id="146" idx="2"/>
            <a:endCxn id="149" idx="0"/>
          </p:cNvCxnSpPr>
          <p:nvPr/>
        </p:nvCxnSpPr>
        <p:spPr>
          <a:xfrm>
            <a:off x="4557900" y="1189475"/>
            <a:ext cx="2655900" cy="957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3" name="Google Shape;153;p23"/>
          <p:cNvPicPr preferRelativeResize="0"/>
          <p:nvPr/>
        </p:nvPicPr>
        <p:blipFill rotWithShape="1">
          <a:blip r:embed="rId3">
            <a:alphaModFix/>
          </a:blip>
          <a:srcRect b="6572" l="1666" r="43139" t="16373"/>
          <a:stretch/>
        </p:blipFill>
        <p:spPr>
          <a:xfrm>
            <a:off x="218375" y="3033075"/>
            <a:ext cx="2538900" cy="211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 rotWithShape="1">
          <a:blip r:embed="rId4">
            <a:alphaModFix/>
          </a:blip>
          <a:srcRect b="2359" l="2634" r="46303" t="19006"/>
          <a:stretch/>
        </p:blipFill>
        <p:spPr>
          <a:xfrm>
            <a:off x="2938451" y="3033075"/>
            <a:ext cx="2655900" cy="211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2175" y="3032950"/>
            <a:ext cx="2770500" cy="2043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4950" y="190100"/>
            <a:ext cx="2599350" cy="314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/>
        </p:nvSpPr>
        <p:spPr>
          <a:xfrm>
            <a:off x="829550" y="424225"/>
            <a:ext cx="54297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600">
                <a:solidFill>
                  <a:srgbClr val="660000"/>
                </a:solidFill>
                <a:latin typeface="Lobster"/>
                <a:ea typeface="Lobster"/>
                <a:cs typeface="Lobster"/>
                <a:sym typeface="Lobster"/>
              </a:rPr>
              <a:t>Проблемное задание!</a:t>
            </a:r>
            <a:endParaRPr b="1" sz="4600">
              <a:solidFill>
                <a:srgbClr val="66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62" name="Google Shape;162;p24"/>
          <p:cNvSpPr txBox="1"/>
          <p:nvPr/>
        </p:nvSpPr>
        <p:spPr>
          <a:xfrm>
            <a:off x="359675" y="1731575"/>
            <a:ext cx="65709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Определите</a:t>
            </a:r>
            <a:r>
              <a:rPr b="1" lang="ru" sz="4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к какому виду относятся следующие источники!</a:t>
            </a:r>
            <a:endParaRPr b="1" sz="4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50" y="407650"/>
            <a:ext cx="4562475" cy="23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5425" y="479575"/>
            <a:ext cx="3438150" cy="42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9150" y="2850025"/>
            <a:ext cx="2129982" cy="206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9575"/>
            <a:ext cx="4307699" cy="42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473" y="1159500"/>
            <a:ext cx="4379102" cy="2317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7"/>
          <p:cNvPicPr preferRelativeResize="0"/>
          <p:nvPr/>
        </p:nvPicPr>
        <p:blipFill rotWithShape="1">
          <a:blip r:embed="rId3">
            <a:alphaModFix/>
          </a:blip>
          <a:srcRect b="0" l="0" r="0" t="42193"/>
          <a:stretch/>
        </p:blipFill>
        <p:spPr>
          <a:xfrm>
            <a:off x="318025" y="107925"/>
            <a:ext cx="3102000" cy="25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713" y="2793936"/>
            <a:ext cx="3244624" cy="215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1675" y="359688"/>
            <a:ext cx="2752825" cy="44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16150" y="671425"/>
            <a:ext cx="2544700" cy="356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/>
        </p:nvSpPr>
        <p:spPr>
          <a:xfrm>
            <a:off x="1719375" y="424200"/>
            <a:ext cx="69534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Кто же помогает историкам находить исторические источники?</a:t>
            </a:r>
            <a:endParaRPr b="1" sz="3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89" name="Google Shape;189;p28"/>
          <p:cNvSpPr txBox="1"/>
          <p:nvPr/>
        </p:nvSpPr>
        <p:spPr>
          <a:xfrm>
            <a:off x="1719375" y="2762050"/>
            <a:ext cx="57939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500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Это науки-помощницы!</a:t>
            </a:r>
            <a:endParaRPr b="1" sz="4500">
              <a:solidFill>
                <a:srgbClr val="FFFF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349" y="511827"/>
            <a:ext cx="1719300" cy="27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4">
            <a:alphaModFix/>
          </a:blip>
          <a:srcRect b="0" l="-1636" r="0" t="0"/>
          <a:stretch/>
        </p:blipFill>
        <p:spPr>
          <a:xfrm>
            <a:off x="6141925" y="1659125"/>
            <a:ext cx="2723000" cy="331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/>
        </p:nvSpPr>
        <p:spPr>
          <a:xfrm>
            <a:off x="499625" y="-160250"/>
            <a:ext cx="8220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Что изображено на картинке?</a:t>
            </a:r>
            <a:endParaRPr b="1" sz="34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97" name="Google Shape;19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00" y="455050"/>
            <a:ext cx="6257825" cy="433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 txBox="1"/>
          <p:nvPr/>
        </p:nvSpPr>
        <p:spPr>
          <a:xfrm>
            <a:off x="6372525" y="662425"/>
            <a:ext cx="27714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rgbClr val="FFFF00"/>
                </a:solidFill>
              </a:rPr>
              <a:t>Наука, изучающая жизнь людей по вещественным источникам, называется </a:t>
            </a:r>
            <a:r>
              <a:rPr b="1" lang="ru" sz="3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археологией.</a:t>
            </a:r>
            <a:endParaRPr b="1" sz="3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/>
        </p:nvSpPr>
        <p:spPr>
          <a:xfrm>
            <a:off x="122550" y="584450"/>
            <a:ext cx="3478500" cy="3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FFFF00"/>
                </a:solidFill>
              </a:rPr>
              <a:t>Наука, изучающая особенности быта, нравов, культуры народа называется </a:t>
            </a:r>
            <a:r>
              <a:rPr b="1" lang="ru" sz="28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этнография </a:t>
            </a:r>
            <a:r>
              <a:rPr b="1" lang="ru" sz="2500">
                <a:solidFill>
                  <a:srgbClr val="FFFF00"/>
                </a:solidFill>
              </a:rPr>
              <a:t>(этнос-народ, графио-описывать-народоописание).</a:t>
            </a:r>
            <a:endParaRPr b="1" sz="2500">
              <a:solidFill>
                <a:srgbClr val="FFFF00"/>
              </a:solidFill>
            </a:endParaRPr>
          </a:p>
        </p:txBody>
      </p:sp>
      <p:pic>
        <p:nvPicPr>
          <p:cNvPr id="204" name="Google Shape;2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0725" y="413013"/>
            <a:ext cx="5238150" cy="431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0" y="0"/>
            <a:ext cx="4016700" cy="5143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10" name="Google Shape;210;p31"/>
          <p:cNvSpPr txBox="1"/>
          <p:nvPr/>
        </p:nvSpPr>
        <p:spPr>
          <a:xfrm>
            <a:off x="4402300" y="933250"/>
            <a:ext cx="4600200" cy="23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rgbClr val="FFFF00"/>
                </a:solidFill>
              </a:rPr>
              <a:t>Г</a:t>
            </a:r>
            <a:r>
              <a:rPr b="1" lang="ru" sz="2600">
                <a:solidFill>
                  <a:srgbClr val="FFFF00"/>
                </a:solidFill>
              </a:rPr>
              <a:t>руппы связанных между собой рисунков — </a:t>
            </a:r>
            <a:r>
              <a:rPr b="1" lang="ru" sz="2600">
                <a:solidFill>
                  <a:schemeClr val="lt1"/>
                </a:solidFill>
              </a:rPr>
              <a:t>«рассказы в картинках» </a:t>
            </a:r>
            <a:r>
              <a:rPr b="1" lang="ru" sz="2600">
                <a:solidFill>
                  <a:srgbClr val="FFFF00"/>
                </a:solidFill>
              </a:rPr>
              <a:t>ученые называют </a:t>
            </a:r>
            <a:r>
              <a:rPr b="1" lang="ru" sz="35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пиктограммами.</a:t>
            </a:r>
            <a:endParaRPr b="1" sz="35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/>
        </p:nvSpPr>
        <p:spPr>
          <a:xfrm>
            <a:off x="1150050" y="1498850"/>
            <a:ext cx="6843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§1, </a:t>
            </a:r>
            <a:endParaRPr b="1" sz="56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60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термины, вопросы и задания стр. 8 устно.</a:t>
            </a:r>
            <a:endParaRPr b="1" sz="560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443100" y="395925"/>
            <a:ext cx="82767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Домашнее задание:</a:t>
            </a:r>
            <a:endParaRPr b="1" sz="4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/>
          <p:nvPr/>
        </p:nvSpPr>
        <p:spPr>
          <a:xfrm>
            <a:off x="0" y="471350"/>
            <a:ext cx="91440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ПОДВЕДЕМ  ИТОГИ</a:t>
            </a:r>
            <a:endParaRPr b="1" sz="2300">
              <a:solidFill>
                <a:srgbClr val="FFFF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AutoNum type="arabicPeriod"/>
            </a:pPr>
            <a:r>
              <a:rPr b="1" lang="ru" sz="2300">
                <a:solidFill>
                  <a:schemeClr val="lt1"/>
                </a:solidFill>
              </a:rPr>
              <a:t>Ч</a:t>
            </a:r>
            <a:r>
              <a:rPr b="1" lang="ru" sz="2200">
                <a:solidFill>
                  <a:schemeClr val="lt1"/>
                </a:solidFill>
              </a:rPr>
              <a:t>то изучает история?</a:t>
            </a:r>
            <a:endParaRPr b="1" sz="2200">
              <a:solidFill>
                <a:schemeClr val="lt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</a:pPr>
            <a:r>
              <a:rPr b="1" lang="ru" sz="2200">
                <a:solidFill>
                  <a:schemeClr val="lt1"/>
                </a:solidFill>
              </a:rPr>
              <a:t>Как называется начальный период истории человечества?</a:t>
            </a:r>
            <a:endParaRPr b="1" sz="2200">
              <a:solidFill>
                <a:schemeClr val="lt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</a:pPr>
            <a:r>
              <a:rPr b="1" lang="ru" sz="2200">
                <a:solidFill>
                  <a:schemeClr val="lt1"/>
                </a:solidFill>
              </a:rPr>
              <a:t>На сколько периодов делится история Древнего мира?</a:t>
            </a:r>
            <a:endParaRPr b="1" sz="2200">
              <a:solidFill>
                <a:schemeClr val="lt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</a:pPr>
            <a:r>
              <a:rPr b="1" lang="ru" sz="2200">
                <a:solidFill>
                  <a:schemeClr val="lt1"/>
                </a:solidFill>
              </a:rPr>
              <a:t>Как называют период от появления человека до возникновения государств?</a:t>
            </a:r>
            <a:endParaRPr b="1" sz="2200">
              <a:solidFill>
                <a:schemeClr val="lt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</a:pPr>
            <a:r>
              <a:rPr b="1" lang="ru" sz="2200">
                <a:solidFill>
                  <a:schemeClr val="lt1"/>
                </a:solidFill>
              </a:rPr>
              <a:t>Что такое “следы жизни” людей?</a:t>
            </a:r>
            <a:endParaRPr b="1" sz="2200">
              <a:solidFill>
                <a:schemeClr val="lt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</a:pPr>
            <a:r>
              <a:rPr b="1" lang="ru" sz="2200">
                <a:solidFill>
                  <a:schemeClr val="lt1"/>
                </a:solidFill>
              </a:rPr>
              <a:t>Назовите их виды. приведите примеры каждого.</a:t>
            </a:r>
            <a:endParaRPr b="1" sz="2200">
              <a:solidFill>
                <a:schemeClr val="lt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</a:pPr>
            <a:r>
              <a:rPr b="1" lang="ru" sz="2200">
                <a:solidFill>
                  <a:schemeClr val="lt1"/>
                </a:solidFill>
              </a:rPr>
              <a:t>Какие науки помогают находить сведения о жизни людей в далёком прошлом?</a:t>
            </a:r>
            <a:endParaRPr b="1" sz="2200">
              <a:solidFill>
                <a:schemeClr val="lt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</a:pPr>
            <a:r>
              <a:rPr b="1" lang="ru" sz="2200">
                <a:solidFill>
                  <a:schemeClr val="lt1"/>
                </a:solidFill>
              </a:rPr>
              <a:t>Что называют пиктограммами?</a:t>
            </a:r>
            <a:endParaRPr b="1"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25" y="390500"/>
            <a:ext cx="8399526" cy="439832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0">
                <a:latin typeface="Lobster"/>
                <a:ea typeface="Lobster"/>
                <a:cs typeface="Lobster"/>
                <a:sym typeface="Lobster"/>
              </a:rPr>
              <a:t>Мир древней истории</a:t>
            </a:r>
            <a:endParaRPr sz="700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/>
        </p:nvSpPr>
        <p:spPr>
          <a:xfrm>
            <a:off x="2251875" y="201300"/>
            <a:ext cx="6727200" cy="47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Lato"/>
              <a:buAutoNum type="arabicPeriod"/>
            </a:pPr>
            <a:r>
              <a:rPr b="1" lang="ru" sz="3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Ребята, о чём вы думаете, когда слышите слово “история”?</a:t>
            </a:r>
            <a:endParaRPr b="1" sz="3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Lato"/>
              <a:buAutoNum type="arabicPeriod"/>
            </a:pPr>
            <a:r>
              <a:rPr b="1" lang="ru" sz="3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Как вы понимаете значение этого слова?</a:t>
            </a:r>
            <a:endParaRPr b="1" sz="3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Lato"/>
              <a:buAutoNum type="arabicPeriod"/>
            </a:pPr>
            <a:r>
              <a:rPr b="1" lang="ru" sz="3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О чём рассказывает история?</a:t>
            </a:r>
            <a:endParaRPr b="1" sz="3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463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Lato"/>
              <a:buAutoNum type="arabicPeriod"/>
            </a:pPr>
            <a:r>
              <a:rPr b="1" lang="ru" sz="37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Что же она изучает?</a:t>
            </a:r>
            <a:endParaRPr b="1" sz="3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96" y="783850"/>
            <a:ext cx="2016100" cy="322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/>
        </p:nvSpPr>
        <p:spPr>
          <a:xfrm>
            <a:off x="405550" y="3370800"/>
            <a:ext cx="8003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200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История</a:t>
            </a:r>
            <a:r>
              <a:rPr b="1" lang="ru" sz="42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ru" sz="4200">
                <a:solidFill>
                  <a:srgbClr val="C9DAF8"/>
                </a:solidFill>
                <a:latin typeface="Lato"/>
                <a:ea typeface="Lato"/>
                <a:cs typeface="Lato"/>
                <a:sym typeface="Lato"/>
              </a:rPr>
              <a:t>— наука о жизни людей в прошлом.</a:t>
            </a:r>
            <a:endParaRPr b="1" sz="4200">
              <a:solidFill>
                <a:srgbClr val="C9DAF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850900" cy="2235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7675" y="152400"/>
            <a:ext cx="2610000" cy="209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075" y="152400"/>
            <a:ext cx="3051600" cy="1997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405550" y="2347050"/>
            <a:ext cx="8502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rgbClr val="FFFF00"/>
                </a:solidFill>
              </a:rPr>
              <a:t>Слово «история» в переводе </a:t>
            </a:r>
            <a:r>
              <a:rPr b="1" lang="ru" sz="2400">
                <a:solidFill>
                  <a:srgbClr val="FFFF00"/>
                </a:solidFill>
              </a:rPr>
              <a:t>с д</a:t>
            </a:r>
            <a:r>
              <a:rPr b="1" lang="ru" sz="2400">
                <a:solidFill>
                  <a:srgbClr val="FFFF00"/>
                </a:solidFill>
              </a:rPr>
              <a:t>ревне-греческого означает «расспрашивание, исследование»</a:t>
            </a:r>
            <a:endParaRPr b="1" sz="24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/>
        </p:nvSpPr>
        <p:spPr>
          <a:xfrm>
            <a:off x="113125" y="433625"/>
            <a:ext cx="70230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Испанский писатель </a:t>
            </a:r>
            <a:endParaRPr b="1" sz="3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Мигель Сервантес писал:</a:t>
            </a:r>
            <a:endParaRPr b="1" sz="3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/>
              <a:t> </a:t>
            </a:r>
            <a:r>
              <a:rPr b="1" lang="ru" sz="2900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«История — сокровищница наших деяний, свидетельница прошлого, </a:t>
            </a:r>
            <a:endParaRPr b="1" sz="2900">
              <a:solidFill>
                <a:srgbClr val="FFFF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пример и поучение для настоящего, </a:t>
            </a:r>
            <a:endParaRPr b="1" sz="2900">
              <a:solidFill>
                <a:srgbClr val="FFFF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предостережение для будущего». </a:t>
            </a:r>
            <a:endParaRPr b="1" sz="2900">
              <a:solidFill>
                <a:srgbClr val="FFFF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8450" y="171250"/>
            <a:ext cx="2375700" cy="3078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235675" y="3542825"/>
            <a:ext cx="5938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Верно ли такое высказывание?</a:t>
            </a:r>
            <a:endParaRPr b="1" sz="3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Первобытность. Жизнь первобытных людей&quot; &gt; Образование и ВПР"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00" y="923400"/>
            <a:ext cx="2553100" cy="177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4000" y="923400"/>
            <a:ext cx="2798758" cy="177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95800" y="-103700"/>
            <a:ext cx="8680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История Древнего мира-начальный этап истории человечества (</a:t>
            </a:r>
            <a:r>
              <a:rPr b="1" lang="ru" sz="3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древность</a:t>
            </a:r>
            <a:r>
              <a:rPr b="1" lang="ru" sz="30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).</a:t>
            </a:r>
            <a:endParaRPr b="1" sz="30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655200" y="2694250"/>
            <a:ext cx="3916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I период - первобытность</a:t>
            </a:r>
            <a:endParaRPr b="1" sz="4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4957100" y="2855800"/>
            <a:ext cx="40398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II период</a:t>
            </a:r>
            <a:r>
              <a:rPr lang="ru" sz="4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- </a:t>
            </a:r>
            <a:endParaRPr sz="4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древнейшие цивилизации</a:t>
            </a:r>
            <a:endParaRPr sz="4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1200" y="923390"/>
            <a:ext cx="3916799" cy="1993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671" y="821550"/>
            <a:ext cx="2016100" cy="322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2403850" y="1952750"/>
            <a:ext cx="62310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Откуда же мы получаем информацию о жизни людей в далёком прошлом? </a:t>
            </a:r>
            <a:endParaRPr b="1" sz="4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2554675" y="480775"/>
            <a:ext cx="5429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FFFF00"/>
                </a:solidFill>
                <a:latin typeface="Lobster"/>
                <a:ea typeface="Lobster"/>
                <a:cs typeface="Lobster"/>
                <a:sym typeface="Lobster"/>
              </a:rPr>
              <a:t>Поработаем с текстом учебника стр. 6</a:t>
            </a:r>
            <a:endParaRPr sz="3600">
              <a:solidFill>
                <a:srgbClr val="FFFF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/>
        </p:nvSpPr>
        <p:spPr>
          <a:xfrm>
            <a:off x="94275" y="471125"/>
            <a:ext cx="90498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>
                <a:solidFill>
                  <a:srgbClr val="FFFF00"/>
                </a:solidFill>
              </a:rPr>
              <a:t>Слово </a:t>
            </a:r>
            <a:r>
              <a:rPr b="1" lang="ru" sz="29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«история»</a:t>
            </a:r>
            <a:r>
              <a:rPr b="1" lang="ru" sz="2900">
                <a:solidFill>
                  <a:srgbClr val="FFFF00"/>
                </a:solidFill>
              </a:rPr>
              <a:t> в переводе с древне-греческого означает «расспрашивание, исследование».</a:t>
            </a:r>
            <a:endParaRPr b="1" sz="2900">
              <a:solidFill>
                <a:srgbClr val="FFFF00"/>
              </a:solidFill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75" y="1949275"/>
            <a:ext cx="2116500" cy="1906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 rotWithShape="1">
          <a:blip r:embed="rId4">
            <a:alphaModFix/>
          </a:blip>
          <a:srcRect b="6778" l="52296" r="5843" t="22615"/>
          <a:stretch/>
        </p:blipFill>
        <p:spPr>
          <a:xfrm>
            <a:off x="2333150" y="1772875"/>
            <a:ext cx="2116500" cy="2082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2475" y="1772875"/>
            <a:ext cx="2055000" cy="2007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0300" y="1772876"/>
            <a:ext cx="2164200" cy="200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/>
        </p:nvSpPr>
        <p:spPr>
          <a:xfrm>
            <a:off x="150850" y="3780775"/>
            <a:ext cx="8691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Исторические источники</a:t>
            </a:r>
            <a:r>
              <a:rPr b="1" lang="ru" sz="29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ru" sz="2900">
                <a:solidFill>
                  <a:srgbClr val="FFFF00"/>
                </a:solidFill>
                <a:latin typeface="Lato"/>
                <a:ea typeface="Lato"/>
                <a:cs typeface="Lato"/>
                <a:sym typeface="Lato"/>
              </a:rPr>
              <a:t>- это все, что когда-то было создано людьми и сохранилось до наших дней.</a:t>
            </a:r>
            <a:endParaRPr b="1" sz="2900">
              <a:solidFill>
                <a:srgbClr val="FFFF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