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embeddedFontLst>
    <p:embeddedFont>
      <p:font typeface="Cambria Math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0" roundtripDataSignature="AMtx7miw9TpLgHqllgu7bsoHMt1nGbV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8A10E0-2988-418A-9978-796C73986CDF}">
  <a:tblStyle styleId="{B38A10E0-2988-418A-9978-796C73986C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ambriaMath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4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4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4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4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4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4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4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5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8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5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8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18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9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2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2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3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3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3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3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/>
              <a:t>Конкуренция и её роль в экономике</a:t>
            </a:r>
            <a:endParaRPr sz="32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Маркетинг</a:t>
            </a:r>
            <a:endParaRPr sz="4800"/>
          </a:p>
        </p:txBody>
      </p:sp>
      <p:sp>
        <p:nvSpPr>
          <p:cNvPr id="293" name="Google Shape;293;p10"/>
          <p:cNvSpPr/>
          <p:nvPr/>
        </p:nvSpPr>
        <p:spPr>
          <a:xfrm>
            <a:off x="179512" y="1268760"/>
            <a:ext cx="7992888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Маркетинг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(англ. marketing – рыночная деятельность) – совокупность процессов создания, продвижения и предоставления продукта или услуги покупателям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94" name="Google Shape;294;p10"/>
          <p:cNvGrpSpPr/>
          <p:nvPr/>
        </p:nvGrpSpPr>
        <p:grpSpPr>
          <a:xfrm>
            <a:off x="254011" y="2486127"/>
            <a:ext cx="7915897" cy="3973976"/>
            <a:chOff x="2491" y="137247"/>
            <a:chExt cx="7915897" cy="3973976"/>
          </a:xfrm>
        </p:grpSpPr>
        <p:sp>
          <p:nvSpPr>
            <p:cNvPr id="295" name="Google Shape;295;p10"/>
            <p:cNvSpPr/>
            <p:nvPr/>
          </p:nvSpPr>
          <p:spPr>
            <a:xfrm>
              <a:off x="2491" y="137247"/>
              <a:ext cx="4312612" cy="66232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21890" y="156646"/>
              <a:ext cx="4273814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433752" y="799577"/>
              <a:ext cx="431261" cy="4967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10"/>
            <p:cNvSpPr/>
            <p:nvPr/>
          </p:nvSpPr>
          <p:spPr>
            <a:xfrm>
              <a:off x="865014" y="965159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884413" y="984558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выявление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33752" y="799577"/>
              <a:ext cx="431261" cy="13246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0"/>
            <p:cNvSpPr/>
            <p:nvPr/>
          </p:nvSpPr>
          <p:spPr>
            <a:xfrm>
              <a:off x="865014" y="1793071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884413" y="1812470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предвидение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433752" y="799577"/>
              <a:ext cx="431261" cy="21525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0"/>
            <p:cNvSpPr/>
            <p:nvPr/>
          </p:nvSpPr>
          <p:spPr>
            <a:xfrm>
              <a:off x="865014" y="2620983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 txBox="1"/>
            <p:nvPr/>
          </p:nvSpPr>
          <p:spPr>
            <a:xfrm>
              <a:off x="884413" y="2640382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удовлетворение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33752" y="799577"/>
              <a:ext cx="431261" cy="29804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7" name="Google Shape;307;p10"/>
            <p:cNvSpPr/>
            <p:nvPr/>
          </p:nvSpPr>
          <p:spPr>
            <a:xfrm>
              <a:off x="865014" y="3448894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 txBox="1"/>
            <p:nvPr/>
          </p:nvSpPr>
          <p:spPr>
            <a:xfrm>
              <a:off x="884413" y="3468293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целенаправленное формирование новых потребностей покупате- 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Маркетинг</a:t>
            </a:r>
            <a:endParaRPr sz="4800"/>
          </a:p>
        </p:txBody>
      </p:sp>
      <p:grpSp>
        <p:nvGrpSpPr>
          <p:cNvPr id="314" name="Google Shape;314;p11"/>
          <p:cNvGrpSpPr/>
          <p:nvPr/>
        </p:nvGrpSpPr>
        <p:grpSpPr>
          <a:xfrm>
            <a:off x="255513" y="1471559"/>
            <a:ext cx="7912892" cy="4922992"/>
            <a:chOff x="3993" y="202799"/>
            <a:chExt cx="7912892" cy="4922992"/>
          </a:xfrm>
        </p:grpSpPr>
        <p:sp>
          <p:nvSpPr>
            <p:cNvPr id="315" name="Google Shape;315;p11"/>
            <p:cNvSpPr/>
            <p:nvPr/>
          </p:nvSpPr>
          <p:spPr>
            <a:xfrm>
              <a:off x="3993" y="202799"/>
              <a:ext cx="4393163" cy="57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20956" y="219762"/>
              <a:ext cx="4359237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43310" y="781975"/>
              <a:ext cx="439316" cy="4343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11"/>
            <p:cNvSpPr/>
            <p:nvPr/>
          </p:nvSpPr>
          <p:spPr>
            <a:xfrm>
              <a:off x="882626" y="92676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899589" y="94373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комплексное исследование рынков сбыта (деятельность конку- рентов, нужды потребителей и т.п.)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43310" y="781975"/>
              <a:ext cx="439316" cy="11583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1"/>
            <p:cNvSpPr/>
            <p:nvPr/>
          </p:nvSpPr>
          <p:spPr>
            <a:xfrm>
              <a:off x="882626" y="165073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1"/>
            <p:cNvSpPr txBox="1"/>
            <p:nvPr/>
          </p:nvSpPr>
          <p:spPr>
            <a:xfrm>
              <a:off x="899589" y="166770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материально-технического снабжения предприятия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43310" y="781975"/>
              <a:ext cx="439316" cy="18823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1"/>
            <p:cNvSpPr/>
            <p:nvPr/>
          </p:nvSpPr>
          <p:spPr>
            <a:xfrm>
              <a:off x="882626" y="237470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899589" y="239167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ассортиментной и ценовой политики предприя- 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43310" y="781975"/>
              <a:ext cx="439316" cy="2606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7" name="Google Shape;327;p11"/>
            <p:cNvSpPr/>
            <p:nvPr/>
          </p:nvSpPr>
          <p:spPr>
            <a:xfrm>
              <a:off x="882626" y="3098677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1"/>
            <p:cNvSpPr txBox="1"/>
            <p:nvPr/>
          </p:nvSpPr>
          <p:spPr>
            <a:xfrm>
              <a:off x="899589" y="3115640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транспортирование и сбыт продукции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43310" y="781975"/>
              <a:ext cx="439316" cy="33302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1"/>
            <p:cNvSpPr/>
            <p:nvPr/>
          </p:nvSpPr>
          <p:spPr>
            <a:xfrm>
              <a:off x="882626" y="3822647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899589" y="3839610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послепродажное сервисное обслуживание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443310" y="781975"/>
              <a:ext cx="439316" cy="40542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1"/>
            <p:cNvSpPr/>
            <p:nvPr/>
          </p:nvSpPr>
          <p:spPr>
            <a:xfrm>
              <a:off x="882626" y="4546616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899589" y="4563579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взаимодействие с потребителями и их поощрение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Маркетинг</a:t>
            </a:r>
            <a:endParaRPr sz="4800"/>
          </a:p>
        </p:txBody>
      </p:sp>
      <p:grpSp>
        <p:nvGrpSpPr>
          <p:cNvPr id="340" name="Google Shape;340;p12"/>
          <p:cNvGrpSpPr/>
          <p:nvPr/>
        </p:nvGrpSpPr>
        <p:grpSpPr>
          <a:xfrm>
            <a:off x="255617" y="3511176"/>
            <a:ext cx="7912685" cy="2067894"/>
            <a:chOff x="4097" y="1018280"/>
            <a:chExt cx="7912685" cy="2067894"/>
          </a:xfrm>
        </p:grpSpPr>
        <p:sp>
          <p:nvSpPr>
            <p:cNvPr id="341" name="Google Shape;341;p12"/>
            <p:cNvSpPr/>
            <p:nvPr/>
          </p:nvSpPr>
          <p:spPr>
            <a:xfrm>
              <a:off x="3960440" y="1872782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2"/>
            <p:cNvSpPr/>
            <p:nvPr/>
          </p:nvSpPr>
          <p:spPr>
            <a:xfrm>
              <a:off x="3960440" y="1872782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2"/>
            <p:cNvSpPr/>
            <p:nvPr/>
          </p:nvSpPr>
          <p:spPr>
            <a:xfrm>
              <a:off x="2926492" y="1872782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2"/>
            <p:cNvSpPr/>
            <p:nvPr/>
          </p:nvSpPr>
          <p:spPr>
            <a:xfrm>
              <a:off x="858598" y="1872782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2"/>
            <p:cNvSpPr/>
            <p:nvPr/>
          </p:nvSpPr>
          <p:spPr>
            <a:xfrm>
              <a:off x="2088226" y="1018280"/>
              <a:ext cx="3744426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2088226" y="1018280"/>
              <a:ext cx="3744426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MARKETING MIX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4097" y="2231673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4097" y="2231673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Product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(продукт)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2071991" y="2231673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2071991" y="2231673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Promotion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(продвижение)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4139885" y="2231673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4139885" y="2231673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Price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(цена)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6207779" y="2231673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6207779" y="2231673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Place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(позиция)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5" name="Google Shape;355;p12"/>
          <p:cNvGrpSpPr/>
          <p:nvPr/>
        </p:nvGrpSpPr>
        <p:grpSpPr>
          <a:xfrm>
            <a:off x="2339747" y="1638395"/>
            <a:ext cx="3744426" cy="854501"/>
            <a:chOff x="2088226" y="1566228"/>
            <a:chExt cx="3744426" cy="854501"/>
          </a:xfrm>
        </p:grpSpPr>
        <p:sp>
          <p:nvSpPr>
            <p:cNvPr id="356" name="Google Shape;356;p12"/>
            <p:cNvSpPr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Основа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8" name="Google Shape;358;p12"/>
          <p:cNvSpPr/>
          <p:nvPr/>
        </p:nvSpPr>
        <p:spPr>
          <a:xfrm>
            <a:off x="3756856" y="2492896"/>
            <a:ext cx="792088" cy="1008112"/>
          </a:xfrm>
          <a:prstGeom prst="downArrow">
            <a:avLst>
              <a:gd fmla="val 50000" name="adj1"/>
              <a:gd fmla="val 80015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конкуренции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конкуренции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Менеджмент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Маркетинг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Понятие конкуренции</a:t>
            </a:r>
            <a:endParaRPr sz="4800"/>
          </a:p>
        </p:txBody>
      </p:sp>
      <p:sp>
        <p:nvSpPr>
          <p:cNvPr id="177" name="Google Shape;177;p3"/>
          <p:cNvSpPr/>
          <p:nvPr/>
        </p:nvSpPr>
        <p:spPr>
          <a:xfrm>
            <a:off x="107504" y="1412774"/>
            <a:ext cx="8136904" cy="93610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Конкуренция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состязательность, соперничество между экономически- ми субъектами за наиболее выгодные условия производства и/или реали- зации товаров и услуг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78" name="Google Shape;178;p3"/>
          <p:cNvGraphicFramePr/>
          <p:nvPr/>
        </p:nvGraphicFramePr>
        <p:xfrm>
          <a:off x="179512" y="27089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{B38A10E0-2988-418A-9978-796C73986CDF}</a:tableStyleId>
              </a:tblPr>
              <a:tblGrid>
                <a:gridCol w="3996450"/>
                <a:gridCol w="39964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Роль конкуренции в экономике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899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Улучшение качества товаров и услуг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Разорение предприятий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Уменьшение цены товаров и услуг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Увольнение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работников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Расширение ассортимента продук- 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Экономическая нестабильность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Повышение научно-технического уровня и улучшение организации производства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напряжённость в об- ществе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9" name="Google Shape;179;p3"/>
          <p:cNvSpPr/>
          <p:nvPr/>
        </p:nvSpPr>
        <p:spPr>
          <a:xfrm>
            <a:off x="1475656" y="3068960"/>
            <a:ext cx="914400" cy="914400"/>
          </a:xfrm>
          <a:prstGeom prst="mathPlus">
            <a:avLst>
              <a:gd fmla="val 23520" name="adj1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5508104" y="3068960"/>
            <a:ext cx="914400" cy="914400"/>
          </a:xfrm>
          <a:prstGeom prst="mathMinus">
            <a:avLst>
              <a:gd fmla="val 23520" name="adj1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Виды конкуренции</a:t>
            </a:r>
            <a:endParaRPr sz="4800"/>
          </a:p>
        </p:txBody>
      </p:sp>
      <p:grpSp>
        <p:nvGrpSpPr>
          <p:cNvPr id="186" name="Google Shape;186;p4"/>
          <p:cNvGrpSpPr/>
          <p:nvPr/>
        </p:nvGrpSpPr>
        <p:grpSpPr>
          <a:xfrm>
            <a:off x="183942" y="1531277"/>
            <a:ext cx="8056035" cy="5003805"/>
            <a:chOff x="4430" y="134277"/>
            <a:chExt cx="8056035" cy="5003805"/>
          </a:xfrm>
        </p:grpSpPr>
        <p:sp>
          <p:nvSpPr>
            <p:cNvPr id="187" name="Google Shape;187;p4"/>
            <p:cNvSpPr/>
            <p:nvPr/>
          </p:nvSpPr>
          <p:spPr>
            <a:xfrm>
              <a:off x="7546688" y="2219824"/>
              <a:ext cx="308266" cy="240448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7546688" y="2219824"/>
              <a:ext cx="308266" cy="94535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4032448" y="760695"/>
              <a:ext cx="3000462" cy="4315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3986727" y="3678953"/>
              <a:ext cx="91440" cy="4315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3986727" y="2219824"/>
              <a:ext cx="91440" cy="4315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3986727" y="760695"/>
              <a:ext cx="91440" cy="43157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209941" y="2219824"/>
              <a:ext cx="308266" cy="24044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4"/>
            <p:cNvSpPr/>
            <p:nvPr/>
          </p:nvSpPr>
          <p:spPr>
            <a:xfrm>
              <a:off x="209941" y="2219824"/>
              <a:ext cx="308266" cy="9453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1031985" y="760695"/>
              <a:ext cx="3000462" cy="43157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4"/>
            <p:cNvSpPr/>
            <p:nvPr/>
          </p:nvSpPr>
          <p:spPr>
            <a:xfrm>
              <a:off x="2555131" y="134277"/>
              <a:ext cx="2954633" cy="62641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2555131" y="134277"/>
              <a:ext cx="2954633" cy="6264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конкуренции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430" y="1192269"/>
              <a:ext cx="2055111" cy="102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4430" y="1192269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методам осуществления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18207" y="2651398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518207" y="2651398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ценовая (ценовой фактор)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18207" y="4110527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518207" y="4110527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неценовая (качест- во, упаковка, рек- лама, обслужива- ние)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04892" y="1192269"/>
              <a:ext cx="2055111" cy="102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004892" y="1192269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отраслевой принадлежности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004892" y="2651398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3004892" y="2651398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внутриотраслевая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004892" y="4110527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3004892" y="4110527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межотраслевая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005354" y="1192269"/>
              <a:ext cx="2055111" cy="102755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6005354" y="1192269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 степени свободы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491576" y="2651398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5491576" y="2651398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свободная (совер- шенная)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5491576" y="4110527"/>
              <a:ext cx="2055111" cy="102755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5491576" y="4110527"/>
              <a:ext cx="2055111" cy="10275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несовершенная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Виды конкуренции</a:t>
            </a:r>
            <a:endParaRPr sz="4800"/>
          </a:p>
        </p:txBody>
      </p:sp>
      <p:graphicFrame>
        <p:nvGraphicFramePr>
          <p:cNvPr id="221" name="Google Shape;221;p5"/>
          <p:cNvGraphicFramePr/>
          <p:nvPr/>
        </p:nvGraphicFramePr>
        <p:xfrm>
          <a:off x="251520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{B38A10E0-2988-418A-9978-796C73986CDF}</a:tableStyleId>
              </a:tblPr>
              <a:tblGrid>
                <a:gridCol w="432050"/>
                <a:gridCol w="2376275"/>
                <a:gridCol w="518457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Конкуренция по степени свободы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Совершенная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Большое количество продавцов. Однородная продукция. Нет контроля за ценой и влияния на её формирование. Нет барьеров для входа на рынок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Несовершенная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Монополистическая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Большое количество продавцов. Дифференци- рованная продукция. Существует исключитель- ное право на свою торговую марку. Важная роль неценовых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факторов (бренд, реклама)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Олигополия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Несколько продавцов (2-5). Могут быть сгово- ры по цене. Вход на рынок затруднён (большой капитал либо законодательные ограничения). Как правило, высокотехнологичные и затрат- ные отрасли. Важную роль играет доступ к ин- формации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629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Монополия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Один продавец. Уникальный продукт. Исключи- тельное право устанавливать цену. Невозмож- но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войты на рынок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Менеджмент</a:t>
            </a:r>
            <a:endParaRPr sz="4800"/>
          </a:p>
        </p:txBody>
      </p:sp>
      <p:sp>
        <p:nvSpPr>
          <p:cNvPr id="227" name="Google Shape;227;p6"/>
          <p:cNvSpPr/>
          <p:nvPr/>
        </p:nvSpPr>
        <p:spPr>
          <a:xfrm>
            <a:off x="179512" y="1268760"/>
            <a:ext cx="8064896" cy="72008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Экономическая эффективность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соотношение полученного результата с произведёнными затратами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28" name="Google Shape;228;p6"/>
          <p:cNvGrpSpPr/>
          <p:nvPr/>
        </p:nvGrpSpPr>
        <p:grpSpPr>
          <a:xfrm>
            <a:off x="182533" y="2158386"/>
            <a:ext cx="8058852" cy="4485443"/>
            <a:chOff x="3021" y="25530"/>
            <a:chExt cx="8058852" cy="4485443"/>
          </a:xfrm>
        </p:grpSpPr>
        <p:sp>
          <p:nvSpPr>
            <p:cNvPr id="229" name="Google Shape;229;p6"/>
            <p:cNvSpPr/>
            <p:nvPr/>
          </p:nvSpPr>
          <p:spPr>
            <a:xfrm>
              <a:off x="4032448" y="3217853"/>
              <a:ext cx="2813774" cy="3824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6"/>
            <p:cNvSpPr/>
            <p:nvPr/>
          </p:nvSpPr>
          <p:spPr>
            <a:xfrm>
              <a:off x="3986728" y="3217853"/>
              <a:ext cx="91440" cy="382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218673" y="3217853"/>
              <a:ext cx="2813774" cy="3824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3986728" y="1924732"/>
              <a:ext cx="91440" cy="382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6"/>
            <p:cNvSpPr/>
            <p:nvPr/>
          </p:nvSpPr>
          <p:spPr>
            <a:xfrm>
              <a:off x="3986728" y="631612"/>
              <a:ext cx="91440" cy="3824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470557" y="25530"/>
              <a:ext cx="7123781" cy="60608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470557" y="25530"/>
              <a:ext cx="7123781" cy="6060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Менеджмент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70557" y="1014084"/>
              <a:ext cx="7123781" cy="910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470557" y="1014084"/>
              <a:ext cx="7123781" cy="91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принципов, методов, средств и форм управления, направленных на повышение эффективности работы предприятия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180262" y="2307204"/>
              <a:ext cx="3704370" cy="910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2180262" y="2307204"/>
              <a:ext cx="3704370" cy="91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планирование деятельности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организация деятельности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контроль за выполнением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3021" y="3600325"/>
              <a:ext cx="2431302" cy="910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3021" y="3600325"/>
              <a:ext cx="2431302" cy="91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Кто управляет?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816796" y="3600325"/>
              <a:ext cx="2431302" cy="910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 txBox="1"/>
            <p:nvPr/>
          </p:nvSpPr>
          <p:spPr>
            <a:xfrm>
              <a:off x="2816796" y="3600325"/>
              <a:ext cx="2431302" cy="91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управления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5630571" y="3600325"/>
              <a:ext cx="2431302" cy="910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5630571" y="3600325"/>
              <a:ext cx="2431302" cy="910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Механизмы управления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Менеджмент</a:t>
            </a:r>
            <a:endParaRPr sz="4800"/>
          </a:p>
        </p:txBody>
      </p:sp>
      <p:grpSp>
        <p:nvGrpSpPr>
          <p:cNvPr id="251" name="Google Shape;251;p7"/>
          <p:cNvGrpSpPr/>
          <p:nvPr/>
        </p:nvGrpSpPr>
        <p:grpSpPr>
          <a:xfrm>
            <a:off x="324064" y="1613021"/>
            <a:ext cx="7991814" cy="4696301"/>
            <a:chOff x="536" y="216021"/>
            <a:chExt cx="7991814" cy="4696301"/>
          </a:xfrm>
        </p:grpSpPr>
        <p:sp>
          <p:nvSpPr>
            <p:cNvPr id="252" name="Google Shape;252;p7"/>
            <p:cNvSpPr/>
            <p:nvPr/>
          </p:nvSpPr>
          <p:spPr>
            <a:xfrm>
              <a:off x="6778237" y="2394971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3996443" y="1029761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3950724" y="2394971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3950723" y="1029761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6" name="Google Shape;256;p7"/>
            <p:cNvSpPr/>
            <p:nvPr/>
          </p:nvSpPr>
          <p:spPr>
            <a:xfrm>
              <a:off x="1123210" y="2394971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7" name="Google Shape;257;p7"/>
            <p:cNvSpPr/>
            <p:nvPr/>
          </p:nvSpPr>
          <p:spPr>
            <a:xfrm>
              <a:off x="1168930" y="1029761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2376267" y="216021"/>
              <a:ext cx="3240353" cy="8137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2376267" y="216021"/>
              <a:ext cx="3240353" cy="8137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управления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536" y="1520486"/>
              <a:ext cx="2336787" cy="8744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536" y="1520486"/>
              <a:ext cx="2336787" cy="874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материальное стимулирование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36" y="2885696"/>
              <a:ext cx="2336787" cy="20266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536" y="2885696"/>
              <a:ext cx="2336787" cy="2026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надбавки, премии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828050" y="1520486"/>
              <a:ext cx="2336787" cy="8744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2828050" y="1520486"/>
              <a:ext cx="2336787" cy="874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административное воздействие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28050" y="2885696"/>
              <a:ext cx="2336787" cy="20266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2828050" y="2885696"/>
              <a:ext cx="2336787" cy="2026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приказы, инструкции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5655563" y="1520486"/>
              <a:ext cx="2336787" cy="8744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5655563" y="1520486"/>
              <a:ext cx="2336787" cy="8744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Социально- психологические методы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655563" y="2885696"/>
              <a:ext cx="2336787" cy="20266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5655563" y="2885696"/>
              <a:ext cx="2336787" cy="20266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благо- приятного морально- психологического климата, объявление благодарностей, представление к наг- радам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Менеджмент</a:t>
            </a:r>
            <a:endParaRPr sz="4800"/>
          </a:p>
        </p:txBody>
      </p:sp>
      <p:pic>
        <p:nvPicPr>
          <p:cNvPr descr="ÐÑÑÑ Ð¼ÐµÐ½ÐµÐ´Ð¶Ð¼ÐµÐ½ÑÐ°" id="277" name="Google Shape;277;p8"/>
          <p:cNvPicPr preferRelativeResize="0"/>
          <p:nvPr/>
        </p:nvPicPr>
        <p:blipFill rotWithShape="1">
          <a:blip r:embed="rId3">
            <a:alphaModFix/>
          </a:blip>
          <a:srcRect b="1004" l="0" r="0" t="0"/>
          <a:stretch/>
        </p:blipFill>
        <p:spPr>
          <a:xfrm flipH="1">
            <a:off x="4720063" y="1340768"/>
            <a:ext cx="3513088" cy="530691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8" name="Google Shape;278;p8"/>
          <p:cNvSpPr txBox="1"/>
          <p:nvPr/>
        </p:nvSpPr>
        <p:spPr>
          <a:xfrm>
            <a:off x="2892896" y="6309128"/>
            <a:ext cx="182716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Фредерик Тейлор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179512" y="1268760"/>
            <a:ext cx="4392488" cy="345638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инженер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Фредерик Тей- лор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(1856-1915 гг.) стал основополож- ником научной организации труда и ме- неджмента. Рассматривал организацию в основном как процесс, ориентирован- ный на обеспечение эффективной тру- довой деятельности, учёный в начале XX в. высказал убеждение, что не техни- ка, а именно управление людьми яв- ляется  основным фактором, влияющим на повышение эффективности произ- водства.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ru-RU" sz="4800"/>
              <a:t>Менеджмент</a:t>
            </a:r>
            <a:endParaRPr sz="4800"/>
          </a:p>
        </p:txBody>
      </p:sp>
      <p:sp>
        <p:nvSpPr>
          <p:cNvPr id="285" name="Google Shape;285;p9"/>
          <p:cNvSpPr txBox="1"/>
          <p:nvPr/>
        </p:nvSpPr>
        <p:spPr>
          <a:xfrm>
            <a:off x="2517729" y="6309128"/>
            <a:ext cx="126957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Генри Форд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179512" y="1268760"/>
            <a:ext cx="3456384" cy="14401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Одним из первых положения теории менеджмента на прак- тике применил американский промышленник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Генри Форд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(1863-1947 гг.).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ÐµÐ½ÑÐ¸ Ð¤Ð¾ÑÐ´ - Ð±Ð¸Ð¾Ð³ÑÐ°ÑÐ¸Ñ, Ð´Ð¾ÑÑÐ¸Ð¶ÐµÐ½Ð¸Ñ, ÑÐ¾ÑÐ¾" id="287" name="Google Shape;2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472" y="1268760"/>
            <a:ext cx="4386481" cy="537892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25.02.2021</vt:lpwstr>
  </property>
</Properties>
</file>