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j1NbPhcsLdujDCYE2OzpbOj4Hp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7656E97-7D46-4476-BEF2-1038756E5AB2}">
  <a:tblStyle styleId="{17656E97-7D46-4476-BEF2-1038756E5AB2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1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4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963613" y="3897442"/>
            <a:ext cx="7713662" cy="133794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Наука о международных отношениях (Ч. 2)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2021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отноше- ний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296005" y="6538823"/>
            <a:ext cx="8626415" cy="31917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Министерство иностранных дел Республики Беларусь</a:t>
            </a:r>
            <a:endParaRPr/>
          </a:p>
        </p:txBody>
      </p:sp>
      <p:grpSp>
        <p:nvGrpSpPr>
          <p:cNvPr id="83" name="Google Shape;83;p3"/>
          <p:cNvGrpSpPr/>
          <p:nvPr/>
        </p:nvGrpSpPr>
        <p:grpSpPr>
          <a:xfrm>
            <a:off x="211346" y="1221591"/>
            <a:ext cx="8807570" cy="1118197"/>
            <a:chOff x="67" y="2742038"/>
            <a:chExt cx="4010278" cy="2634131"/>
          </a:xfrm>
        </p:grpSpPr>
        <p:sp>
          <p:nvSpPr>
            <p:cNvPr id="84" name="Google Shape;84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Деятельность, во всём многообразии средств и методов, по реализации внешней политики государства – защите национальных интересов и укреплению позиции государства на мировой арене, осуществлению внешних сношений – определяется как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дипломатия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86" name="Google Shape;8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6005" y="2413897"/>
            <a:ext cx="8626415" cy="4060022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92" name="Google Shape;92;p4"/>
          <p:cNvGrpSpPr/>
          <p:nvPr/>
        </p:nvGrpSpPr>
        <p:grpSpPr>
          <a:xfrm>
            <a:off x="224287" y="1197143"/>
            <a:ext cx="8751402" cy="5463632"/>
            <a:chOff x="0" y="4837"/>
            <a:chExt cx="8751402" cy="5463632"/>
          </a:xfrm>
        </p:grpSpPr>
        <p:sp>
          <p:nvSpPr>
            <p:cNvPr id="93" name="Google Shape;93;p4"/>
            <p:cNvSpPr/>
            <p:nvPr/>
          </p:nvSpPr>
          <p:spPr>
            <a:xfrm>
              <a:off x="2671607" y="2051527"/>
              <a:ext cx="3594683" cy="157590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4"/>
            <p:cNvSpPr txBox="1"/>
            <p:nvPr/>
          </p:nvSpPr>
          <p:spPr>
            <a:xfrm>
              <a:off x="3198036" y="2282313"/>
              <a:ext cx="2541825" cy="11143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Направления подготовки специалистов в сфере международных отношений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" name="Google Shape;95;p4"/>
            <p:cNvSpPr/>
            <p:nvPr/>
          </p:nvSpPr>
          <p:spPr>
            <a:xfrm rot="-5400000">
              <a:off x="4302429" y="1478861"/>
              <a:ext cx="333039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4"/>
            <p:cNvSpPr txBox="1"/>
            <p:nvPr/>
          </p:nvSpPr>
          <p:spPr>
            <a:xfrm rot="-5400000">
              <a:off x="4352385" y="1635978"/>
              <a:ext cx="233127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3236385" y="4837"/>
              <a:ext cx="2465127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4"/>
            <p:cNvSpPr txBox="1"/>
            <p:nvPr/>
          </p:nvSpPr>
          <p:spPr>
            <a:xfrm>
              <a:off x="3597394" y="212544"/>
              <a:ext cx="1743109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международное право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9" name="Google Shape;99;p4"/>
            <p:cNvSpPr/>
            <p:nvPr/>
          </p:nvSpPr>
          <p:spPr>
            <a:xfrm rot="-1441584">
              <a:off x="5864034" y="1860181"/>
              <a:ext cx="401504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4"/>
            <p:cNvSpPr txBox="1"/>
            <p:nvPr/>
          </p:nvSpPr>
          <p:spPr>
            <a:xfrm rot="-1441584">
              <a:off x="5869252" y="1991863"/>
              <a:ext cx="281053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6134747" y="814072"/>
              <a:ext cx="2573770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4"/>
            <p:cNvSpPr txBox="1"/>
            <p:nvPr/>
          </p:nvSpPr>
          <p:spPr>
            <a:xfrm>
              <a:off x="6511667" y="1021779"/>
              <a:ext cx="1819930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международная экономика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3" name="Google Shape;103;p4"/>
            <p:cNvSpPr/>
            <p:nvPr/>
          </p:nvSpPr>
          <p:spPr>
            <a:xfrm rot="482760">
              <a:off x="6308041" y="2853911"/>
              <a:ext cx="316383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4"/>
            <p:cNvSpPr txBox="1"/>
            <p:nvPr/>
          </p:nvSpPr>
          <p:spPr>
            <a:xfrm rot="482760">
              <a:off x="6308508" y="2954429"/>
              <a:ext cx="221468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6751340" y="2594325"/>
              <a:ext cx="2000062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4"/>
            <p:cNvSpPr txBox="1"/>
            <p:nvPr/>
          </p:nvSpPr>
          <p:spPr>
            <a:xfrm>
              <a:off x="7044242" y="2802032"/>
              <a:ext cx="1414258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востокове- дение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" name="Google Shape;107;p4"/>
            <p:cNvSpPr/>
            <p:nvPr/>
          </p:nvSpPr>
          <p:spPr>
            <a:xfrm rot="2611764">
              <a:off x="5301036" y="3591405"/>
              <a:ext cx="482968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4"/>
            <p:cNvSpPr txBox="1"/>
            <p:nvPr/>
          </p:nvSpPr>
          <p:spPr>
            <a:xfrm rot="2611764">
              <a:off x="5320957" y="3648671"/>
              <a:ext cx="338078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466433" y="4045325"/>
              <a:ext cx="2036868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4"/>
            <p:cNvSpPr txBox="1"/>
            <p:nvPr/>
          </p:nvSpPr>
          <p:spPr>
            <a:xfrm>
              <a:off x="5764725" y="4253032"/>
              <a:ext cx="1440284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политология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 rot="7990011">
              <a:off x="3309097" y="3582642"/>
              <a:ext cx="422993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 txBox="1"/>
            <p:nvPr/>
          </p:nvSpPr>
          <p:spPr>
            <a:xfrm rot="-2809989">
              <a:off x="3415953" y="3643526"/>
              <a:ext cx="296095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1553442" y="4050156"/>
              <a:ext cx="2229503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4"/>
            <p:cNvSpPr txBox="1"/>
            <p:nvPr/>
          </p:nvSpPr>
          <p:spPr>
            <a:xfrm>
              <a:off x="1879945" y="4257863"/>
              <a:ext cx="1576497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регионалис- тика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 rot="10263251">
              <a:off x="2433370" y="2872722"/>
              <a:ext cx="245006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4"/>
            <p:cNvSpPr txBox="1"/>
            <p:nvPr/>
          </p:nvSpPr>
          <p:spPr>
            <a:xfrm rot="-536749">
              <a:off x="2506425" y="2974168"/>
              <a:ext cx="171504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0" y="2648118"/>
              <a:ext cx="2359165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4"/>
            <p:cNvSpPr txBox="1"/>
            <p:nvPr/>
          </p:nvSpPr>
          <p:spPr>
            <a:xfrm>
              <a:off x="345492" y="2855825"/>
              <a:ext cx="1668181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лингвострано-ведение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 rot="-9325214">
              <a:off x="2669664" y="1843955"/>
              <a:ext cx="417080" cy="535807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952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 txBox="1"/>
            <p:nvPr/>
          </p:nvSpPr>
          <p:spPr>
            <a:xfrm rot="1474786">
              <a:off x="2789119" y="1977139"/>
              <a:ext cx="291956" cy="321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334622" y="796138"/>
              <a:ext cx="2434988" cy="1418313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691218" y="1003845"/>
              <a:ext cx="1721796" cy="10028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международная журналистика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28" name="Google Shape;128;p5"/>
          <p:cNvGrpSpPr/>
          <p:nvPr/>
        </p:nvGrpSpPr>
        <p:grpSpPr>
          <a:xfrm>
            <a:off x="227133" y="1576948"/>
            <a:ext cx="8620721" cy="4672290"/>
            <a:chOff x="2846" y="402572"/>
            <a:chExt cx="8620721" cy="4672290"/>
          </a:xfrm>
        </p:grpSpPr>
        <p:sp>
          <p:nvSpPr>
            <p:cNvPr id="129" name="Google Shape;129;p5"/>
            <p:cNvSpPr/>
            <p:nvPr/>
          </p:nvSpPr>
          <p:spPr>
            <a:xfrm>
              <a:off x="2846" y="402572"/>
              <a:ext cx="6063445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18946" y="418672"/>
              <a:ext cx="6031245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Виды профессиональной деятельности специалиста по международным отношениям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609191" y="952254"/>
              <a:ext cx="606344" cy="41226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2" name="Google Shape;132;p5"/>
            <p:cNvSpPr/>
            <p:nvPr/>
          </p:nvSpPr>
          <p:spPr>
            <a:xfrm>
              <a:off x="1215536" y="1089674"/>
              <a:ext cx="7408031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5"/>
            <p:cNvSpPr txBox="1"/>
            <p:nvPr/>
          </p:nvSpPr>
          <p:spPr>
            <a:xfrm>
              <a:off x="1231636" y="1105774"/>
              <a:ext cx="7375831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коммуникативная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609191" y="952254"/>
              <a:ext cx="606344" cy="109936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5" name="Google Shape;135;p5"/>
            <p:cNvSpPr/>
            <p:nvPr/>
          </p:nvSpPr>
          <p:spPr>
            <a:xfrm>
              <a:off x="1215536" y="1776775"/>
              <a:ext cx="7408031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5"/>
            <p:cNvSpPr txBox="1"/>
            <p:nvPr/>
          </p:nvSpPr>
          <p:spPr>
            <a:xfrm>
              <a:off x="1231636" y="1792875"/>
              <a:ext cx="7375831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аналитическая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609191" y="952254"/>
              <a:ext cx="606344" cy="17864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8" name="Google Shape;138;p5"/>
            <p:cNvSpPr/>
            <p:nvPr/>
          </p:nvSpPr>
          <p:spPr>
            <a:xfrm>
              <a:off x="1215536" y="2463877"/>
              <a:ext cx="7408031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 txBox="1"/>
            <p:nvPr/>
          </p:nvSpPr>
          <p:spPr>
            <a:xfrm>
              <a:off x="1231636" y="2479977"/>
              <a:ext cx="7375831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прогнозная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609191" y="952254"/>
              <a:ext cx="606344" cy="24735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1" name="Google Shape;141;p5"/>
            <p:cNvSpPr/>
            <p:nvPr/>
          </p:nvSpPr>
          <p:spPr>
            <a:xfrm>
              <a:off x="1215536" y="3150978"/>
              <a:ext cx="7408031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"/>
            <p:cNvSpPr txBox="1"/>
            <p:nvPr/>
          </p:nvSpPr>
          <p:spPr>
            <a:xfrm>
              <a:off x="1231636" y="3167078"/>
              <a:ext cx="7375831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экспертная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609191" y="952254"/>
              <a:ext cx="606344" cy="316066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4" name="Google Shape;144;p5"/>
            <p:cNvSpPr/>
            <p:nvPr/>
          </p:nvSpPr>
          <p:spPr>
            <a:xfrm>
              <a:off x="1215536" y="3838080"/>
              <a:ext cx="7408031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5"/>
            <p:cNvSpPr txBox="1"/>
            <p:nvPr/>
          </p:nvSpPr>
          <p:spPr>
            <a:xfrm>
              <a:off x="1231636" y="3854180"/>
              <a:ext cx="7375831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консультативная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609191" y="952254"/>
              <a:ext cx="606344" cy="384776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7" name="Google Shape;147;p5"/>
            <p:cNvSpPr/>
            <p:nvPr/>
          </p:nvSpPr>
          <p:spPr>
            <a:xfrm>
              <a:off x="1215536" y="4525181"/>
              <a:ext cx="7408031" cy="54968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5"/>
            <p:cNvSpPr txBox="1"/>
            <p:nvPr/>
          </p:nvSpPr>
          <p:spPr>
            <a:xfrm>
              <a:off x="1231636" y="4541281"/>
              <a:ext cx="7375831" cy="51748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переговорная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54" name="Google Shape;154;p6"/>
          <p:cNvGrpSpPr/>
          <p:nvPr/>
        </p:nvGrpSpPr>
        <p:grpSpPr>
          <a:xfrm>
            <a:off x="595582" y="1176534"/>
            <a:ext cx="7883824" cy="5473119"/>
            <a:chOff x="371295" y="2158"/>
            <a:chExt cx="7883824" cy="5473119"/>
          </a:xfrm>
        </p:grpSpPr>
        <p:sp>
          <p:nvSpPr>
            <p:cNvPr id="155" name="Google Shape;155;p6"/>
            <p:cNvSpPr/>
            <p:nvPr/>
          </p:nvSpPr>
          <p:spPr>
            <a:xfrm>
              <a:off x="371295" y="2158"/>
              <a:ext cx="5881075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6"/>
            <p:cNvSpPr txBox="1"/>
            <p:nvPr/>
          </p:nvSpPr>
          <p:spPr>
            <a:xfrm>
              <a:off x="385868" y="16731"/>
              <a:ext cx="5851929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Тебе будет интересна профессия в сфере международных отношений, если: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959403" y="499714"/>
              <a:ext cx="588107" cy="37316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8" name="Google Shape;158;p6"/>
            <p:cNvSpPr/>
            <p:nvPr/>
          </p:nvSpPr>
          <p:spPr>
            <a:xfrm>
              <a:off x="1547511" y="624103"/>
              <a:ext cx="6705546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6"/>
            <p:cNvSpPr txBox="1"/>
            <p:nvPr/>
          </p:nvSpPr>
          <p:spPr>
            <a:xfrm>
              <a:off x="1562084" y="638676"/>
              <a:ext cx="6676400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ты силён в географии, интересуешься религией и культурой разных стран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959403" y="499714"/>
              <a:ext cx="588107" cy="99511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1" name="Google Shape;161;p6"/>
            <p:cNvSpPr/>
            <p:nvPr/>
          </p:nvSpPr>
          <p:spPr>
            <a:xfrm>
              <a:off x="1547511" y="1246049"/>
              <a:ext cx="6705546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6"/>
            <p:cNvSpPr txBox="1"/>
            <p:nvPr/>
          </p:nvSpPr>
          <p:spPr>
            <a:xfrm>
              <a:off x="1562084" y="1260622"/>
              <a:ext cx="6676400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тебе нравится история и обществоведение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959403" y="499714"/>
              <a:ext cx="588107" cy="161705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6"/>
            <p:cNvSpPr/>
            <p:nvPr/>
          </p:nvSpPr>
          <p:spPr>
            <a:xfrm>
              <a:off x="1547511" y="1867994"/>
              <a:ext cx="6705546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6"/>
            <p:cNvSpPr txBox="1"/>
            <p:nvPr/>
          </p:nvSpPr>
          <p:spPr>
            <a:xfrm>
              <a:off x="1562084" y="1882567"/>
              <a:ext cx="6676400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ты можешь уладить любые конфликты среди друзей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959403" y="499714"/>
              <a:ext cx="588107" cy="22390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6"/>
            <p:cNvSpPr/>
            <p:nvPr/>
          </p:nvSpPr>
          <p:spPr>
            <a:xfrm>
              <a:off x="1547511" y="2489939"/>
              <a:ext cx="6705546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6"/>
            <p:cNvSpPr txBox="1"/>
            <p:nvPr/>
          </p:nvSpPr>
          <p:spPr>
            <a:xfrm>
              <a:off x="1562084" y="2504512"/>
              <a:ext cx="6676400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ты перфекционист и очень внимателен в мелочах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9" name="Google Shape;169;p6"/>
            <p:cNvSpPr/>
            <p:nvPr/>
          </p:nvSpPr>
          <p:spPr>
            <a:xfrm>
              <a:off x="959403" y="499714"/>
              <a:ext cx="588107" cy="286094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0" name="Google Shape;170;p6"/>
            <p:cNvSpPr/>
            <p:nvPr/>
          </p:nvSpPr>
          <p:spPr>
            <a:xfrm>
              <a:off x="1547511" y="3111885"/>
              <a:ext cx="6705546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6"/>
            <p:cNvSpPr txBox="1"/>
            <p:nvPr/>
          </p:nvSpPr>
          <p:spPr>
            <a:xfrm>
              <a:off x="1562084" y="3126458"/>
              <a:ext cx="6676400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тебе легко даётся изучение иностранных языков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959403" y="499714"/>
              <a:ext cx="588107" cy="34828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3" name="Google Shape;173;p6"/>
            <p:cNvSpPr/>
            <p:nvPr/>
          </p:nvSpPr>
          <p:spPr>
            <a:xfrm>
              <a:off x="1547511" y="3733830"/>
              <a:ext cx="6705546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6"/>
            <p:cNvSpPr txBox="1"/>
            <p:nvPr/>
          </p:nvSpPr>
          <p:spPr>
            <a:xfrm>
              <a:off x="1562084" y="3748403"/>
              <a:ext cx="6676400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 тебя грамотная речь и хорошие ораторские способности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5" name="Google Shape;175;p6"/>
            <p:cNvSpPr/>
            <p:nvPr/>
          </p:nvSpPr>
          <p:spPr>
            <a:xfrm>
              <a:off x="959403" y="499714"/>
              <a:ext cx="588107" cy="410483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6" name="Google Shape;176;p6"/>
            <p:cNvSpPr/>
            <p:nvPr/>
          </p:nvSpPr>
          <p:spPr>
            <a:xfrm>
              <a:off x="1547511" y="4355775"/>
              <a:ext cx="6707608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6"/>
            <p:cNvSpPr txBox="1"/>
            <p:nvPr/>
          </p:nvSpPr>
          <p:spPr>
            <a:xfrm>
              <a:off x="1562084" y="4370348"/>
              <a:ext cx="6678462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ты любишь общаться с людьми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8" name="Google Shape;178;p6"/>
            <p:cNvSpPr/>
            <p:nvPr/>
          </p:nvSpPr>
          <p:spPr>
            <a:xfrm>
              <a:off x="959403" y="499714"/>
              <a:ext cx="588107" cy="472678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9" name="Google Shape;179;p6"/>
            <p:cNvSpPr/>
            <p:nvPr/>
          </p:nvSpPr>
          <p:spPr>
            <a:xfrm>
              <a:off x="1547511" y="4977721"/>
              <a:ext cx="6707608" cy="49755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6"/>
            <p:cNvSpPr txBox="1"/>
            <p:nvPr/>
          </p:nvSpPr>
          <p:spPr>
            <a:xfrm>
              <a:off x="1562084" y="4992294"/>
              <a:ext cx="6678462" cy="4684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 тебя логическое мышление, ты умеешь анализировать ин- формацию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86" name="Google Shape;186;p7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{17656E97-7D46-4476-BEF2-1038756E5AB2}</a:tableStyleId>
              </a:tblPr>
              <a:tblGrid>
                <a:gridCol w="2019175"/>
                <a:gridCol w="6831100"/>
              </a:tblGrid>
              <a:tr h="7669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Высшие учебные заведения Республики Беларусь, осуществляющие подготовку специалистов в сфере международных отношений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4001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Специальность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Высшие учебные заведения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7002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Лингвостранове-дение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004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Таможенное дело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университет, Белорусский госу- дарственный университет транспорта, Белорусский нацио- нальный технический университет, Гродненский государствен- ный университет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002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Международные отношения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6005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Международное право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университет, БИП - Университет права и социально-информационных технологий, Европейский гуманитарный университет, Международный университет "МИТСО«, Витебский государственный университет, Гроднен- ский государственный университет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92" name="Google Shape;192;p8"/>
          <p:cNvGraphicFramePr/>
          <p:nvPr/>
        </p:nvGraphicFramePr>
        <p:xfrm>
          <a:off x="168214" y="11385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{17656E97-7D46-4476-BEF2-1038756E5AB2}</a:tableStyleId>
              </a:tblPr>
              <a:tblGrid>
                <a:gridCol w="2315000"/>
                <a:gridCol w="6535275"/>
              </a:tblGrid>
              <a:tr h="9286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Высшие учебные заведения Республики Беларусь, осуществляющие подготовку специалистов в сфере международных отношений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4845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Специальность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Высшие учебные заведения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24358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Мировая экономика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университет, Белорусский го- сударственный экономический университет, Белорусская государственная сельскохозяйственная академия, Белорус- ский торгово-экономический университет потребительской кооперации, Международный университет "МИТСО«, Грод- ненский государственный университет, Частный институт управления и предпринимательства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746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Менеджмент (в сфе- ре международного туризма)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университет, Полесский государственный университет 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"/>
          <p:cNvSpPr txBox="1"/>
          <p:nvPr>
            <p:ph type="title"/>
          </p:nvPr>
        </p:nvSpPr>
        <p:spPr>
          <a:xfrm>
            <a:off x="224287" y="0"/>
            <a:ext cx="8626415" cy="96818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>
                <a:latin typeface="Cambria"/>
                <a:ea typeface="Cambria"/>
                <a:cs typeface="Cambria"/>
                <a:sym typeface="Cambria"/>
              </a:rPr>
              <a:t>Профессиональная деятельность в сфере международных отношений</a:t>
            </a:r>
            <a:endParaRPr sz="36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98" name="Google Shape;198;p9"/>
          <p:cNvGraphicFramePr/>
          <p:nvPr/>
        </p:nvGraphicFramePr>
        <p:xfrm>
          <a:off x="49891" y="103533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{17656E97-7D46-4476-BEF2-1038756E5AB2}</a:tableStyleId>
              </a:tblPr>
              <a:tblGrid>
                <a:gridCol w="3018875"/>
                <a:gridCol w="3129725"/>
                <a:gridCol w="965200"/>
                <a:gridCol w="965200"/>
                <a:gridCol w="965200"/>
              </a:tblGrid>
              <a:tr h="484100">
                <a:tc gridSpan="5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Проходные баллы на основные специальности в сфере международных отношений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  <a:tc hMerge="1"/>
                <a:tc hMerge="1"/>
              </a:tr>
              <a:tr h="603225"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Специальность (направление)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Квалификация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Проходной балл (бюджет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ная форма обучения)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 hMerge="1"/>
                <a:tc hMerge="1"/>
              </a:tr>
              <a:tr h="138050"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2019 г.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2020 г.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2021 г.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6032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Лингвострановедение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Востоковед-международ- ник. 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ереводчик-референт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378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382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384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032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Таможенное дело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Специалист 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аможенного дела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359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357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329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617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Международные отноше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Специалист по международ- ным отношениям. Перевод- чик-референт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379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382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374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032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Международное право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Юрист-международник со знанием иностранных язы- ков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385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386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378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447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Мировая экономика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Экономист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359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372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359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962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Менеджмент (в сфере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меж- дународного туризма)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Менеджер-экономист. Пере- водчик-референт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357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362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350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06.11.2021</vt:lpwstr>
  </property>
</Properties>
</file>