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embeddedFontLst>
    <p:embeddedFont>
      <p:font typeface="Cambria Math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8" roundtripDataSignature="AMtx7mjYx0Fee5apoejsVoKZTOGA5HUH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CD8F8A-0B0A-4CC9-90E8-E3EA5200C9AA}">
  <a:tblStyle styleId="{93CD8F8A-0B0A-4CC9-90E8-E3EA5200C9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ambriaMath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2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2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2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2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2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2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2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2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2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3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7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7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7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3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16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17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0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0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1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1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1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1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1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1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1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Социальная структура общества (Ч. 1)</a:t>
            </a:r>
            <a:endParaRPr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44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(повышенный уровень)</a:t>
            </a:r>
            <a:endParaRPr/>
          </a:p>
          <a:p>
            <a:pPr indent="0" lvl="0" marL="0" rtl="0" algn="ctr">
              <a:spcBef>
                <a:spcPts val="44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grpSp>
        <p:nvGrpSpPr>
          <p:cNvPr id="259" name="Google Shape;259;p10"/>
          <p:cNvGrpSpPr/>
          <p:nvPr/>
        </p:nvGrpSpPr>
        <p:grpSpPr>
          <a:xfrm>
            <a:off x="327625" y="1988837"/>
            <a:ext cx="7912685" cy="4032453"/>
            <a:chOff x="4097" y="648069"/>
            <a:chExt cx="7912685" cy="4032453"/>
          </a:xfrm>
        </p:grpSpPr>
        <p:sp>
          <p:nvSpPr>
            <p:cNvPr id="260" name="Google Shape;260;p10"/>
            <p:cNvSpPr/>
            <p:nvPr/>
          </p:nvSpPr>
          <p:spPr>
            <a:xfrm>
              <a:off x="3960439" y="2715963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10"/>
            <p:cNvSpPr/>
            <p:nvPr/>
          </p:nvSpPr>
          <p:spPr>
            <a:xfrm>
              <a:off x="3960439" y="2715963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10"/>
            <p:cNvSpPr/>
            <p:nvPr/>
          </p:nvSpPr>
          <p:spPr>
            <a:xfrm>
              <a:off x="2926492" y="2715963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10"/>
            <p:cNvSpPr/>
            <p:nvPr/>
          </p:nvSpPr>
          <p:spPr>
            <a:xfrm>
              <a:off x="858598" y="2715963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10"/>
            <p:cNvSpPr/>
            <p:nvPr/>
          </p:nvSpPr>
          <p:spPr>
            <a:xfrm>
              <a:off x="3914719" y="1502571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10"/>
            <p:cNvSpPr/>
            <p:nvPr/>
          </p:nvSpPr>
          <p:spPr>
            <a:xfrm>
              <a:off x="1440155" y="648069"/>
              <a:ext cx="5040568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1440155" y="648069"/>
              <a:ext cx="5040568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Вертикальная структура общества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группы в зависимости от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4097" y="3074854"/>
              <a:ext cx="1709003" cy="16056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4097" y="3074854"/>
              <a:ext cx="1709003" cy="160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наличия у людей собственности и дохода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2071991" y="3074854"/>
              <a:ext cx="1709003" cy="16056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 txBox="1"/>
            <p:nvPr/>
          </p:nvSpPr>
          <p:spPr>
            <a:xfrm>
              <a:off x="2071991" y="3074854"/>
              <a:ext cx="1709003" cy="160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обладания властью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139885" y="3074854"/>
              <a:ext cx="1709003" cy="16056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4139885" y="3074854"/>
              <a:ext cx="1709003" cy="160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уровня образования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6207779" y="3074854"/>
              <a:ext cx="1709003" cy="16056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 txBox="1"/>
            <p:nvPr/>
          </p:nvSpPr>
          <p:spPr>
            <a:xfrm>
              <a:off x="6207779" y="3074854"/>
              <a:ext cx="1709003" cy="160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престижности занимаемой позиции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социальной структуры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 sz="3600"/>
          </a:p>
        </p:txBody>
      </p:sp>
      <p:sp>
        <p:nvSpPr>
          <p:cNvPr id="177" name="Google Shape;177;p3"/>
          <p:cNvSpPr txBox="1"/>
          <p:nvPr/>
        </p:nvSpPr>
        <p:spPr>
          <a:xfrm>
            <a:off x="179512" y="2420888"/>
            <a:ext cx="8047200" cy="12006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Структура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(от лат. structūra - расположение, строение, порядок) в обще- научном понимании - это совокупность функционально связанных эле- ментов системы, отражающих её внутреннюю организацию и обеспечи- вающих её целостность, воспроизводство и развитие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179512" y="4437112"/>
            <a:ext cx="80472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Структура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- это устойчивый, повторяющийся способ взаимосвязи конк- ретных элементов какой-либо целостности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600944" y="1556792"/>
            <a:ext cx="713940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структура общества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распределение социальных групп, совокупность связей и способы взаимодействия между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ними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276021" y="2852936"/>
            <a:ext cx="7943884" cy="3368897"/>
            <a:chOff x="35117" y="0"/>
            <a:chExt cx="7943884" cy="3368897"/>
          </a:xfrm>
        </p:grpSpPr>
        <p:sp>
          <p:nvSpPr>
            <p:cNvPr id="186" name="Google Shape;186;p4"/>
            <p:cNvSpPr/>
            <p:nvPr/>
          </p:nvSpPr>
          <p:spPr>
            <a:xfrm>
              <a:off x="4032448" y="688381"/>
              <a:ext cx="2738035" cy="5357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4851"/>
                  </a:lnTo>
                  <a:lnTo>
                    <a:pt x="120000" y="74851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4"/>
            <p:cNvSpPr/>
            <p:nvPr/>
          </p:nvSpPr>
          <p:spPr>
            <a:xfrm>
              <a:off x="3981717" y="688381"/>
              <a:ext cx="91440" cy="535758"/>
            </a:xfrm>
            <a:custGeom>
              <a:rect b="b" l="l" r="r" t="t"/>
              <a:pathLst>
                <a:path extrusionOk="0" h="120000" w="120000">
                  <a:moveTo>
                    <a:pt x="66575" y="0"/>
                  </a:moveTo>
                  <a:lnTo>
                    <a:pt x="66575" y="74851"/>
                  </a:lnTo>
                  <a:lnTo>
                    <a:pt x="60000" y="74851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1243635" y="688381"/>
              <a:ext cx="2788812" cy="53575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4851"/>
                  </a:lnTo>
                  <a:lnTo>
                    <a:pt x="0" y="7485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997495" y="0"/>
              <a:ext cx="6069905" cy="6883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997495" y="0"/>
              <a:ext cx="6069905" cy="688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Триединство вопроса о социальной структуре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5117" y="1224140"/>
              <a:ext cx="2417035" cy="21447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35117" y="1224140"/>
              <a:ext cx="2417035" cy="21447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из чего состоит (обнаружить элементы)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818919" y="1224140"/>
              <a:ext cx="2417035" cy="21447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2818919" y="1224140"/>
              <a:ext cx="2417035" cy="21447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как построено (установить связи между элементами)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561966" y="1224140"/>
              <a:ext cx="2417035" cy="21447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5561966" y="1224140"/>
              <a:ext cx="2417035" cy="21447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как действует (понять механизм и процесс функционирования системы)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pic>
        <p:nvPicPr>
          <p:cNvPr descr="Парсонс, Толкотт — Википедия" id="202" name="Google Shape;202;p5"/>
          <p:cNvPicPr preferRelativeResize="0"/>
          <p:nvPr/>
        </p:nvPicPr>
        <p:blipFill rotWithShape="1">
          <a:blip r:embed="rId3">
            <a:alphaModFix/>
          </a:blip>
          <a:srcRect b="776" l="1575" r="775" t="1180"/>
          <a:stretch/>
        </p:blipFill>
        <p:spPr>
          <a:xfrm>
            <a:off x="5004048" y="1556792"/>
            <a:ext cx="3173558" cy="424847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03" name="Google Shape;203;p5"/>
          <p:cNvGrpSpPr/>
          <p:nvPr/>
        </p:nvGrpSpPr>
        <p:grpSpPr>
          <a:xfrm>
            <a:off x="5536738" y="5952013"/>
            <a:ext cx="2108178" cy="350312"/>
            <a:chOff x="13016" y="1180738"/>
            <a:chExt cx="2554350" cy="2282289"/>
          </a:xfrm>
        </p:grpSpPr>
        <p:sp>
          <p:nvSpPr>
            <p:cNvPr id="204" name="Google Shape;204;p5"/>
            <p:cNvSpPr/>
            <p:nvPr/>
          </p:nvSpPr>
          <p:spPr>
            <a:xfrm>
              <a:off x="13016" y="1180738"/>
              <a:ext cx="2554350" cy="2282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3016" y="1247582"/>
              <a:ext cx="2487505" cy="2148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Толкотт Парсоснс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5"/>
          <p:cNvSpPr txBox="1"/>
          <p:nvPr/>
        </p:nvSpPr>
        <p:spPr>
          <a:xfrm>
            <a:off x="179512" y="1268760"/>
            <a:ext cx="4680600" cy="20319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Американский социолог Толкотт Парсоснс создал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теорию социальных систем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в ко- торой полагал, что жизнеспособность лю- бой системы обеспечивается её реальным соответствием четырём функциональным требованиям, которые получили название сетки AGIL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7" name="Google Shape;207;p5"/>
          <p:cNvGrpSpPr/>
          <p:nvPr/>
        </p:nvGrpSpPr>
        <p:grpSpPr>
          <a:xfrm>
            <a:off x="179511" y="3429001"/>
            <a:ext cx="4608513" cy="3292378"/>
            <a:chOff x="-1" y="0"/>
            <a:chExt cx="4608513" cy="3292378"/>
          </a:xfrm>
        </p:grpSpPr>
        <p:sp>
          <p:nvSpPr>
            <p:cNvPr id="208" name="Google Shape;208;p5"/>
            <p:cNvSpPr/>
            <p:nvPr/>
          </p:nvSpPr>
          <p:spPr>
            <a:xfrm rot="-5400000">
              <a:off x="329033" y="-329033"/>
              <a:ext cx="1646189" cy="2304256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0" y="0"/>
              <a:ext cx="2304256" cy="1234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экономика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приспособление системы к внеш- ней среде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304256" y="0"/>
              <a:ext cx="2304256" cy="1646189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2304256" y="0"/>
              <a:ext cx="2304256" cy="12346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политика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должна вырабатывать цели и достигать их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 rot="10800000">
              <a:off x="0" y="1646189"/>
              <a:ext cx="2304256" cy="1646189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0" y="2057736"/>
              <a:ext cx="2304256" cy="12346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внутренняя регу- ляция и координа- ция элементов системы действия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 rot="5400000">
              <a:off x="2633289" y="1317155"/>
              <a:ext cx="1646189" cy="2304256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2304256" y="2057736"/>
              <a:ext cx="2304256" cy="12346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социализация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скрытое поддер- жание и воспроиз- водство общезна- чимого действия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800197" y="1420171"/>
              <a:ext cx="1008116" cy="45203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1822264" y="1442238"/>
              <a:ext cx="963982" cy="4079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AGIL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>
            <a:off x="269590" y="2852936"/>
            <a:ext cx="7943883" cy="2751786"/>
            <a:chOff x="28686" y="0"/>
            <a:chExt cx="7943883" cy="2751786"/>
          </a:xfrm>
        </p:grpSpPr>
        <p:sp>
          <p:nvSpPr>
            <p:cNvPr id="224" name="Google Shape;224;p6"/>
            <p:cNvSpPr/>
            <p:nvPr/>
          </p:nvSpPr>
          <p:spPr>
            <a:xfrm>
              <a:off x="4032448" y="688381"/>
              <a:ext cx="2731604" cy="6077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0200"/>
                  </a:lnTo>
                  <a:lnTo>
                    <a:pt x="120000" y="802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6"/>
            <p:cNvSpPr/>
            <p:nvPr/>
          </p:nvSpPr>
          <p:spPr>
            <a:xfrm>
              <a:off x="3975286" y="688381"/>
              <a:ext cx="91440" cy="607758"/>
            </a:xfrm>
            <a:custGeom>
              <a:rect b="b" l="l" r="r" t="t"/>
              <a:pathLst>
                <a:path extrusionOk="0" h="120000" w="120000">
                  <a:moveTo>
                    <a:pt x="75014" y="0"/>
                  </a:moveTo>
                  <a:lnTo>
                    <a:pt x="75014" y="80200"/>
                  </a:lnTo>
                  <a:lnTo>
                    <a:pt x="60000" y="802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6"/>
            <p:cNvSpPr/>
            <p:nvPr/>
          </p:nvSpPr>
          <p:spPr>
            <a:xfrm>
              <a:off x="1237203" y="688381"/>
              <a:ext cx="2795244" cy="60775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0200"/>
                  </a:lnTo>
                  <a:lnTo>
                    <a:pt x="0" y="802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6"/>
            <p:cNvSpPr/>
            <p:nvPr/>
          </p:nvSpPr>
          <p:spPr>
            <a:xfrm>
              <a:off x="1339468" y="0"/>
              <a:ext cx="5385958" cy="6883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1339468" y="0"/>
              <a:ext cx="5385958" cy="688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Основные элементы структуры общества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28686" y="1296140"/>
              <a:ext cx="2417035" cy="14556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 txBox="1"/>
            <p:nvPr/>
          </p:nvSpPr>
          <p:spPr>
            <a:xfrm>
              <a:off x="28686" y="1296140"/>
              <a:ext cx="2417035" cy="14556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812488" y="1296140"/>
              <a:ext cx="2417035" cy="14556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2812488" y="1296140"/>
              <a:ext cx="2417035" cy="14556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социальные общности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555534" y="1296140"/>
              <a:ext cx="2417035" cy="14556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 txBox="1"/>
            <p:nvPr/>
          </p:nvSpPr>
          <p:spPr>
            <a:xfrm>
              <a:off x="5555534" y="1296140"/>
              <a:ext cx="2417035" cy="14556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личность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235" name="Google Shape;235;p6"/>
          <p:cNvSpPr txBox="1"/>
          <p:nvPr/>
        </p:nvSpPr>
        <p:spPr>
          <a:xfrm>
            <a:off x="600944" y="1556792"/>
            <a:ext cx="713940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структура общества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распределение социальных групп, совокупность связей и способы взаимодействия между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ними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graphicFrame>
        <p:nvGraphicFramePr>
          <p:cNvPr id="241" name="Google Shape;241;p7"/>
          <p:cNvGraphicFramePr/>
          <p:nvPr/>
        </p:nvGraphicFramePr>
        <p:xfrm>
          <a:off x="323528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{93CD8F8A-0B0A-4CC9-90E8-E3EA5200C9AA}</a:tableStyleId>
              </a:tblPr>
              <a:tblGrid>
                <a:gridCol w="3960450"/>
                <a:gridCol w="3960450"/>
              </a:tblGrid>
              <a:tr h="5861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Проекции описания и анализа строения общества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54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структура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стратификация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7CCE4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Горизонтальная проекция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Вертикальная проекция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216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Отображает социальный состав на- селения как множество общностей, которые нельзя упорядочить на од- ной шкале по какому-то одному критерию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Описывает иерархию социального пространства (выше - ниже), отра- жает социальное неравенство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52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Этническая, поселенческая, демог- рафическая, профессиональная и т. д. структура общества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классы, социальные слои (страты)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graphicFrame>
        <p:nvGraphicFramePr>
          <p:cNvPr id="247" name="Google Shape;247;p8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{93CD8F8A-0B0A-4CC9-90E8-E3EA5200C9AA}</a:tableStyleId>
              </a:tblPr>
              <a:tblGrid>
                <a:gridCol w="2160250"/>
                <a:gridCol w="5832650"/>
              </a:tblGrid>
              <a:tr h="4147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Горизонтальная структура общества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679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Демографическая структура общест- ва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Отражает половозрастные характеристики данного общества, его численность, соотношения различных демографических групп (дети, молодёжь, люди сред- него возраста, престарелые и старики), соотношения уровня смертности и рождаемости. Анализ данной структуры позволяет говорить о физическом здо- ровье общества, устанавливать тенденции и особен- ности его качественного и количественного разви- тия, прогнозировать пути этого развития.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10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Этническая струк- тура общества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Даёт представление о национальном разнообразии того или иного общества, характере межнациональ- ных отношений. Изучение этого вида социальной структуры общества приобретает особую важность в периоды социальной нестабильности, когда полити- ческие и экономические противоречия могут приоб- ретать этноконфессиональную окраску.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graphicFrame>
        <p:nvGraphicFramePr>
          <p:cNvPr id="253" name="Google Shape;253;p9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{93CD8F8A-0B0A-4CC9-90E8-E3EA5200C9AA}</a:tableStyleId>
              </a:tblPr>
              <a:tblGrid>
                <a:gridCol w="2304250"/>
                <a:gridCol w="5688625"/>
              </a:tblGrid>
              <a:tr h="4147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Горизонтальная структура общества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679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Профессиональная структура общества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Отражает количество профессий (профессиональ- ных групп) и качество владения ими в данном об- ществе, даёт возможность исследователю говорить о той или иной степени конкурентоспособности данного общества по сравнению с другим, об уровне его развития, возможных внутренних конфликтах, специфике его экономической и социальной поли- тики.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10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Поселенческая (тер- риториальная) структура общества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Выражает такие характеристики общества, как плотность населения, территории расселения и структура расселения на данной территории, при- чины и пути миграций, количество населённых пун- ктов.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24.09.2020</vt:lpwstr>
  </property>
</Properties>
</file>