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embeddedFontLst>
    <p:embeddedFont>
      <p:font typeface="Cambria Math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8" roundtripDataSignature="AMtx7mjmnJM5v01h/CDfvjmFkxtg3D+w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307E65-77F2-4CA8-A735-1CED9D87A3E1}">
  <a:tblStyle styleId="{B9307E65-77F2-4CA8-A735-1CED9D87A3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22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2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22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2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2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2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2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2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22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2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2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2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2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22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3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6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6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6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6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6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7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7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7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7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3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3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6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6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7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7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9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30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30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1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21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1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21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2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21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1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4200"/>
              <a:t>Социальная структура общества (Ч. 2)</a:t>
            </a:r>
            <a:endParaRPr sz="4200"/>
          </a:p>
        </p:txBody>
      </p:sp>
      <p:sp>
        <p:nvSpPr>
          <p:cNvPr id="162" name="Google Shape;162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pic>
        <p:nvPicPr>
          <p:cNvPr descr="https://www.sb.by/upload/medialibrary/7d1/7d1b91ec025dcd4dada80c0c0a0bdd02.jpg" id="296" name="Google Shape;296;p10"/>
          <p:cNvPicPr preferRelativeResize="0"/>
          <p:nvPr/>
        </p:nvPicPr>
        <p:blipFill rotWithShape="1">
          <a:blip r:embed="rId3">
            <a:alphaModFix/>
          </a:blip>
          <a:srcRect b="6960" l="0" r="0" t="0"/>
          <a:stretch/>
        </p:blipFill>
        <p:spPr>
          <a:xfrm>
            <a:off x="5047142" y="2276872"/>
            <a:ext cx="3149195" cy="4395013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97" name="Google Shape;297;p10"/>
          <p:cNvGrpSpPr/>
          <p:nvPr/>
        </p:nvGrpSpPr>
        <p:grpSpPr>
          <a:xfrm>
            <a:off x="251520" y="1412776"/>
            <a:ext cx="7992888" cy="720080"/>
            <a:chOff x="1728191" y="1861461"/>
            <a:chExt cx="4464497" cy="854501"/>
          </a:xfrm>
        </p:grpSpPr>
        <p:sp>
          <p:nvSpPr>
            <p:cNvPr id="298" name="Google Shape;298;p10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0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Академик Евгений Бабосов: «Половина населения нашей страны отождест- вляет себя со средним классом»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0" name="Google Shape;300;p10"/>
          <p:cNvGrpSpPr/>
          <p:nvPr/>
        </p:nvGrpSpPr>
        <p:grpSpPr>
          <a:xfrm>
            <a:off x="179512" y="3140968"/>
            <a:ext cx="1800200" cy="1080120"/>
            <a:chOff x="1728191" y="1861461"/>
            <a:chExt cx="4464497" cy="854501"/>
          </a:xfrm>
        </p:grpSpPr>
        <p:sp>
          <p:nvSpPr>
            <p:cNvPr id="301" name="Google Shape;301;p10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0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Принадлеж- ность к средне- му классу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3" name="Google Shape;303;p10"/>
          <p:cNvGrpSpPr/>
          <p:nvPr/>
        </p:nvGrpSpPr>
        <p:grpSpPr>
          <a:xfrm>
            <a:off x="2987824" y="3140968"/>
            <a:ext cx="1800200" cy="1080120"/>
            <a:chOff x="1728191" y="1861461"/>
            <a:chExt cx="4464497" cy="854501"/>
          </a:xfrm>
        </p:grpSpPr>
        <p:sp>
          <p:nvSpPr>
            <p:cNvPr id="304" name="Google Shape;304;p10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Ощущение себя средним клас- сом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6" name="Google Shape;306;p10"/>
          <p:cNvGrpSpPr/>
          <p:nvPr/>
        </p:nvGrpSpPr>
        <p:grpSpPr>
          <a:xfrm>
            <a:off x="179512" y="4941168"/>
            <a:ext cx="1800200" cy="648072"/>
            <a:chOff x="1728191" y="1861461"/>
            <a:chExt cx="4464497" cy="854501"/>
          </a:xfrm>
        </p:grpSpPr>
        <p:sp>
          <p:nvSpPr>
            <p:cNvPr id="307" name="Google Shape;307;p10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0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50,5-55%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>
            <a:off x="2987824" y="4941168"/>
            <a:ext cx="1800200" cy="648072"/>
            <a:chOff x="1728191" y="1861461"/>
            <a:chExt cx="4464497" cy="854501"/>
          </a:xfrm>
        </p:grpSpPr>
        <p:sp>
          <p:nvSpPr>
            <p:cNvPr id="310" name="Google Shape;310;p10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0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50,2%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2" name="Google Shape;312;p10"/>
          <p:cNvSpPr/>
          <p:nvPr/>
        </p:nvSpPr>
        <p:spPr>
          <a:xfrm>
            <a:off x="899592" y="4293096"/>
            <a:ext cx="432048" cy="576064"/>
          </a:xfrm>
          <a:prstGeom prst="downArrow">
            <a:avLst>
              <a:gd fmla="val 50000" name="adj1"/>
              <a:gd fmla="val 7732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3635896" y="4293096"/>
            <a:ext cx="432048" cy="576064"/>
          </a:xfrm>
          <a:prstGeom prst="downArrow">
            <a:avLst>
              <a:gd fmla="val 50000" name="adj1"/>
              <a:gd fmla="val 7732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2123728" y="3429000"/>
            <a:ext cx="648072" cy="504056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grpSp>
        <p:nvGrpSpPr>
          <p:cNvPr id="320" name="Google Shape;320;p11"/>
          <p:cNvGrpSpPr/>
          <p:nvPr/>
        </p:nvGrpSpPr>
        <p:grpSpPr>
          <a:xfrm>
            <a:off x="251520" y="1628800"/>
            <a:ext cx="7992888" cy="1008112"/>
            <a:chOff x="1728191" y="1861461"/>
            <a:chExt cx="4464497" cy="854501"/>
          </a:xfrm>
        </p:grpSpPr>
        <p:sp>
          <p:nvSpPr>
            <p:cNvPr id="321" name="Google Shape;321;p11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1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дифференциация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 (от лат. differentia - различие) - это разде- ление общества на различные социальные группы, которые занимают в нём разное положение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3" name="Google Shape;323;p11"/>
          <p:cNvGrpSpPr/>
          <p:nvPr/>
        </p:nvGrpSpPr>
        <p:grpSpPr>
          <a:xfrm>
            <a:off x="251520" y="2924944"/>
            <a:ext cx="7992888" cy="1008112"/>
            <a:chOff x="1728191" y="1861461"/>
            <a:chExt cx="4464497" cy="854501"/>
          </a:xfrm>
        </p:grpSpPr>
        <p:sp>
          <p:nvSpPr>
            <p:cNvPr id="324" name="Google Shape;324;p11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стратификация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 - совокупность больших социальных групп, расположенных иерархически по критерию социального неравенства и называемых стратами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6" name="Google Shape;326;p11"/>
          <p:cNvGrpSpPr/>
          <p:nvPr/>
        </p:nvGrpSpPr>
        <p:grpSpPr>
          <a:xfrm>
            <a:off x="251520" y="4221088"/>
            <a:ext cx="7992888" cy="1008112"/>
            <a:chOff x="1728191" y="1861461"/>
            <a:chExt cx="4464497" cy="854501"/>
          </a:xfrm>
        </p:grpSpPr>
        <p:sp>
          <p:nvSpPr>
            <p:cNvPr id="327" name="Google Shape;327;p11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1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страта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 (лат. stratum - слой) – это социальный слой, объеди- нённый каким-либо общим общественным признаком (имущественным, профессиональным или иным)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pic>
        <p:nvPicPr>
          <p:cNvPr descr="Ð. Ð. Ð¡Ð¾ÑÐ¾ÐºÐ¸Ð½: Ð¿Ð¸Ð¾Ð½ÐµÑÑÐºÐ¸Ð¹ Ð¿Ð¾Ð´ÑÐ¾Ð´ Ðº Ð´Ð¸Ð°Ð³Ð½Ð¾ÑÑÐ¸ÐºÐµ Ð´Ð¸Ð½Ð°Ð¼Ð¸ÑÐ½Ð¾Ð³Ð¾ ÑÑÐ»Ð¾Ð¶Ð½ÑÑÑÐµÐ³Ð¾ÑÑ  ÑÐ¾ÑÐ¸ÑÐ¼Ð° - Ð¡ÐÐ¦ÐÐÐÐÐÐÐ¯. Ð¡ÐÐ¦ÐÐÐÐ¬ÐÐÐ¯ ÐÐÐÐÐÐÐ¡Ð¢ÐÐÐ ÐÐÐÐÐ" id="334" name="Google Shape;334;p12"/>
          <p:cNvPicPr preferRelativeResize="0"/>
          <p:nvPr/>
        </p:nvPicPr>
        <p:blipFill rotWithShape="1">
          <a:blip r:embed="rId3">
            <a:alphaModFix/>
          </a:blip>
          <a:srcRect b="1403" l="701" r="2161" t="894"/>
          <a:stretch/>
        </p:blipFill>
        <p:spPr>
          <a:xfrm>
            <a:off x="208476" y="2253172"/>
            <a:ext cx="3283404" cy="4354081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35" name="Google Shape;335;p12"/>
          <p:cNvGrpSpPr/>
          <p:nvPr/>
        </p:nvGrpSpPr>
        <p:grpSpPr>
          <a:xfrm>
            <a:off x="251520" y="1268760"/>
            <a:ext cx="7982272" cy="864096"/>
            <a:chOff x="1728191" y="1861461"/>
            <a:chExt cx="4464497" cy="854501"/>
          </a:xfrm>
        </p:grpSpPr>
        <p:sp>
          <p:nvSpPr>
            <p:cNvPr id="336" name="Google Shape;336;p12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2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Российско-американский социолог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Питирим Сорокин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в первой половине ХХ в. обосновал критерии принадлежности людей к той или иной страте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38" name="Google Shape;338;p12"/>
          <p:cNvGrpSpPr/>
          <p:nvPr/>
        </p:nvGrpSpPr>
        <p:grpSpPr>
          <a:xfrm>
            <a:off x="3636209" y="3047501"/>
            <a:ext cx="4669276" cy="3039869"/>
            <a:chOff x="313" y="770629"/>
            <a:chExt cx="4669276" cy="3039869"/>
          </a:xfrm>
        </p:grpSpPr>
        <p:sp>
          <p:nvSpPr>
            <p:cNvPr id="339" name="Google Shape;339;p12"/>
            <p:cNvSpPr/>
            <p:nvPr/>
          </p:nvSpPr>
          <p:spPr>
            <a:xfrm>
              <a:off x="3941227" y="2422624"/>
              <a:ext cx="91440" cy="28670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0" name="Google Shape;340;p12"/>
            <p:cNvSpPr/>
            <p:nvPr/>
          </p:nvSpPr>
          <p:spPr>
            <a:xfrm>
              <a:off x="2334952" y="1453271"/>
              <a:ext cx="1651995" cy="2867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1" name="Google Shape;341;p12"/>
            <p:cNvSpPr/>
            <p:nvPr/>
          </p:nvSpPr>
          <p:spPr>
            <a:xfrm>
              <a:off x="2289231" y="2422624"/>
              <a:ext cx="91440" cy="28670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12"/>
            <p:cNvSpPr/>
            <p:nvPr/>
          </p:nvSpPr>
          <p:spPr>
            <a:xfrm>
              <a:off x="2289231" y="1453271"/>
              <a:ext cx="91440" cy="28670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12"/>
            <p:cNvSpPr/>
            <p:nvPr/>
          </p:nvSpPr>
          <p:spPr>
            <a:xfrm>
              <a:off x="637236" y="2422624"/>
              <a:ext cx="91440" cy="28670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4" name="Google Shape;344;p12"/>
            <p:cNvSpPr/>
            <p:nvPr/>
          </p:nvSpPr>
          <p:spPr>
            <a:xfrm>
              <a:off x="682956" y="1453271"/>
              <a:ext cx="1651995" cy="28670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2"/>
            <p:cNvSpPr/>
            <p:nvPr/>
          </p:nvSpPr>
          <p:spPr>
            <a:xfrm>
              <a:off x="493441" y="770629"/>
              <a:ext cx="3683021" cy="68264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2"/>
            <p:cNvSpPr txBox="1"/>
            <p:nvPr/>
          </p:nvSpPr>
          <p:spPr>
            <a:xfrm>
              <a:off x="493441" y="770629"/>
              <a:ext cx="3683021" cy="6826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Критерии принадлежности к страте (по П.Сорокину)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313" y="1739981"/>
              <a:ext cx="1365285" cy="68264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313" y="1739981"/>
              <a:ext cx="1365285" cy="6826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экономичес-кий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313" y="2709334"/>
              <a:ext cx="1365285" cy="110116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2"/>
            <p:cNvSpPr txBox="1"/>
            <p:nvPr/>
          </p:nvSpPr>
          <p:spPr>
            <a:xfrm>
              <a:off x="313" y="2709334"/>
              <a:ext cx="1365285" cy="11011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 и богатство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1652309" y="1739981"/>
              <a:ext cx="1365285" cy="68264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2"/>
            <p:cNvSpPr txBox="1"/>
            <p:nvPr/>
          </p:nvSpPr>
          <p:spPr>
            <a:xfrm>
              <a:off x="1652309" y="1739981"/>
              <a:ext cx="1365285" cy="6826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политичес- кий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1652309" y="2709334"/>
              <a:ext cx="1365285" cy="110116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1652309" y="2709334"/>
              <a:ext cx="1365285" cy="11011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 и влияние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3304304" y="1739981"/>
              <a:ext cx="1365285" cy="68264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3304304" y="1739981"/>
              <a:ext cx="1365285" cy="6826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профессио- нальный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3304304" y="2709334"/>
              <a:ext cx="1365285" cy="110116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2"/>
            <p:cNvSpPr txBox="1"/>
            <p:nvPr/>
          </p:nvSpPr>
          <p:spPr>
            <a:xfrm>
              <a:off x="3304304" y="2709334"/>
              <a:ext cx="1365285" cy="11011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мастерство, профессио- нальные навыки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grpSp>
        <p:nvGrpSpPr>
          <p:cNvPr id="364" name="Google Shape;364;p13"/>
          <p:cNvGrpSpPr/>
          <p:nvPr/>
        </p:nvGrpSpPr>
        <p:grpSpPr>
          <a:xfrm>
            <a:off x="178338" y="1905244"/>
            <a:ext cx="7984618" cy="2543454"/>
            <a:chOff x="4134" y="708492"/>
            <a:chExt cx="7984618" cy="2543454"/>
          </a:xfrm>
        </p:grpSpPr>
        <p:sp>
          <p:nvSpPr>
            <p:cNvPr id="365" name="Google Shape;365;p13"/>
            <p:cNvSpPr/>
            <p:nvPr/>
          </p:nvSpPr>
          <p:spPr>
            <a:xfrm>
              <a:off x="3996444" y="1570762"/>
              <a:ext cx="3130039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6" name="Google Shape;366;p13"/>
            <p:cNvSpPr/>
            <p:nvPr/>
          </p:nvSpPr>
          <p:spPr>
            <a:xfrm>
              <a:off x="3996444" y="1570762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7" name="Google Shape;367;p13"/>
            <p:cNvSpPr/>
            <p:nvPr/>
          </p:nvSpPr>
          <p:spPr>
            <a:xfrm>
              <a:off x="2953097" y="1570762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8" name="Google Shape;368;p13"/>
            <p:cNvSpPr/>
            <p:nvPr/>
          </p:nvSpPr>
          <p:spPr>
            <a:xfrm>
              <a:off x="866404" y="1570762"/>
              <a:ext cx="3130039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9" name="Google Shape;369;p13"/>
            <p:cNvSpPr/>
            <p:nvPr/>
          </p:nvSpPr>
          <p:spPr>
            <a:xfrm>
              <a:off x="1938904" y="708492"/>
              <a:ext cx="4115079" cy="8622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3"/>
            <p:cNvSpPr txBox="1"/>
            <p:nvPr/>
          </p:nvSpPr>
          <p:spPr>
            <a:xfrm>
              <a:off x="1938904" y="708492"/>
              <a:ext cx="4115079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Критерии принадлежности к страте (современная социология)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4134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 txBox="1"/>
            <p:nvPr/>
          </p:nvSpPr>
          <p:spPr>
            <a:xfrm>
              <a:off x="4134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2090827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 txBox="1"/>
            <p:nvPr/>
          </p:nvSpPr>
          <p:spPr>
            <a:xfrm>
              <a:off x="2090827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4177520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 txBox="1"/>
            <p:nvPr/>
          </p:nvSpPr>
          <p:spPr>
            <a:xfrm>
              <a:off x="4177520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образование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6264213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 txBox="1"/>
            <p:nvPr/>
          </p:nvSpPr>
          <p:spPr>
            <a:xfrm>
              <a:off x="6264213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престиж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79" name="Google Shape;379;p13"/>
          <p:cNvGrpSpPr/>
          <p:nvPr/>
        </p:nvGrpSpPr>
        <p:grpSpPr>
          <a:xfrm>
            <a:off x="200083" y="5373216"/>
            <a:ext cx="7992888" cy="1008112"/>
            <a:chOff x="1728191" y="1861461"/>
            <a:chExt cx="4464497" cy="854501"/>
          </a:xfrm>
        </p:grpSpPr>
        <p:sp>
          <p:nvSpPr>
            <p:cNvPr id="380" name="Google Shape;380;p13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3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Престиж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это оценка в общественном мнении той или иной профессии, должности, рода занятий человека, социальной привлекательности той или иной позиции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82" name="Google Shape;382;p13"/>
          <p:cNvSpPr/>
          <p:nvPr/>
        </p:nvSpPr>
        <p:spPr>
          <a:xfrm>
            <a:off x="7092280" y="4530753"/>
            <a:ext cx="576064" cy="734451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grpSp>
        <p:nvGrpSpPr>
          <p:cNvPr id="388" name="Google Shape;388;p14"/>
          <p:cNvGrpSpPr/>
          <p:nvPr/>
        </p:nvGrpSpPr>
        <p:grpSpPr>
          <a:xfrm>
            <a:off x="356871" y="1400462"/>
            <a:ext cx="7782184" cy="5121419"/>
            <a:chOff x="105351" y="3462"/>
            <a:chExt cx="7782184" cy="5121419"/>
          </a:xfrm>
        </p:grpSpPr>
        <p:sp>
          <p:nvSpPr>
            <p:cNvPr id="389" name="Google Shape;389;p14"/>
            <p:cNvSpPr/>
            <p:nvPr/>
          </p:nvSpPr>
          <p:spPr>
            <a:xfrm>
              <a:off x="105351" y="3462"/>
              <a:ext cx="6119933" cy="7064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4"/>
            <p:cNvSpPr txBox="1"/>
            <p:nvPr/>
          </p:nvSpPr>
          <p:spPr>
            <a:xfrm>
              <a:off x="126041" y="24152"/>
              <a:ext cx="6078553" cy="6650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страты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717345" y="709864"/>
              <a:ext cx="611993" cy="5298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2" name="Google Shape;392;p14"/>
            <p:cNvSpPr/>
            <p:nvPr/>
          </p:nvSpPr>
          <p:spPr>
            <a:xfrm>
              <a:off x="1329338" y="886465"/>
              <a:ext cx="6558197" cy="7064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4"/>
            <p:cNvSpPr txBox="1"/>
            <p:nvPr/>
          </p:nvSpPr>
          <p:spPr>
            <a:xfrm>
              <a:off x="1350028" y="907155"/>
              <a:ext cx="6516817" cy="6650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высококвалифицированные специалисты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17345" y="709864"/>
              <a:ext cx="611993" cy="14128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5" name="Google Shape;395;p14"/>
            <p:cNvSpPr/>
            <p:nvPr/>
          </p:nvSpPr>
          <p:spPr>
            <a:xfrm>
              <a:off x="1329338" y="1769468"/>
              <a:ext cx="6558197" cy="7064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 txBox="1"/>
            <p:nvPr/>
          </p:nvSpPr>
          <p:spPr>
            <a:xfrm>
              <a:off x="1350028" y="1790158"/>
              <a:ext cx="6516817" cy="6650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государственные чиновники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17345" y="709864"/>
              <a:ext cx="611993" cy="22958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8" name="Google Shape;398;p14"/>
            <p:cNvSpPr/>
            <p:nvPr/>
          </p:nvSpPr>
          <p:spPr>
            <a:xfrm>
              <a:off x="1329338" y="2652472"/>
              <a:ext cx="6558197" cy="7064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4"/>
            <p:cNvSpPr txBox="1"/>
            <p:nvPr/>
          </p:nvSpPr>
          <p:spPr>
            <a:xfrm>
              <a:off x="1350028" y="2673162"/>
              <a:ext cx="6516817" cy="6650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офисные служащие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17345" y="709864"/>
              <a:ext cx="611993" cy="31788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1" name="Google Shape;401;p14"/>
            <p:cNvSpPr/>
            <p:nvPr/>
          </p:nvSpPr>
          <p:spPr>
            <a:xfrm>
              <a:off x="1329338" y="3535475"/>
              <a:ext cx="6558197" cy="7064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 txBox="1"/>
            <p:nvPr/>
          </p:nvSpPr>
          <p:spPr>
            <a:xfrm>
              <a:off x="1350028" y="3556165"/>
              <a:ext cx="6516817" cy="6650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квалифицированные рабочие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17345" y="709864"/>
              <a:ext cx="611993" cy="40618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4" name="Google Shape;404;p14"/>
            <p:cNvSpPr/>
            <p:nvPr/>
          </p:nvSpPr>
          <p:spPr>
            <a:xfrm>
              <a:off x="1329338" y="4418479"/>
              <a:ext cx="6558197" cy="70640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4"/>
            <p:cNvSpPr txBox="1"/>
            <p:nvPr/>
          </p:nvSpPr>
          <p:spPr>
            <a:xfrm>
              <a:off x="1350028" y="4439169"/>
              <a:ext cx="6516817" cy="6650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неквалифицированные рабочие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pic>
        <p:nvPicPr>
          <p:cNvPr id="411" name="Google Shape;4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185" y="2060848"/>
            <a:ext cx="7400925" cy="4505325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12" name="Google Shape;412;p15"/>
          <p:cNvGrpSpPr/>
          <p:nvPr/>
        </p:nvGrpSpPr>
        <p:grpSpPr>
          <a:xfrm>
            <a:off x="940572" y="1219589"/>
            <a:ext cx="6460149" cy="648072"/>
            <a:chOff x="1728191" y="1861461"/>
            <a:chExt cx="4464497" cy="854501"/>
          </a:xfrm>
        </p:grpSpPr>
        <p:sp>
          <p:nvSpPr>
            <p:cNvPr id="413" name="Google Shape;413;p15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5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Соотношение социальных слоёв, классов в обществе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grpSp>
        <p:nvGrpSpPr>
          <p:cNvPr id="420" name="Google Shape;420;p16"/>
          <p:cNvGrpSpPr/>
          <p:nvPr/>
        </p:nvGrpSpPr>
        <p:grpSpPr>
          <a:xfrm>
            <a:off x="251520" y="1268760"/>
            <a:ext cx="7984618" cy="720080"/>
            <a:chOff x="1728191" y="1861461"/>
            <a:chExt cx="4464497" cy="854501"/>
          </a:xfrm>
        </p:grpSpPr>
        <p:sp>
          <p:nvSpPr>
            <p:cNvPr id="421" name="Google Shape;421;p16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6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Маргиналы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 (от лат. marginalis - находящийся на краю) - это люди из групп, занимающих промежуточное положение между устойчивыми общностями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3" name="Google Shape;423;p16"/>
          <p:cNvGrpSpPr/>
          <p:nvPr/>
        </p:nvGrpSpPr>
        <p:grpSpPr>
          <a:xfrm>
            <a:off x="251520" y="2060848"/>
            <a:ext cx="7984618" cy="720080"/>
            <a:chOff x="1728191" y="1861461"/>
            <a:chExt cx="4464497" cy="854501"/>
          </a:xfrm>
        </p:grpSpPr>
        <p:sp>
          <p:nvSpPr>
            <p:cNvPr id="424" name="Google Shape;424;p16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6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Маргинализация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 - это промежуточность, «пограничность» положения человека между какими-либо социальными группами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6" name="Google Shape;426;p16"/>
          <p:cNvGrpSpPr/>
          <p:nvPr/>
        </p:nvGrpSpPr>
        <p:grpSpPr>
          <a:xfrm>
            <a:off x="251520" y="2852936"/>
            <a:ext cx="7984618" cy="864096"/>
            <a:chOff x="1728191" y="1861461"/>
            <a:chExt cx="4464497" cy="854501"/>
          </a:xfrm>
        </p:grpSpPr>
        <p:sp>
          <p:nvSpPr>
            <p:cNvPr id="427" name="Google Shape;427;p16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Понятие «маргинализация» появилось в американской социологии в 1920-е гг. для обозначения проблем адаптации иммигрантов к новым социальным условиям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9" name="Google Shape;429;p16"/>
          <p:cNvGrpSpPr/>
          <p:nvPr/>
        </p:nvGrpSpPr>
        <p:grpSpPr>
          <a:xfrm>
            <a:off x="272929" y="3790742"/>
            <a:ext cx="7950068" cy="2876914"/>
            <a:chOff x="21409" y="1702"/>
            <a:chExt cx="7950068" cy="2876914"/>
          </a:xfrm>
        </p:grpSpPr>
        <p:sp>
          <p:nvSpPr>
            <p:cNvPr id="430" name="Google Shape;430;p16"/>
            <p:cNvSpPr/>
            <p:nvPr/>
          </p:nvSpPr>
          <p:spPr>
            <a:xfrm>
              <a:off x="3996444" y="918745"/>
              <a:ext cx="2155787" cy="6730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1" name="Google Shape;431;p16"/>
            <p:cNvSpPr/>
            <p:nvPr/>
          </p:nvSpPr>
          <p:spPr>
            <a:xfrm>
              <a:off x="1840656" y="918745"/>
              <a:ext cx="2155787" cy="67308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2" name="Google Shape;432;p16"/>
            <p:cNvSpPr/>
            <p:nvPr/>
          </p:nvSpPr>
          <p:spPr>
            <a:xfrm>
              <a:off x="2393866" y="1702"/>
              <a:ext cx="3205155" cy="91704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6"/>
            <p:cNvSpPr txBox="1"/>
            <p:nvPr/>
          </p:nvSpPr>
          <p:spPr>
            <a:xfrm>
              <a:off x="2393866" y="1702"/>
              <a:ext cx="3205155" cy="9170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Маргиналы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21409" y="1591827"/>
              <a:ext cx="3638492" cy="12867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6"/>
            <p:cNvSpPr txBox="1"/>
            <p:nvPr/>
          </p:nvSpPr>
          <p:spPr>
            <a:xfrm>
              <a:off x="21409" y="1591827"/>
              <a:ext cx="3638492" cy="1286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могут опускать на дно общественной жизни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4332985" y="1591827"/>
              <a:ext cx="3638492" cy="12867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 txBox="1"/>
            <p:nvPr/>
          </p:nvSpPr>
          <p:spPr>
            <a:xfrm>
              <a:off x="4332985" y="1591827"/>
              <a:ext cx="3638492" cy="1286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могут повторно встраиваться в социальную систему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pic>
        <p:nvPicPr>
          <p:cNvPr id="443" name="Google Shape;4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849" y="2348880"/>
            <a:ext cx="3509728" cy="4384283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44" name="Google Shape;444;p17"/>
          <p:cNvGrpSpPr/>
          <p:nvPr/>
        </p:nvGrpSpPr>
        <p:grpSpPr>
          <a:xfrm>
            <a:off x="251520" y="1268760"/>
            <a:ext cx="7984618" cy="720080"/>
            <a:chOff x="1728191" y="1861461"/>
            <a:chExt cx="4464497" cy="854501"/>
          </a:xfrm>
        </p:grpSpPr>
        <p:sp>
          <p:nvSpPr>
            <p:cNvPr id="445" name="Google Shape;445;p17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7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люмпенам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(от нем. Lumpen - лохмотья) относят людей, опустившихся на дно общественной жизни, - бродяг, нищих, бездомных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47" name="Google Shape;447;p17"/>
          <p:cNvGrpSpPr/>
          <p:nvPr/>
        </p:nvGrpSpPr>
        <p:grpSpPr>
          <a:xfrm>
            <a:off x="3851920" y="2349382"/>
            <a:ext cx="4384218" cy="1584176"/>
            <a:chOff x="1728191" y="1861461"/>
            <a:chExt cx="4464497" cy="854501"/>
          </a:xfrm>
        </p:grpSpPr>
        <p:sp>
          <p:nvSpPr>
            <p:cNvPr id="448" name="Google Shape;448;p17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7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Термин «люмпен» был введён немецким философом XIX в. Карлом Марксом для обозначения деклассированных слоёв населения (бродяги, нищие, уголовные элементы и другие асоциальные лич- ности)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0" name="Google Shape;450;p17"/>
          <p:cNvGrpSpPr/>
          <p:nvPr/>
        </p:nvGrpSpPr>
        <p:grpSpPr>
          <a:xfrm>
            <a:off x="3875711" y="4294100"/>
            <a:ext cx="4384218" cy="2420888"/>
            <a:chOff x="1728191" y="1861461"/>
            <a:chExt cx="4464497" cy="854501"/>
          </a:xfrm>
        </p:grpSpPr>
        <p:sp>
          <p:nvSpPr>
            <p:cNvPr id="451" name="Google Shape;451;p17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7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Сегодня под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люмпенами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понимаются лица, которые не имеют собственности, живут случайными заработками или не работают и живут на государственные социальные пособия. Как правило, это выходцы из различных социальных слоёв и классов. Процесс увеличения численности этой группы получил наз- вание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люмпенизации населения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grpSp>
        <p:nvGrpSpPr>
          <p:cNvPr id="458" name="Google Shape;458;p18"/>
          <p:cNvGrpSpPr/>
          <p:nvPr/>
        </p:nvGrpSpPr>
        <p:grpSpPr>
          <a:xfrm>
            <a:off x="254778" y="1647001"/>
            <a:ext cx="7986371" cy="4716124"/>
            <a:chOff x="3258" y="306233"/>
            <a:chExt cx="7986371" cy="4716124"/>
          </a:xfrm>
        </p:grpSpPr>
        <p:sp>
          <p:nvSpPr>
            <p:cNvPr id="459" name="Google Shape;459;p18"/>
            <p:cNvSpPr/>
            <p:nvPr/>
          </p:nvSpPr>
          <p:spPr>
            <a:xfrm>
              <a:off x="6116355" y="2736306"/>
              <a:ext cx="91440" cy="6761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0" name="Google Shape;460;p18"/>
            <p:cNvSpPr/>
            <p:nvPr/>
          </p:nvSpPr>
          <p:spPr>
            <a:xfrm>
              <a:off x="3996444" y="1227464"/>
              <a:ext cx="2165631" cy="6761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1" name="Google Shape;461;p18"/>
            <p:cNvSpPr/>
            <p:nvPr/>
          </p:nvSpPr>
          <p:spPr>
            <a:xfrm>
              <a:off x="1785092" y="2736306"/>
              <a:ext cx="91440" cy="6761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2" name="Google Shape;462;p18"/>
            <p:cNvSpPr/>
            <p:nvPr/>
          </p:nvSpPr>
          <p:spPr>
            <a:xfrm>
              <a:off x="1830812" y="1227464"/>
              <a:ext cx="2165631" cy="67615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3" name="Google Shape;463;p18"/>
            <p:cNvSpPr/>
            <p:nvPr/>
          </p:nvSpPr>
          <p:spPr>
            <a:xfrm>
              <a:off x="1296149" y="306233"/>
              <a:ext cx="5400588" cy="92123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8"/>
            <p:cNvSpPr txBox="1"/>
            <p:nvPr/>
          </p:nvSpPr>
          <p:spPr>
            <a:xfrm>
              <a:off x="1296149" y="306233"/>
              <a:ext cx="5400588" cy="9212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Группы населения, которые выпадают из устойчивой социальной структуры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3258" y="1903620"/>
              <a:ext cx="3655107" cy="83268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8"/>
            <p:cNvSpPr txBox="1"/>
            <p:nvPr/>
          </p:nvSpPr>
          <p:spPr>
            <a:xfrm>
              <a:off x="3258" y="1903620"/>
              <a:ext cx="3655107" cy="8326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люмпены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3806" y="3412462"/>
              <a:ext cx="3654012" cy="160989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8"/>
            <p:cNvSpPr txBox="1"/>
            <p:nvPr/>
          </p:nvSpPr>
          <p:spPr>
            <a:xfrm>
              <a:off x="3806" y="3412462"/>
              <a:ext cx="3654012" cy="16098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люди, опустившиеся на дно социальной жизни (бродяги, нищие, бомжи)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4334522" y="1903620"/>
              <a:ext cx="3655107" cy="83268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8"/>
            <p:cNvSpPr txBox="1"/>
            <p:nvPr/>
          </p:nvSpPr>
          <p:spPr>
            <a:xfrm>
              <a:off x="4334522" y="1903620"/>
              <a:ext cx="3655107" cy="8326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маргиналы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4335069" y="3412462"/>
              <a:ext cx="3654012" cy="160989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8"/>
            <p:cNvSpPr txBox="1"/>
            <p:nvPr/>
          </p:nvSpPr>
          <p:spPr>
            <a:xfrm>
              <a:off x="4335069" y="3412462"/>
              <a:ext cx="3654012" cy="16098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группы, занимающие промежу- точное положение между устой- чивыми общностями (мигранты из деревни в город)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pic>
        <p:nvPicPr>
          <p:cNvPr descr="Guy Standing (economist) - Wikipedia" id="478" name="Google Shape;4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2624" y="1412776"/>
            <a:ext cx="3763714" cy="525658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79" name="Google Shape;479;p19"/>
          <p:cNvGrpSpPr/>
          <p:nvPr/>
        </p:nvGrpSpPr>
        <p:grpSpPr>
          <a:xfrm>
            <a:off x="179512" y="1412776"/>
            <a:ext cx="4096186" cy="2376264"/>
            <a:chOff x="1728191" y="1861461"/>
            <a:chExt cx="4464497" cy="854501"/>
          </a:xfrm>
        </p:grpSpPr>
        <p:sp>
          <p:nvSpPr>
            <p:cNvPr id="480" name="Google Shape;480;p19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9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Британский экономист и аналитик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Гай Стэндинг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работе «Прекариат: новый опасный класс» (2011 г.) опи- сывает новую угрозу-вызов для мира, которая заключается в быстром фор- мировании и росте нового класса –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прекариата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(от англ. precarious – не- устойчивый, нестабильный, и prole- tariat – пролетариат).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Социальные классы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Социальные страты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grpSp>
        <p:nvGrpSpPr>
          <p:cNvPr id="487" name="Google Shape;487;p20"/>
          <p:cNvGrpSpPr/>
          <p:nvPr/>
        </p:nvGrpSpPr>
        <p:grpSpPr>
          <a:xfrm>
            <a:off x="178338" y="1412772"/>
            <a:ext cx="7984618" cy="2952335"/>
            <a:chOff x="4134" y="216020"/>
            <a:chExt cx="7984618" cy="2952335"/>
          </a:xfrm>
        </p:grpSpPr>
        <p:sp>
          <p:nvSpPr>
            <p:cNvPr id="488" name="Google Shape;488;p20"/>
            <p:cNvSpPr/>
            <p:nvPr/>
          </p:nvSpPr>
          <p:spPr>
            <a:xfrm>
              <a:off x="3996444" y="1078290"/>
              <a:ext cx="3130039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9" name="Google Shape;489;p20"/>
            <p:cNvSpPr/>
            <p:nvPr/>
          </p:nvSpPr>
          <p:spPr>
            <a:xfrm>
              <a:off x="3996444" y="1078290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0" name="Google Shape;490;p20"/>
            <p:cNvSpPr/>
            <p:nvPr/>
          </p:nvSpPr>
          <p:spPr>
            <a:xfrm>
              <a:off x="2953097" y="1078290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1" name="Google Shape;491;p20"/>
            <p:cNvSpPr/>
            <p:nvPr/>
          </p:nvSpPr>
          <p:spPr>
            <a:xfrm>
              <a:off x="866404" y="1078290"/>
              <a:ext cx="3130039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2" name="Google Shape;492;p20"/>
            <p:cNvSpPr/>
            <p:nvPr/>
          </p:nvSpPr>
          <p:spPr>
            <a:xfrm>
              <a:off x="1722879" y="216020"/>
              <a:ext cx="4547128" cy="8622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0"/>
            <p:cNvSpPr txBox="1"/>
            <p:nvPr/>
          </p:nvSpPr>
          <p:spPr>
            <a:xfrm>
              <a:off x="1722879" y="216020"/>
              <a:ext cx="4547128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признаки прекариата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4134" y="1440444"/>
              <a:ext cx="1724539" cy="172791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0"/>
            <p:cNvSpPr txBox="1"/>
            <p:nvPr/>
          </p:nvSpPr>
          <p:spPr>
            <a:xfrm>
              <a:off x="4134" y="1440444"/>
              <a:ext cx="1724539" cy="1727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постоянное недовольство своим положе- нием и жизнью в целом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2090827" y="1440444"/>
              <a:ext cx="1724539" cy="172791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0"/>
            <p:cNvSpPr txBox="1"/>
            <p:nvPr/>
          </p:nvSpPr>
          <p:spPr>
            <a:xfrm>
              <a:off x="2090827" y="1440444"/>
              <a:ext cx="1724539" cy="1727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аномия (потеря ориентиров в повседневном существовании)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4177520" y="1440444"/>
              <a:ext cx="1724539" cy="172791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0"/>
            <p:cNvSpPr txBox="1"/>
            <p:nvPr/>
          </p:nvSpPr>
          <p:spPr>
            <a:xfrm>
              <a:off x="4177520" y="1440444"/>
              <a:ext cx="1724539" cy="1727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беспокойство и отчуждение от социума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6264213" y="1440444"/>
              <a:ext cx="1724539" cy="172791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0"/>
            <p:cNvSpPr txBox="1"/>
            <p:nvPr/>
          </p:nvSpPr>
          <p:spPr>
            <a:xfrm>
              <a:off x="6264213" y="1440444"/>
              <a:ext cx="1724539" cy="1727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статус «постоянно временно занятых»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02" name="Google Shape;502;p20"/>
          <p:cNvGrpSpPr/>
          <p:nvPr/>
        </p:nvGrpSpPr>
        <p:grpSpPr>
          <a:xfrm>
            <a:off x="179512" y="4688975"/>
            <a:ext cx="8126288" cy="1944216"/>
            <a:chOff x="1728191" y="1861461"/>
            <a:chExt cx="4464497" cy="854501"/>
          </a:xfrm>
        </p:grpSpPr>
        <p:sp>
          <p:nvSpPr>
            <p:cNvPr id="503" name="Google Shape;503;p20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0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Отсутствие постоянного дохода или стабильного заработка делает поло- жение прекариата хронически шатким. На Западе для такого типа занятости населения возник даже специальный термин «Mc Jobs» (макджоб) – низко- оплачиваемая работа, которая не требует особых навыков и даёт мало воз- можности для развития. В системе социальной стратификации Гай Стэндинг поставил прекариат на предпоследнюю позицию перед беднотой, живущей и умирающей на улицах.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179512" y="1340768"/>
            <a:ext cx="2802319" cy="854501"/>
            <a:chOff x="1728191" y="1861461"/>
            <a:chExt cx="4464497" cy="854501"/>
          </a:xfrm>
        </p:grpSpPr>
        <p:sp>
          <p:nvSpPr>
            <p:cNvPr id="178" name="Google Shape;178;p3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Классовый подход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0" name="Google Shape;180;p3"/>
          <p:cNvGrpSpPr/>
          <p:nvPr/>
        </p:nvGrpSpPr>
        <p:grpSpPr>
          <a:xfrm>
            <a:off x="5364088" y="1340767"/>
            <a:ext cx="2802319" cy="854501"/>
            <a:chOff x="1728191" y="1861461"/>
            <a:chExt cx="4464497" cy="854501"/>
          </a:xfrm>
        </p:grpSpPr>
        <p:sp>
          <p:nvSpPr>
            <p:cNvPr id="181" name="Google Shape;181;p3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Вертикальная структура общества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83" name="Google Shape;1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849" y="2348880"/>
            <a:ext cx="3509728" cy="4384283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84" name="Google Shape;184;p3"/>
          <p:cNvGrpSpPr/>
          <p:nvPr/>
        </p:nvGrpSpPr>
        <p:grpSpPr>
          <a:xfrm>
            <a:off x="3851921" y="2852936"/>
            <a:ext cx="4453880" cy="1800200"/>
            <a:chOff x="1728191" y="1861461"/>
            <a:chExt cx="4464497" cy="854501"/>
          </a:xfrm>
        </p:grpSpPr>
        <p:sp>
          <p:nvSpPr>
            <p:cNvPr id="185" name="Google Shape;185;p3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Классы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большие группы людей, вы- деленные по экономическим признакам (место в системе общественного разделе- ния труда, отношение к собственности на средства производства, способ распреде- ления общественного продукта)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87" name="Google Shape;187;p3"/>
          <p:cNvSpPr/>
          <p:nvPr/>
        </p:nvSpPr>
        <p:spPr>
          <a:xfrm>
            <a:off x="3357261" y="1412775"/>
            <a:ext cx="1656184" cy="710484"/>
          </a:xfrm>
          <a:prstGeom prst="rightArrow">
            <a:avLst>
              <a:gd fmla="val 50000" name="adj1"/>
              <a:gd fmla="val 97352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6333199" y="2225736"/>
            <a:ext cx="864096" cy="555192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3"/>
          <p:cNvGrpSpPr/>
          <p:nvPr/>
        </p:nvGrpSpPr>
        <p:grpSpPr>
          <a:xfrm>
            <a:off x="3851921" y="4932963"/>
            <a:ext cx="4453880" cy="1800200"/>
            <a:chOff x="1728191" y="1861461"/>
            <a:chExt cx="4464497" cy="854501"/>
          </a:xfrm>
        </p:grpSpPr>
        <p:sp>
          <p:nvSpPr>
            <p:cNvPr id="190" name="Google Shape;190;p3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Немецкий философ и экономист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Карл Маркс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в 1860-е гг. исследовал  закономер- ности развития человеческой цивилиза- ции и обращал особое внимание на проти- воречия между классами, которые, по его мнению, движут развитием общества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pSp>
        <p:nvGrpSpPr>
          <p:cNvPr id="197" name="Google Shape;197;p4"/>
          <p:cNvGrpSpPr/>
          <p:nvPr/>
        </p:nvGrpSpPr>
        <p:grpSpPr>
          <a:xfrm>
            <a:off x="1794384" y="1349523"/>
            <a:ext cx="4752528" cy="555186"/>
            <a:chOff x="1728191" y="1861461"/>
            <a:chExt cx="4464497" cy="854501"/>
          </a:xfrm>
        </p:grpSpPr>
        <p:sp>
          <p:nvSpPr>
            <p:cNvPr id="198" name="Google Shape;198;p4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Концепция К.Маркса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0" name="Google Shape;200;p4"/>
          <p:cNvGrpSpPr/>
          <p:nvPr/>
        </p:nvGrpSpPr>
        <p:grpSpPr>
          <a:xfrm>
            <a:off x="1092648" y="2348880"/>
            <a:ext cx="6155999" cy="443590"/>
            <a:chOff x="1728191" y="1861461"/>
            <a:chExt cx="4464497" cy="854501"/>
          </a:xfrm>
        </p:grpSpPr>
        <p:sp>
          <p:nvSpPr>
            <p:cNvPr id="201" name="Google Shape;201;p4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классовые интересы противоположны и непримиримы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3" name="Google Shape;203;p4"/>
          <p:cNvSpPr/>
          <p:nvPr/>
        </p:nvSpPr>
        <p:spPr>
          <a:xfrm>
            <a:off x="3758485" y="5379987"/>
            <a:ext cx="864096" cy="555192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3738599" y="2921640"/>
            <a:ext cx="864096" cy="555192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4"/>
          <p:cNvGrpSpPr/>
          <p:nvPr/>
        </p:nvGrpSpPr>
        <p:grpSpPr>
          <a:xfrm>
            <a:off x="1092648" y="3584277"/>
            <a:ext cx="6155999" cy="443590"/>
            <a:chOff x="1728191" y="1861461"/>
            <a:chExt cx="4464497" cy="854501"/>
          </a:xfrm>
        </p:grpSpPr>
        <p:sp>
          <p:nvSpPr>
            <p:cNvPr id="206" name="Google Shape;206;p4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социалистическая революция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8" name="Google Shape;208;p4"/>
          <p:cNvSpPr/>
          <p:nvPr/>
        </p:nvSpPr>
        <p:spPr>
          <a:xfrm>
            <a:off x="3742689" y="4148576"/>
            <a:ext cx="864096" cy="555192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4"/>
          <p:cNvGrpSpPr/>
          <p:nvPr/>
        </p:nvGrpSpPr>
        <p:grpSpPr>
          <a:xfrm>
            <a:off x="1112534" y="4819674"/>
            <a:ext cx="6155999" cy="443590"/>
            <a:chOff x="1728191" y="1861461"/>
            <a:chExt cx="4464497" cy="854501"/>
          </a:xfrm>
        </p:grpSpPr>
        <p:sp>
          <p:nvSpPr>
            <p:cNvPr id="210" name="Google Shape;210;p4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бесклассовое общество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12" name="Google Shape;212;p4"/>
          <p:cNvGrpSpPr/>
          <p:nvPr/>
        </p:nvGrpSpPr>
        <p:grpSpPr>
          <a:xfrm>
            <a:off x="1092649" y="6054891"/>
            <a:ext cx="6155998" cy="443590"/>
            <a:chOff x="1728191" y="1861461"/>
            <a:chExt cx="4464497" cy="854501"/>
          </a:xfrm>
        </p:grpSpPr>
        <p:sp>
          <p:nvSpPr>
            <p:cNvPr id="213" name="Google Shape;213;p4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уничтожение социального неравенства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pSp>
        <p:nvGrpSpPr>
          <p:cNvPr id="220" name="Google Shape;220;p5"/>
          <p:cNvGrpSpPr/>
          <p:nvPr/>
        </p:nvGrpSpPr>
        <p:grpSpPr>
          <a:xfrm>
            <a:off x="179512" y="1340768"/>
            <a:ext cx="3672408" cy="1584176"/>
            <a:chOff x="1728191" y="1861461"/>
            <a:chExt cx="4464497" cy="854501"/>
          </a:xfrm>
        </p:grpSpPr>
        <p:sp>
          <p:nvSpPr>
            <p:cNvPr id="221" name="Google Shape;221;p5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ходе классовой борьбы проис- ходит развитие общества, сме- няются общественно-экономи- ческие формации и изменяется социальная структура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https://cf.ppt-online.org/files1/slide/v/v0pfSEgrmbNxKjnCW2QasA8IHYU6zdOPe3LMR9coX/slide-9.jpg" id="223" name="Google Shape;223;p5"/>
          <p:cNvPicPr preferRelativeResize="0"/>
          <p:nvPr/>
        </p:nvPicPr>
        <p:blipFill rotWithShape="1">
          <a:blip r:embed="rId3">
            <a:alphaModFix/>
          </a:blip>
          <a:srcRect b="0" l="899" r="39752" t="0"/>
          <a:stretch/>
        </p:blipFill>
        <p:spPr>
          <a:xfrm>
            <a:off x="4062429" y="1340768"/>
            <a:ext cx="4181979" cy="5278015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24" name="Google Shape;224;p5"/>
          <p:cNvGrpSpPr/>
          <p:nvPr/>
        </p:nvGrpSpPr>
        <p:grpSpPr>
          <a:xfrm>
            <a:off x="683568" y="6021288"/>
            <a:ext cx="3240360" cy="576063"/>
            <a:chOff x="1728191" y="1861461"/>
            <a:chExt cx="4464497" cy="854501"/>
          </a:xfrm>
        </p:grpSpPr>
        <p:sp>
          <p:nvSpPr>
            <p:cNvPr id="225" name="Google Shape;225;p5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Пирамида капиталистического общества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pSp>
        <p:nvGrpSpPr>
          <p:cNvPr id="232" name="Google Shape;232;p6"/>
          <p:cNvGrpSpPr/>
          <p:nvPr/>
        </p:nvGrpSpPr>
        <p:grpSpPr>
          <a:xfrm>
            <a:off x="282738" y="1930894"/>
            <a:ext cx="7775819" cy="3544170"/>
            <a:chOff x="522" y="864094"/>
            <a:chExt cx="7775819" cy="3544170"/>
          </a:xfrm>
        </p:grpSpPr>
        <p:sp>
          <p:nvSpPr>
            <p:cNvPr id="233" name="Google Shape;233;p6"/>
            <p:cNvSpPr/>
            <p:nvPr/>
          </p:nvSpPr>
          <p:spPr>
            <a:xfrm>
              <a:off x="3888432" y="2000910"/>
              <a:ext cx="2751094" cy="4774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6"/>
            <p:cNvSpPr/>
            <p:nvPr/>
          </p:nvSpPr>
          <p:spPr>
            <a:xfrm>
              <a:off x="3842712" y="2000910"/>
              <a:ext cx="91440" cy="4774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6"/>
            <p:cNvSpPr/>
            <p:nvPr/>
          </p:nvSpPr>
          <p:spPr>
            <a:xfrm>
              <a:off x="1137337" y="2000910"/>
              <a:ext cx="2751094" cy="4774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6"/>
            <p:cNvSpPr/>
            <p:nvPr/>
          </p:nvSpPr>
          <p:spPr>
            <a:xfrm>
              <a:off x="1152127" y="864094"/>
              <a:ext cx="5472608" cy="113681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 txBox="1"/>
            <p:nvPr/>
          </p:nvSpPr>
          <p:spPr>
            <a:xfrm>
              <a:off x="1152127" y="864094"/>
              <a:ext cx="5472608" cy="11368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Механизмы сокращения социального неравенства нереволюционным путём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22" y="2478372"/>
              <a:ext cx="2273631" cy="19298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522" y="2478372"/>
              <a:ext cx="2273631" cy="19298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сотрудничество работодателей с профсоюзами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751616" y="2478372"/>
              <a:ext cx="2273631" cy="19298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2751616" y="2478372"/>
              <a:ext cx="2273631" cy="19298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привлечение работников к участию в управлении компанией за счёт акционирования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502710" y="2478372"/>
              <a:ext cx="2273631" cy="19298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 txBox="1"/>
            <p:nvPr/>
          </p:nvSpPr>
          <p:spPr>
            <a:xfrm>
              <a:off x="5502710" y="2478372"/>
              <a:ext cx="2273631" cy="19298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стимулирование профессионального и карьерного роста работников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pSp>
        <p:nvGrpSpPr>
          <p:cNvPr id="249" name="Google Shape;249;p7"/>
          <p:cNvGrpSpPr/>
          <p:nvPr/>
        </p:nvGrpSpPr>
        <p:grpSpPr>
          <a:xfrm>
            <a:off x="251520" y="1412776"/>
            <a:ext cx="3816424" cy="2016224"/>
            <a:chOff x="1728191" y="1861461"/>
            <a:chExt cx="4464497" cy="854501"/>
          </a:xfrm>
        </p:grpSpPr>
        <p:sp>
          <p:nvSpPr>
            <p:cNvPr id="250" name="Google Shape;250;p7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современной социологии часто говорят о классах в самом общем смысле как о совокупностях людей, имеющих сходное общественное положение и жизненные перспек- тивы на основе их доходов, влия- ния, образования и престижа.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52" name="Google Shape;252;p7"/>
          <p:cNvGrpSpPr/>
          <p:nvPr/>
        </p:nvGrpSpPr>
        <p:grpSpPr>
          <a:xfrm>
            <a:off x="2051720" y="6021288"/>
            <a:ext cx="2088232" cy="576063"/>
            <a:chOff x="1728191" y="1861461"/>
            <a:chExt cx="4464497" cy="854501"/>
          </a:xfrm>
        </p:grpSpPr>
        <p:sp>
          <p:nvSpPr>
            <p:cNvPr id="253" name="Google Shape;253;p7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Класс в социологии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descr="POSTCARDS FROM THE FUTURE" id="255" name="Google Shape;255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0076" y="1412776"/>
            <a:ext cx="4052869" cy="5178177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aphicFrame>
        <p:nvGraphicFramePr>
          <p:cNvPr id="262" name="Google Shape;262;p8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{B9307E65-77F2-4CA8-A735-1CED9D87A3E1}</a:tableStyleId>
              </a:tblPr>
              <a:tblGrid>
                <a:gridCol w="2304250"/>
                <a:gridCol w="56886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Социально-классовая структура современного общества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Высший класс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Составляют наиболее богатые и влиятельные люди (их количество обычно невелико), которые владеют значительной собственностью и большим капита- лом. Как правило, именно они оказывают решающее влияние на экономику и политику.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Средний класс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Его представители имеют устойчивые доходы, дос- таточные для удовлетворения широкого круга ма- териальных и социальных потребностей. В разви- тых странах составляет наибольшую часть населе- ния. Формирует и выражает общественное мнение. Является гарантом социальной стабильности.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Низший класс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Относят работников, занятых неквалифицирован- ным трудом, наиболее бедных членов общества. Ни- же данного класса располагаются люди, оказавшие- ся за пределами условий и норм жизни, принятых в обществе (бродяги, беспризорные, наркоманы, прес- тупники).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pSp>
        <p:nvGrpSpPr>
          <p:cNvPr id="268" name="Google Shape;268;p9"/>
          <p:cNvGrpSpPr/>
          <p:nvPr/>
        </p:nvGrpSpPr>
        <p:grpSpPr>
          <a:xfrm>
            <a:off x="903359" y="1418504"/>
            <a:ext cx="6692975" cy="5106839"/>
            <a:chOff x="651839" y="21504"/>
            <a:chExt cx="6692975" cy="5106839"/>
          </a:xfrm>
        </p:grpSpPr>
        <p:sp>
          <p:nvSpPr>
            <p:cNvPr id="269" name="Google Shape;269;p9"/>
            <p:cNvSpPr/>
            <p:nvPr/>
          </p:nvSpPr>
          <p:spPr>
            <a:xfrm>
              <a:off x="2725684" y="1994618"/>
              <a:ext cx="2602911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 txBox="1"/>
            <p:nvPr/>
          </p:nvSpPr>
          <p:spPr>
            <a:xfrm>
              <a:off x="3106871" y="2216622"/>
              <a:ext cx="1840537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характеристики среднего класса в западном обществе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 rot="-5400000">
              <a:off x="3798552" y="1749091"/>
              <a:ext cx="457175" cy="3387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 txBox="1"/>
            <p:nvPr/>
          </p:nvSpPr>
          <p:spPr>
            <a:xfrm rot="-5400000">
              <a:off x="4015710" y="1754601"/>
              <a:ext cx="22858" cy="2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984909" y="21504"/>
              <a:ext cx="2084460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 txBox="1"/>
            <p:nvPr/>
          </p:nvSpPr>
          <p:spPr>
            <a:xfrm>
              <a:off x="3290171" y="243508"/>
              <a:ext cx="1473936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 rot="-1198022">
              <a:off x="5123714" y="2291073"/>
              <a:ext cx="254151" cy="3387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9"/>
            <p:cNvSpPr txBox="1"/>
            <p:nvPr/>
          </p:nvSpPr>
          <p:spPr>
            <a:xfrm rot="-1198022">
              <a:off x="5244436" y="2301658"/>
              <a:ext cx="12707" cy="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260354" y="1167906"/>
              <a:ext cx="2084460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9"/>
            <p:cNvSpPr txBox="1"/>
            <p:nvPr/>
          </p:nvSpPr>
          <p:spPr>
            <a:xfrm>
              <a:off x="5565616" y="1389910"/>
              <a:ext cx="1473936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автомобиль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 rot="2848929">
              <a:off x="4570136" y="3563535"/>
              <a:ext cx="432193" cy="3387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9"/>
            <p:cNvSpPr txBox="1"/>
            <p:nvPr/>
          </p:nvSpPr>
          <p:spPr>
            <a:xfrm rot="2848929">
              <a:off x="4775428" y="3569669"/>
              <a:ext cx="21609" cy="21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4468266" y="3612405"/>
              <a:ext cx="2084460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9"/>
            <p:cNvSpPr txBox="1"/>
            <p:nvPr/>
          </p:nvSpPr>
          <p:spPr>
            <a:xfrm>
              <a:off x="4773528" y="3834409"/>
              <a:ext cx="1473936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медицинская и пенсионная страховка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 rot="7934394">
              <a:off x="3062706" y="3563312"/>
              <a:ext cx="425803" cy="3387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9"/>
            <p:cNvSpPr txBox="1"/>
            <p:nvPr/>
          </p:nvSpPr>
          <p:spPr>
            <a:xfrm rot="-2865606">
              <a:off x="3264963" y="3569607"/>
              <a:ext cx="21290" cy="21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1515935" y="3612405"/>
              <a:ext cx="2084460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9"/>
            <p:cNvSpPr txBox="1"/>
            <p:nvPr/>
          </p:nvSpPr>
          <p:spPr>
            <a:xfrm>
              <a:off x="1821197" y="3834409"/>
              <a:ext cx="1473936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высшее образование для детей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 rot="-9629302">
              <a:off x="2622342" y="2291301"/>
              <a:ext cx="301622" cy="3387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9"/>
            <p:cNvSpPr txBox="1"/>
            <p:nvPr/>
          </p:nvSpPr>
          <p:spPr>
            <a:xfrm rot="1170698">
              <a:off x="2765613" y="2300700"/>
              <a:ext cx="15081" cy="15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651839" y="1167901"/>
              <a:ext cx="2084460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957101" y="1389905"/>
              <a:ext cx="1473936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семейный отдых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01.10.2020</vt:lpwstr>
  </property>
</Properties>
</file>