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4" roundtripDataSignature="AMtx7mizC5Fl2wcEs3Xy9Sn3FLBD/7gx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ambriaMath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9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9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9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9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9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9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9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9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9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0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2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3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3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3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4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4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4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4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0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3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3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4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4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6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7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7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8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8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8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8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8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8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/>
              <a:t>Социальные процессы и изменение общества (Ч. 1)</a:t>
            </a:r>
            <a:endParaRPr sz="2800"/>
          </a:p>
        </p:txBody>
      </p:sp>
      <p:sp>
        <p:nvSpPr>
          <p:cNvPr id="162" name="Google Shape;162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255617" y="2492898"/>
            <a:ext cx="7912685" cy="2936546"/>
            <a:chOff x="4097" y="1095898"/>
            <a:chExt cx="7912685" cy="2936546"/>
          </a:xfrm>
        </p:grpSpPr>
        <p:sp>
          <p:nvSpPr>
            <p:cNvPr id="354" name="Google Shape;354;p10"/>
            <p:cNvSpPr/>
            <p:nvPr/>
          </p:nvSpPr>
          <p:spPr>
            <a:xfrm>
              <a:off x="3960439" y="2186627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5" name="Google Shape;355;p10"/>
            <p:cNvSpPr/>
            <p:nvPr/>
          </p:nvSpPr>
          <p:spPr>
            <a:xfrm>
              <a:off x="3960439" y="2186627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6" name="Google Shape;356;p10"/>
            <p:cNvSpPr/>
            <p:nvPr/>
          </p:nvSpPr>
          <p:spPr>
            <a:xfrm>
              <a:off x="2926492" y="2186627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7" name="Google Shape;357;p10"/>
            <p:cNvSpPr/>
            <p:nvPr/>
          </p:nvSpPr>
          <p:spPr>
            <a:xfrm>
              <a:off x="858598" y="2186627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8" name="Google Shape;358;p10"/>
            <p:cNvSpPr/>
            <p:nvPr/>
          </p:nvSpPr>
          <p:spPr>
            <a:xfrm>
              <a:off x="2448271" y="1095898"/>
              <a:ext cx="3024337" cy="109072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0"/>
            <p:cNvSpPr txBox="1"/>
            <p:nvPr/>
          </p:nvSpPr>
          <p:spPr>
            <a:xfrm>
              <a:off x="2448271" y="1095898"/>
              <a:ext cx="3024337" cy="10907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 (по уровню социальной системы)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4097" y="2545518"/>
              <a:ext cx="1709003" cy="1486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0"/>
            <p:cNvSpPr txBox="1"/>
            <p:nvPr/>
          </p:nvSpPr>
          <p:spPr>
            <a:xfrm>
              <a:off x="4097" y="2545518"/>
              <a:ext cx="1709003" cy="1486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уровне отдельного человека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2071991" y="2545518"/>
              <a:ext cx="1709003" cy="1486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0"/>
            <p:cNvSpPr txBox="1"/>
            <p:nvPr/>
          </p:nvSpPr>
          <p:spPr>
            <a:xfrm>
              <a:off x="2071991" y="2545518"/>
              <a:ext cx="1709003" cy="1486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уровне социальной группы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4139885" y="2545518"/>
              <a:ext cx="1709003" cy="1486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0"/>
            <p:cNvSpPr txBox="1"/>
            <p:nvPr/>
          </p:nvSpPr>
          <p:spPr>
            <a:xfrm>
              <a:off x="4139885" y="2545518"/>
              <a:ext cx="1709003" cy="1486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уровне общества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6207779" y="2545518"/>
              <a:ext cx="1709003" cy="1486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0"/>
            <p:cNvSpPr txBox="1"/>
            <p:nvPr/>
          </p:nvSpPr>
          <p:spPr>
            <a:xfrm>
              <a:off x="6207779" y="2545518"/>
              <a:ext cx="1709003" cy="1486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уровне человечества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373" name="Google Shape;373;p11"/>
          <p:cNvGrpSpPr/>
          <p:nvPr/>
        </p:nvGrpSpPr>
        <p:grpSpPr>
          <a:xfrm>
            <a:off x="257659" y="1707777"/>
            <a:ext cx="7908600" cy="4506789"/>
            <a:chOff x="6139" y="310777"/>
            <a:chExt cx="7908600" cy="4506789"/>
          </a:xfrm>
        </p:grpSpPr>
        <p:sp>
          <p:nvSpPr>
            <p:cNvPr id="374" name="Google Shape;374;p11"/>
            <p:cNvSpPr/>
            <p:nvPr/>
          </p:nvSpPr>
          <p:spPr>
            <a:xfrm>
              <a:off x="6049741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5" name="Google Shape;375;p11"/>
            <p:cNvSpPr/>
            <p:nvPr/>
          </p:nvSpPr>
          <p:spPr>
            <a:xfrm>
              <a:off x="3960440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1"/>
            <p:cNvSpPr/>
            <p:nvPr/>
          </p:nvSpPr>
          <p:spPr>
            <a:xfrm>
              <a:off x="1779698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7" name="Google Shape;377;p11"/>
            <p:cNvSpPr/>
            <p:nvPr/>
          </p:nvSpPr>
          <p:spPr>
            <a:xfrm>
              <a:off x="1825418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8" name="Google Shape;378;p11"/>
            <p:cNvSpPr/>
            <p:nvPr/>
          </p:nvSpPr>
          <p:spPr>
            <a:xfrm>
              <a:off x="2448273" y="310777"/>
              <a:ext cx="3024332" cy="9611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1"/>
            <p:cNvSpPr txBox="1"/>
            <p:nvPr/>
          </p:nvSpPr>
          <p:spPr>
            <a:xfrm>
              <a:off x="2448273" y="310777"/>
              <a:ext cx="3024332" cy="961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 (по темпам протекания)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1"/>
            <p:cNvSpPr txBox="1"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эволюция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1"/>
            <p:cNvSpPr txBox="1"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постепенные и вместе с тем существенные изменения в общественной жизни, происходящие естественным путём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1"/>
            <p:cNvSpPr txBox="1"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1"/>
            <p:cNvSpPr txBox="1"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резкий скачкообразный переход к качественно новому состоянию общества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Революция или реформа</a:t>
            </a:r>
            <a:endParaRPr/>
          </a:p>
        </p:txBody>
      </p:sp>
      <p:pic>
        <p:nvPicPr>
          <p:cNvPr descr="Ð¢Ð¾ÐºÐ²Ð¸Ð»Ñ, ÐÐ»ÐµÐºÑÐ¸Ñ Ð´Ðµ - Wikiwand" id="393" name="Google Shape;3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1438" y="1330098"/>
            <a:ext cx="3982666" cy="533926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4" name="Google Shape;394;p12"/>
          <p:cNvSpPr txBox="1"/>
          <p:nvPr/>
        </p:nvSpPr>
        <p:spPr>
          <a:xfrm>
            <a:off x="813345" y="6112784"/>
            <a:ext cx="34359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Алексис де Токвиль, французский политический деятель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5" name="Google Shape;395;p12"/>
          <p:cNvSpPr/>
          <p:nvPr/>
        </p:nvSpPr>
        <p:spPr>
          <a:xfrm>
            <a:off x="179512" y="1330098"/>
            <a:ext cx="3888432" cy="181087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«Объективные цели революции могут быть достигнуты реформа- торскими методами при условии их осознания верхами, их гибкости и политической воли».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А.Токвиль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Революция или реформа</a:t>
            </a:r>
            <a:endParaRPr/>
          </a:p>
        </p:txBody>
      </p:sp>
      <p:grpSp>
        <p:nvGrpSpPr>
          <p:cNvPr id="401" name="Google Shape;401;p13"/>
          <p:cNvGrpSpPr/>
          <p:nvPr/>
        </p:nvGrpSpPr>
        <p:grpSpPr>
          <a:xfrm>
            <a:off x="255617" y="2348878"/>
            <a:ext cx="7912685" cy="3168355"/>
            <a:chOff x="4097" y="1080118"/>
            <a:chExt cx="7912685" cy="3168355"/>
          </a:xfrm>
        </p:grpSpPr>
        <p:sp>
          <p:nvSpPr>
            <p:cNvPr id="402" name="Google Shape;402;p13"/>
            <p:cNvSpPr/>
            <p:nvPr/>
          </p:nvSpPr>
          <p:spPr>
            <a:xfrm>
              <a:off x="3960440" y="1882811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3" name="Google Shape;403;p13"/>
            <p:cNvSpPr/>
            <p:nvPr/>
          </p:nvSpPr>
          <p:spPr>
            <a:xfrm>
              <a:off x="3960440" y="1882811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4" name="Google Shape;404;p13"/>
            <p:cNvSpPr/>
            <p:nvPr/>
          </p:nvSpPr>
          <p:spPr>
            <a:xfrm>
              <a:off x="2926492" y="1882811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5" name="Google Shape;405;p13"/>
            <p:cNvSpPr/>
            <p:nvPr/>
          </p:nvSpPr>
          <p:spPr>
            <a:xfrm>
              <a:off x="858598" y="1882811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6" name="Google Shape;406;p13"/>
            <p:cNvSpPr/>
            <p:nvPr/>
          </p:nvSpPr>
          <p:spPr>
            <a:xfrm>
              <a:off x="649246" y="1080118"/>
              <a:ext cx="6622387" cy="80269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3"/>
            <p:cNvSpPr txBox="1"/>
            <p:nvPr/>
          </p:nvSpPr>
          <p:spPr>
            <a:xfrm>
              <a:off x="649246" y="1080118"/>
              <a:ext cx="6622387" cy="8026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Объективные цели революции (по А.Токвилю)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4097" y="2241702"/>
              <a:ext cx="1709003" cy="200677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3"/>
            <p:cNvSpPr txBox="1"/>
            <p:nvPr/>
          </p:nvSpPr>
          <p:spPr>
            <a:xfrm>
              <a:off x="4097" y="2241702"/>
              <a:ext cx="1709003" cy="20067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завоевание власти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2071991" y="2241702"/>
              <a:ext cx="1709003" cy="200677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3"/>
            <p:cNvSpPr txBox="1"/>
            <p:nvPr/>
          </p:nvSpPr>
          <p:spPr>
            <a:xfrm>
              <a:off x="2071991" y="2241702"/>
              <a:ext cx="1709003" cy="20067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благосостояние народа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4139885" y="2241702"/>
              <a:ext cx="1709003" cy="200677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3"/>
            <p:cNvSpPr txBox="1"/>
            <p:nvPr/>
          </p:nvSpPr>
          <p:spPr>
            <a:xfrm>
              <a:off x="4139885" y="2241702"/>
              <a:ext cx="1709003" cy="20067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сохранение целостности общества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6207779" y="2241702"/>
              <a:ext cx="1709003" cy="200677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3"/>
            <p:cNvSpPr txBox="1"/>
            <p:nvPr/>
          </p:nvSpPr>
          <p:spPr>
            <a:xfrm>
              <a:off x="6207779" y="2241702"/>
              <a:ext cx="1709003" cy="20067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новые перспективы развития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416" name="Google Shape;416;p13"/>
          <p:cNvCxnSpPr/>
          <p:nvPr/>
        </p:nvCxnSpPr>
        <p:spPr>
          <a:xfrm flipH="1" rot="10800000">
            <a:off x="107504" y="3861048"/>
            <a:ext cx="1944216" cy="115212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417" name="Google Shape;417;p13"/>
          <p:cNvCxnSpPr/>
          <p:nvPr/>
        </p:nvCxnSpPr>
        <p:spPr>
          <a:xfrm>
            <a:off x="107504" y="3933056"/>
            <a:ext cx="1944216" cy="108012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Революция или реформа</a:t>
            </a:r>
            <a:endParaRPr/>
          </a:p>
        </p:txBody>
      </p:sp>
      <p:sp>
        <p:nvSpPr>
          <p:cNvPr id="423" name="Google Shape;423;p14"/>
          <p:cNvSpPr txBox="1"/>
          <p:nvPr/>
        </p:nvSpPr>
        <p:spPr>
          <a:xfrm>
            <a:off x="4499992" y="6165304"/>
            <a:ext cx="3692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Питирим Сорокин, русско-американский социолог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. Ð. Ð¡Ð¾ÑÐ¾ÐºÐ¸Ð½: Ð¿Ð¸Ð¾Ð½ÐµÑÑÐºÐ¸Ð¹ Ð¿Ð¾Ð´ÑÐ¾Ð´ Ðº Ð´Ð¸Ð°Ð³Ð½Ð¾ÑÑÐ¸ÐºÐµ Ð´Ð¸Ð½Ð°Ð¼Ð¸ÑÐ½Ð¾Ð³Ð¾ ÑÑÐ»Ð¾Ð¶Ð½ÑÑÑÐµÐ³Ð¾ÑÑ  ÑÐ¾ÑÐ¸ÑÐ¼Ð° - Ð¡ÐÐ¦ÐÐÐÐÐÐÐ¯. Ð¡ÐÐ¦ÐÐÐÐ¬ÐÐÐ¯ ÐÐÐÐÐÐÐ¡Ð¢ÐÐÐ ÐÐÐÐÐ" id="424" name="Google Shape;424;p14"/>
          <p:cNvPicPr preferRelativeResize="0"/>
          <p:nvPr/>
        </p:nvPicPr>
        <p:blipFill rotWithShape="1">
          <a:blip r:embed="rId3">
            <a:alphaModFix/>
          </a:blip>
          <a:srcRect b="1403" l="701" r="2161" t="894"/>
          <a:stretch/>
        </p:blipFill>
        <p:spPr>
          <a:xfrm>
            <a:off x="4499992" y="1268760"/>
            <a:ext cx="3692475" cy="489654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25" name="Google Shape;425;p14"/>
          <p:cNvGrpSpPr/>
          <p:nvPr/>
        </p:nvGrpSpPr>
        <p:grpSpPr>
          <a:xfrm>
            <a:off x="179512" y="1916831"/>
            <a:ext cx="4173986" cy="3826364"/>
            <a:chOff x="23937" y="761835"/>
            <a:chExt cx="4173986" cy="3826364"/>
          </a:xfrm>
        </p:grpSpPr>
        <p:sp>
          <p:nvSpPr>
            <p:cNvPr id="426" name="Google Shape;426;p14"/>
            <p:cNvSpPr/>
            <p:nvPr/>
          </p:nvSpPr>
          <p:spPr>
            <a:xfrm>
              <a:off x="23937" y="761835"/>
              <a:ext cx="3341052" cy="55180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 txBox="1"/>
            <p:nvPr/>
          </p:nvSpPr>
          <p:spPr>
            <a:xfrm>
              <a:off x="40099" y="777997"/>
              <a:ext cx="3308728" cy="5194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 революционной ситуации (по П.Сорокину)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358042" y="1313640"/>
              <a:ext cx="312645" cy="4133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9" name="Google Shape;429;p14"/>
            <p:cNvSpPr/>
            <p:nvPr/>
          </p:nvSpPr>
          <p:spPr>
            <a:xfrm>
              <a:off x="670687" y="1452107"/>
              <a:ext cx="3527236" cy="5497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 txBox="1"/>
            <p:nvPr/>
          </p:nvSpPr>
          <p:spPr>
            <a:xfrm>
              <a:off x="686790" y="1468210"/>
              <a:ext cx="3495030" cy="5175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голод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358042" y="1313640"/>
              <a:ext cx="312645" cy="10093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2" name="Google Shape;432;p14"/>
            <p:cNvSpPr/>
            <p:nvPr/>
          </p:nvSpPr>
          <p:spPr>
            <a:xfrm>
              <a:off x="670687" y="2048049"/>
              <a:ext cx="3527236" cy="5497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 txBox="1"/>
            <p:nvPr/>
          </p:nvSpPr>
          <p:spPr>
            <a:xfrm>
              <a:off x="686790" y="2064152"/>
              <a:ext cx="3495030" cy="5175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жилищная проблема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358042" y="1313640"/>
              <a:ext cx="312645" cy="16052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5" name="Google Shape;435;p14"/>
            <p:cNvSpPr/>
            <p:nvPr/>
          </p:nvSpPr>
          <p:spPr>
            <a:xfrm>
              <a:off x="670687" y="2643992"/>
              <a:ext cx="3527236" cy="5497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 txBox="1"/>
            <p:nvPr/>
          </p:nvSpPr>
          <p:spPr>
            <a:xfrm>
              <a:off x="686790" y="2660095"/>
              <a:ext cx="3495030" cy="5175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угроза безопасности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358042" y="1313640"/>
              <a:ext cx="312645" cy="22011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8" name="Google Shape;438;p14"/>
            <p:cNvSpPr/>
            <p:nvPr/>
          </p:nvSpPr>
          <p:spPr>
            <a:xfrm>
              <a:off x="670687" y="3239934"/>
              <a:ext cx="3527236" cy="5497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 txBox="1"/>
            <p:nvPr/>
          </p:nvSpPr>
          <p:spPr>
            <a:xfrm>
              <a:off x="686790" y="3256037"/>
              <a:ext cx="3495030" cy="5175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сегрегация по полу, конфессии и другим признакам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358042" y="1313640"/>
              <a:ext cx="312645" cy="28983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1" name="Google Shape;441;p14"/>
            <p:cNvSpPr/>
            <p:nvPr/>
          </p:nvSpPr>
          <p:spPr>
            <a:xfrm>
              <a:off x="670687" y="3835876"/>
              <a:ext cx="3527236" cy="75232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 txBox="1"/>
            <p:nvPr/>
          </p:nvSpPr>
          <p:spPr>
            <a:xfrm>
              <a:off x="692722" y="3857911"/>
              <a:ext cx="3483166" cy="7082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ущемление рефлекса свободы, личного достоинства и прав собственности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Революция или реформа</a:t>
            </a:r>
            <a:endParaRPr/>
          </a:p>
        </p:txBody>
      </p:sp>
      <p:sp>
        <p:nvSpPr>
          <p:cNvPr id="448" name="Google Shape;448;p15"/>
          <p:cNvSpPr txBox="1"/>
          <p:nvPr/>
        </p:nvSpPr>
        <p:spPr>
          <a:xfrm>
            <a:off x="4499992" y="6165304"/>
            <a:ext cx="3692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Питирим Сорокин, русско-американский социолог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. Ð. Ð¡Ð¾ÑÐ¾ÐºÐ¸Ð½: Ð¿Ð¸Ð¾Ð½ÐµÑÑÐºÐ¸Ð¹ Ð¿Ð¾Ð´ÑÐ¾Ð´ Ðº Ð´Ð¸Ð°Ð³Ð½Ð¾ÑÑÐ¸ÐºÐµ Ð´Ð¸Ð½Ð°Ð¼Ð¸ÑÐ½Ð¾Ð³Ð¾ ÑÑÐ»Ð¾Ð¶Ð½ÑÑÑÐµÐ³Ð¾ÑÑ  ÑÐ¾ÑÐ¸ÑÐ¼Ð° - Ð¡ÐÐ¦ÐÐÐÐÐÐÐ¯. Ð¡ÐÐ¦ÐÐÐÐ¬ÐÐÐ¯ ÐÐÐÐÐÐÐ¡Ð¢ÐÐÐ ÐÐÐÐÐ" id="449" name="Google Shape;449;p15"/>
          <p:cNvPicPr preferRelativeResize="0"/>
          <p:nvPr/>
        </p:nvPicPr>
        <p:blipFill rotWithShape="1">
          <a:blip r:embed="rId3">
            <a:alphaModFix/>
          </a:blip>
          <a:srcRect b="1403" l="701" r="2161" t="894"/>
          <a:stretch/>
        </p:blipFill>
        <p:spPr>
          <a:xfrm>
            <a:off x="4499992" y="1268760"/>
            <a:ext cx="3692475" cy="489654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0" name="Google Shape;450;p15"/>
          <p:cNvSpPr/>
          <p:nvPr/>
        </p:nvSpPr>
        <p:spPr>
          <a:xfrm>
            <a:off x="251520" y="1268760"/>
            <a:ext cx="4032448" cy="65874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Революционная ситуация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1" name="Google Shape;451;p15"/>
          <p:cNvSpPr/>
          <p:nvPr/>
        </p:nvSpPr>
        <p:spPr>
          <a:xfrm>
            <a:off x="251520" y="3140968"/>
            <a:ext cx="1872208" cy="151216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поиск путей и способов разре- шения револю- ционной ситуа- ции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2" name="Google Shape;452;p15"/>
          <p:cNvSpPr/>
          <p:nvPr/>
        </p:nvSpPr>
        <p:spPr>
          <a:xfrm>
            <a:off x="2339752" y="3140968"/>
            <a:ext cx="1944216" cy="151216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осознание тщет- ности ожиданий перемен к луч- шему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251520" y="5835933"/>
            <a:ext cx="4032448" cy="65874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Революция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4" name="Google Shape;454;p15"/>
          <p:cNvSpPr/>
          <p:nvPr/>
        </p:nvSpPr>
        <p:spPr>
          <a:xfrm>
            <a:off x="2987824" y="1963663"/>
            <a:ext cx="648072" cy="1146636"/>
          </a:xfrm>
          <a:prstGeom prst="downArrow">
            <a:avLst>
              <a:gd fmla="val 50000" name="adj1"/>
              <a:gd fmla="val 10390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5"/>
          <p:cNvSpPr/>
          <p:nvPr/>
        </p:nvSpPr>
        <p:spPr>
          <a:xfrm>
            <a:off x="863588" y="1979111"/>
            <a:ext cx="648072" cy="1146636"/>
          </a:xfrm>
          <a:prstGeom prst="downArrow">
            <a:avLst>
              <a:gd fmla="val 50000" name="adj1"/>
              <a:gd fmla="val 10390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5"/>
          <p:cNvSpPr/>
          <p:nvPr/>
        </p:nvSpPr>
        <p:spPr>
          <a:xfrm>
            <a:off x="3013020" y="4689297"/>
            <a:ext cx="648072" cy="1146636"/>
          </a:xfrm>
          <a:prstGeom prst="downArrow">
            <a:avLst>
              <a:gd fmla="val 50000" name="adj1"/>
              <a:gd fmla="val 10390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5"/>
          <p:cNvSpPr/>
          <p:nvPr/>
        </p:nvSpPr>
        <p:spPr>
          <a:xfrm>
            <a:off x="854278" y="4689297"/>
            <a:ext cx="648072" cy="1146636"/>
          </a:xfrm>
          <a:prstGeom prst="downArrow">
            <a:avLst>
              <a:gd fmla="val 50000" name="adj1"/>
              <a:gd fmla="val 10390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15"/>
          <p:cNvCxnSpPr/>
          <p:nvPr/>
        </p:nvCxnSpPr>
        <p:spPr>
          <a:xfrm flipH="1" rot="10800000">
            <a:off x="679287" y="4873829"/>
            <a:ext cx="1160381" cy="652131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459" name="Google Shape;459;p15"/>
          <p:cNvCxnSpPr/>
          <p:nvPr/>
        </p:nvCxnSpPr>
        <p:spPr>
          <a:xfrm>
            <a:off x="679287" y="4909990"/>
            <a:ext cx="1079372" cy="615969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Революция или реформа</a:t>
            </a:r>
            <a:endParaRPr/>
          </a:p>
        </p:txBody>
      </p:sp>
      <p:sp>
        <p:nvSpPr>
          <p:cNvPr id="465" name="Google Shape;465;p16"/>
          <p:cNvSpPr/>
          <p:nvPr/>
        </p:nvSpPr>
        <p:spPr>
          <a:xfrm>
            <a:off x="251520" y="1268760"/>
            <a:ext cx="7848872" cy="65874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Современное общество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236050" y="4200619"/>
            <a:ext cx="2438962" cy="75608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«шоковая терапия»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5474051" y="4188733"/>
            <a:ext cx="2569232" cy="75608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«цветные революции»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261855" y="5765970"/>
            <a:ext cx="7807232" cy="65874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неприемлемы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4067944" y="1960246"/>
            <a:ext cx="426155" cy="751029"/>
          </a:xfrm>
          <a:prstGeom prst="downArrow">
            <a:avLst>
              <a:gd fmla="val 50000" name="adj1"/>
              <a:gd fmla="val 10390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6444208" y="3411182"/>
            <a:ext cx="426155" cy="751029"/>
          </a:xfrm>
          <a:prstGeom prst="downArrow">
            <a:avLst>
              <a:gd fmla="val 50000" name="adj1"/>
              <a:gd fmla="val 10390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228464" y="2705330"/>
            <a:ext cx="7848872" cy="65874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Верхи не осознают реформаторские методы, им не хватает гибкости и политической воли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115616" y="3400888"/>
            <a:ext cx="426155" cy="751029"/>
          </a:xfrm>
          <a:prstGeom prst="downArrow">
            <a:avLst>
              <a:gd fmla="val 50000" name="adj1"/>
              <a:gd fmla="val 10390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6"/>
          <p:cNvSpPr/>
          <p:nvPr/>
        </p:nvSpPr>
        <p:spPr>
          <a:xfrm rot="10800000">
            <a:off x="1114836" y="4941904"/>
            <a:ext cx="426155" cy="751029"/>
          </a:xfrm>
          <a:prstGeom prst="downArrow">
            <a:avLst>
              <a:gd fmla="val 50000" name="adj1"/>
              <a:gd fmla="val 10390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6"/>
          <p:cNvSpPr/>
          <p:nvPr/>
        </p:nvSpPr>
        <p:spPr>
          <a:xfrm rot="10800000">
            <a:off x="6445263" y="4946078"/>
            <a:ext cx="426155" cy="751029"/>
          </a:xfrm>
          <a:prstGeom prst="downArrow">
            <a:avLst>
              <a:gd fmla="val 50000" name="adj1"/>
              <a:gd fmla="val 10390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Революция или реформа</a:t>
            </a:r>
            <a:endParaRPr/>
          </a:p>
        </p:txBody>
      </p:sp>
      <p:sp>
        <p:nvSpPr>
          <p:cNvPr id="480" name="Google Shape;480;p17"/>
          <p:cNvSpPr/>
          <p:nvPr/>
        </p:nvSpPr>
        <p:spPr>
          <a:xfrm>
            <a:off x="251520" y="1556792"/>
            <a:ext cx="2880320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Общественные формы и структуры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1" name="Google Shape;481;p17"/>
          <p:cNvSpPr/>
          <p:nvPr/>
        </p:nvSpPr>
        <p:spPr>
          <a:xfrm>
            <a:off x="3872815" y="2513840"/>
            <a:ext cx="560170" cy="854531"/>
          </a:xfrm>
          <a:prstGeom prst="downArrow">
            <a:avLst>
              <a:gd fmla="val 50000" name="adj1"/>
              <a:gd fmla="val 10390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5292080" y="1545031"/>
            <a:ext cx="2880320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Новые условия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3316238" y="1531640"/>
            <a:ext cx="1791444" cy="9144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7"/>
          <p:cNvSpPr/>
          <p:nvPr/>
        </p:nvSpPr>
        <p:spPr>
          <a:xfrm>
            <a:off x="323528" y="3429000"/>
            <a:ext cx="7848872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Нарушение нормального хода социальных процессов, появление деструктивных явлений в сфере отношений, институтов и общностей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5" name="Google Shape;485;p17"/>
          <p:cNvSpPr/>
          <p:nvPr/>
        </p:nvSpPr>
        <p:spPr>
          <a:xfrm>
            <a:off x="323528" y="5730571"/>
            <a:ext cx="7848872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Мониторинг социальных устоев общества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17"/>
          <p:cNvSpPr/>
          <p:nvPr/>
        </p:nvSpPr>
        <p:spPr>
          <a:xfrm>
            <a:off x="3235474" y="4388244"/>
            <a:ext cx="1872208" cy="1200996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важно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Социальный процесс и его виды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Революция или реформа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sp>
        <p:nvSpPr>
          <p:cNvPr id="177" name="Google Shape;177;p3"/>
          <p:cNvSpPr/>
          <p:nvPr/>
        </p:nvSpPr>
        <p:spPr>
          <a:xfrm>
            <a:off x="179512" y="1844824"/>
            <a:ext cx="8038872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Социальный процесс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однонаправленные и повторяющиеся социаль- ные действия, которые сохраняют или изменяют текущую ситуацию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179512" y="3212976"/>
            <a:ext cx="8038872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Социальный процесс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это серия явлений взаимодействия людей друг с другом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179512" y="4581128"/>
            <a:ext cx="8038872" cy="115212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Социальный процесс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это серия явлений, происходящих в организации и структуре групп, изменяющих отношения между людьми или отношения между составными элементами общности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185" name="Google Shape;185;p4"/>
          <p:cNvGrpSpPr/>
          <p:nvPr/>
        </p:nvGrpSpPr>
        <p:grpSpPr>
          <a:xfrm>
            <a:off x="255256" y="1858676"/>
            <a:ext cx="7913407" cy="4508799"/>
            <a:chOff x="3736" y="229876"/>
            <a:chExt cx="7913407" cy="4508799"/>
          </a:xfrm>
        </p:grpSpPr>
        <p:sp>
          <p:nvSpPr>
            <p:cNvPr id="186" name="Google Shape;186;p4"/>
            <p:cNvSpPr/>
            <p:nvPr/>
          </p:nvSpPr>
          <p:spPr>
            <a:xfrm>
              <a:off x="3736" y="229876"/>
              <a:ext cx="5082006" cy="44090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16650" y="242790"/>
              <a:ext cx="5056178" cy="4150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Свойства социального процесса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1936" y="670784"/>
              <a:ext cx="508200" cy="3306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1020137" y="781011"/>
              <a:ext cx="6897006" cy="4409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1033051" y="793925"/>
              <a:ext cx="6871178" cy="4150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массовый характер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511936" y="670784"/>
              <a:ext cx="508200" cy="8818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1020137" y="1332147"/>
              <a:ext cx="6897006" cy="4409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1033051" y="1345061"/>
              <a:ext cx="6871178" cy="4150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целенаправленность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511936" y="670784"/>
              <a:ext cx="508200" cy="14329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4"/>
            <p:cNvSpPr/>
            <p:nvPr/>
          </p:nvSpPr>
          <p:spPr>
            <a:xfrm>
              <a:off x="1020137" y="1883282"/>
              <a:ext cx="6897006" cy="4409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1033051" y="1896196"/>
              <a:ext cx="6871178" cy="4150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повторяемость во времени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511936" y="670784"/>
              <a:ext cx="508200" cy="19840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4"/>
            <p:cNvSpPr/>
            <p:nvPr/>
          </p:nvSpPr>
          <p:spPr>
            <a:xfrm>
              <a:off x="1020137" y="2434418"/>
              <a:ext cx="6897006" cy="4409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1033051" y="2447332"/>
              <a:ext cx="6871178" cy="4150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устойчивость (есть причинно-следственная связь этапов про- цесса)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11936" y="670784"/>
              <a:ext cx="508200" cy="26401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4"/>
            <p:cNvSpPr/>
            <p:nvPr/>
          </p:nvSpPr>
          <p:spPr>
            <a:xfrm>
              <a:off x="1020137" y="2985553"/>
              <a:ext cx="6897006" cy="65085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1039200" y="3004616"/>
              <a:ext cx="6858880" cy="6127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 и содержание (самодеятельность и сознательность участников; общественный характер действий, мотивов и пос- ледствий)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11936" y="670784"/>
              <a:ext cx="508200" cy="329630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4"/>
            <p:cNvSpPr/>
            <p:nvPr/>
          </p:nvSpPr>
          <p:spPr>
            <a:xfrm>
              <a:off x="1020137" y="3746631"/>
              <a:ext cx="4278885" cy="4409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1033051" y="3759545"/>
              <a:ext cx="4253057" cy="4150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условия протекания (внешние и внут- ренние)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11936" y="670784"/>
              <a:ext cx="508200" cy="38474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4"/>
            <p:cNvSpPr/>
            <p:nvPr/>
          </p:nvSpPr>
          <p:spPr>
            <a:xfrm>
              <a:off x="1020137" y="4297767"/>
              <a:ext cx="4278885" cy="4409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1033051" y="4310681"/>
              <a:ext cx="4253057" cy="4150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темпы протекания (эволюционные или революционные)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9" name="Google Shape;209;p4"/>
          <p:cNvSpPr/>
          <p:nvPr/>
        </p:nvSpPr>
        <p:spPr>
          <a:xfrm>
            <a:off x="5652120" y="5373216"/>
            <a:ext cx="288032" cy="1008112"/>
          </a:xfrm>
          <a:prstGeom prst="rightBrace">
            <a:avLst>
              <a:gd fmla="val 62242" name="adj1"/>
              <a:gd fmla="val 50000" name="adj2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6012160" y="5445224"/>
            <a:ext cx="2154058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конкретный социальный процесс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pic>
        <p:nvPicPr>
          <p:cNvPr descr="Парк, Роберт Эзра — Википедия" id="216" name="Google Shape;2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615" y="4077072"/>
            <a:ext cx="1943763" cy="2664296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descr="Бёрджесс, Эрнст — Википедия" id="217" name="Google Shape;217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TEhUTEhMWFhUXFRYXFxcVFRUYGBgYFxcYGBUXGBcYHSggGBolGxcVITEhJSkrLi4uFx8zODMtNygtLisBCgoKBQUFDgUFDisZExkrKysrKysrKysrKysrKysrKysrKysrKysrKysrKysrKysrKysrKysrKysrKysrKysrK//AABEIAP0AxwMBIgACEQEDEQH/xAAcAAABBQEBAQAAAAAAAAAAAAAAAwQFBgcCAQj/xAA6EAABAwIDBAcGBgIDAQEAAAABAAIDBBEFITEGEkFREyJhcYGRsQcyUqHB8BQjQnKS0WLhM4LxNBX/xAAUAQEAAAAAAAAAAAAAAAAAAAAA/8QAFBEBAAAAAAAAAAAAAAAAAAAAAP/aAAwDAQACEQMRAD8AxqeZ287rO9536jzKT6Z3xO/kUT+879zvUrhB30zvid/Io6Z3xO/kVwuo4ydAg96Z3xO/kU5ggldoXfyP9p/huF31CtuFYIXkAN1QVqgwORxA3nm/C5Wg7Mezh77OmcY2cbklx7uSuWymzbY7OLQSNXEZDsCs9ZUgNIaNOGl/HTzQQ1DhNPTs/KZY295wJJ8SmeJHeGYBHbb15dqfPkBNyC0m1za38hoe9M6iAnJuY7/mOSClYvgrZHbt7a2ac/K5+qh5dmZGjdDiRqAXEgnkCcwey/ctJkoQRm29vl46/fFdf/nNLcx/vvsgzqloKmFw6GRwNwS1xLmutqC06G/KysGH4lM/KSJlxe9gRpx5qVmoQ3LMi+R1ItwJ+8ikYoLEOHvboBscjnr8/kgewRMdwLT8JPoVzWYUefhf7uoquM3Sh2e6LZdnarPTMbIwNNwdRfS45HvQUXFcHOdr+ZVIxfC3XNiR3ErZKikN9x+fJ1rA9h5FV3FcFzOSDF5xIw2LnfyP9pLpnfE7+R/tXXF8J1yVPraUsdZAl0zvid/Io6Z3xO/kVwhB30zvid/Io6d3xO/kVwhB30zvid/IoXCEHc/vO/c71K4Sk46zv3O9SvI4yTZB7DCXHJWTC8MRg2GZjJXjCMKHJAjg+DEkC3LgtKwHAgwDIX4k+iR2dw0NzIz9O9WaavhiADntaeRP9IO52gNs0+Fwq9VwkmxGXAg5Z/MeClX1bCLh29fPLTzySP4be0Ybd9vkgjYIN0f8huPiFxnwulzGAe35eB4J4cMv+k997FLU+FjjfzQMY4zfIk9ht4rqemdwy7lNMowOCW6HJBW/wBI6wvfNN48OAN7cMvH/AGrO+FNnwIIB+GMdrqo+SN0B1du9nH+iOfqrX0PySFVCHNsRdAhSysnYLOuRaxyz4gOt6ptiNCd27gmFLQuhm6ry0PybfQHUAjiDmpN2MAExTAA249uVweXpxQUXFMPB4aqg49hmq1Cqc0TujOjs29v/AL9CoPHaAEaIMclhLTYpNWbGcP1yzCgJYCOCBBC6cyy5QCEIQS0lCS53efVSGH4Z1h3qWio+scuJ9VLYfh5uMkDzBcNGSuFHREC41ySGD0WWinsNpzI+wyjB6x+K3DsHNAyqMSMZDGxjfkcGsDHOBJPEm2StlPgLN0b93GwvfjzueKZYTQMkqTPa/R3azvPvO+isyBnFQNbkALdyX3LJVcEoObI3UEL1gQG6vHJSy5LUDeQJB7E9LFy6JAw3U1mNs7KTe3JM5xkgjZo946ffYmG1GGumguL7zcri1/vmFINdZykYG3BHBw8igxx079zdeD0sLsjzHK/3qrDMBJGHjRwBVhxfBGk77W5n3hz5qLwmms18Z/Q7LuOaChYzhuqq1bScLLVsTouxU3FMPsb2QUarpbJgYyrTV0qZ/hMigr1l4pOppbFCDSqOjz8T6qfw+hz0XtHSZnvU9R0wCB5htLkpzCqTdjItYWsPqT2pGgispwMyPd9EDHCGhsfiT80+6RN2t3W2C8DkDkuQ1JNN10woFrICLrwlB0vCvLrwlB7dcuQVy5yDh6Y1gyKdTPTSofkgiXe8FL0+iiYxd5JOg+adNn8je/ggdyOIuCMiAVDOph0m+3Qt3Xd4OX1Umappzv2fUKCkxERyG+TScz9UCdfSA3VTxWlyK0CdgcLjQqsYtS6oM5rKexPFM2wKx1VNmckwdSIK5V068UvUU6EGpUsOZ7z6qbpIk1p2hSlO1A+pQpcKKpwpZA2qMgme+nVZomBfmgdMcu2yWKak2KGVAQP2yr0PTE1QCViqAUDovXG8kZJgEhLWhuqB+XAJrU1YaMzYc1XNoNqI4Iy8kZX1KyLHtuqmr/8AmbJ0YOb2tNvMgAeKDcpcQb8Qv3riWcOGWvJfMceIy77S6oc0ZnOUZd1i4DlbJafs3jzomNM1TDKHWsWTMLwLalpIN/BBodNmbntSgcMxwP1UHWbS08BDZ5mxuNiGu1O8MiALk37EpPtFG9oMEM0ptwjLB370u7kg9q6pzC7z8R/4q1PXCR7Y2kF3Ls7fvguqg1k13O6OBmZsCZHnvOTR5Fc4Xh7Yr9ELvvcued4u0vc/RBeqGMiJoOu6orE4r3VZqduJ4qhjHQyGIuDDJZu74AZq5Vsd80FKnp8ymc0CnquLNMJokFfniAyQnNVGvEGgU7vUqWpSoqnZn4lS9MEEjTqTuouNyeMluLcbIEMSks3tUUH527UlX4h1gHBzc+LTbzF1GVeJxsObxyAv1tL+6Mzx0CB7jWNMisDnloNSqzXbSvA33N3GgZkm3zP0UJtlizj/AMTgN4OAkIaXAtscrizQB46LLoXTVAc6aqcIrm7pXuIJ7GXz7gg0eu9oEl+qwubwLQ9293ZC/wAlJYT7Qbgb7XNItffG76rF542xvBic92oDy3cO9Ye7qct4duYTiMXicLyADJwNntuDxGrfJB9P4fXidjXtORFwQu8RhJYb8lmPsf2omePwpEd2Alrnk5tBt7otvWPby5rSMbZK6mlBkb/xvzbHY+6dLFBi+I40ZpXtija/cJs6UflNaNXEfrPYcrDO91B49iL6wthY6SpkvcONmsbutzbGwANDLdgGXFTtFhYa1oqpWEEOduxvaS/K/Wa39J05XHdewbIYM2N5lc0Alpddzhch2VgB2cEGM9Ed3etlzy529SF6NLt5Z8/BajF7M4HSuO/IGEkgEsaADmBfM2GiRx3YOJsjBTndItnqDmBY31OqCK9nMIklHSvc4fpFzqDoTxFvRbnTtaGgNbYbvDRZlsjgT45x1Tuj3TYC5zC1OmZYWOtkFYxCSzstLpKOVjd5x1e61hqAMh99qWx1w5aHzzUZTgumibu67xueFsvPNBJxUbZGllvdcCL+qtE8eXgozDqfdlkH+LT881NSNyQVyrhzUZUxKy1MGajaqmQVGshv5oUtU0ma8QW2nZmpGJiaU49VJwNQeNaq1U7R1MNUYnwAw26sg+qtwYmmIUIkbmMwgZuqmyNDgRc8lU9qqY9FI5oIdbh32JC6dRSwVLd03ZvZjhY5X7FM1kQeHMIFiEGFbRVTjYE5NF3W0uQAMuxot4ppgWzrZ4rlzt79IFrNz5HW6u+0uy5cSWts062GfIi/HRJ7P4WY7N4Xtbsv6oGOH+z6Fha+WV5t1gOqLltjnbPVMMSheJfywXNabgOALb69YZXGei06iwdp6xF+7s70pimFMLCQ0ZZk2QUTZCWabE+klYxm5A1jRGzcAGTW5A8mnW/BbBGTayzrBYejmMhGb3fIaD5nzWiRP6mnBBneLbOFlQ/oWhsc13Ej4hq09mpFuaksO2Xs0i5Ohz1y4BWSeEPABy4g8iEvRyECz8jzHHtCCCpMH3cw118+GVvqU4mo+uCWHhrnorMyoFrW8bZLiaAv4II+jo7vvu5C1/DRSUjbJ1HGA2w04pCobw8kFTxc3J5Xv5JSlp29Ex51BvfvKSxRp6w7U+w+EPjA5FvkAPqgfwsBmu3ixt/AkqRcE0wuHruI7NU/kCBhME1ljunkybPQRFXChOKtqEE1TNUnC1IRR5p5EECgC9LV6vUEVV0QLgSMrpjI0B5y4qwPHNRFYwBwI4/JA0rcOa8XA8O3mORVbGEhj7+f2VZhOkn04kPWQI07mNGZFh96philR1DutO7z0HnxU3HQxtzDb24nP/xV/a+r6nRhwG/kTyHG3ggg8NHSSgDRtiFeo4+qBxWcYLikUc25vDsN9VfWYuwCwQR2LyuZpqNO9SWC128d14sbZXVT2o2mga/rOA8sk1pNpI5S1sEgMgzABve2o7iLoNTEDeQ8l2ABwTPDKrfYDzATtxsg9JHBIVD8ilWOsUyxCcNBQV3Ejf74pTAKpvXaXAEcCReybuO9mVIbMwMe12+xri1+RIBtcA5XQS+Dg7rnEe87Lu4FOpGpRq8cEEdOEwlKlJ2qMnGqBlM66F5JqhBb2NThgQ2NKtag8QV1ZeEIOSVC1jmh27xKmiE3qIGu1AJGhtp3IK7vhriEoyVNcQNnHs+hSMNR6oJQT5FZttK5001swADn3iyu7ybHNQU9ECSeN0GRy7M1XSXdJqeq65N/DgncW1FZCOjMTnOGVyHEG2QOi1KjwpvHPldTsFKwC26NLaBBk+A7JGs/OqmPL3EkNuQ0DgrxsxsVT00m+1lnkWJuchyF9FcIg0Cwsk6h1sx8kCsTt29k7ZVgqGdWAa/NJ0s5LstEE5NLkoLFqnMDt809nmtcdigaiouSUCj5MslJbISflvPOQ+gVQxLENy+fBVTAPaW6lnfHK3egL9WjrsJtc/5DsQb21y6uoHBsehqGCSGRr2niD8iOB7FLskQcyhRtUFKSFRtWgh5XIXFWOSEGi7q9AXgK6CAsuSu1yUCZXD124pNxQQGNQWN+BHzVXY4tdbxV5roQ9pBVFr7sksQb/eaB7UuO4SNbKtyYuGkA5cCrNRyhwIPcqDtpgrgbh7mtvo0/XyQXKmxRhFw4HLPxTulxOLQvFzfisvwmgi6of0tyPeEhLXX07irJSbHU8huwyNyuHHO514+iCzVu0cEeXStPcb27SoWr2waTuRMklOZtG3lx3jYcVL0mzsLWjqh5+KTdPlYWC8qpWNe1rBvycANGjiSNEFbZHX1G6/qwA6MfdzyO2xAb81btnqJzG9d1z3WCVjg3Rd5u43v/AKQ6qANroHNW7W/cFAzszv8AfFO8QrgDr9FC4nXbsbjxtw4oKftHVGSTo26uNvDiqRtFTFkxysCBbtt1T8wrzhUOsz9XG47BoB46qI9pdH0RpRx6J+937wJ+bigrmA47PSSdJA+x/U0+64cnD6rbdjvaJBVANcejm4scde1jv1D5rAEAoPrH8cCmdRVBfPmHbbVsLQxsu80adIN4jsvr81KRe0up/XHG7u3m/wBoNcnlCFmEXtIB9+Jw/aQfWy8QfSoXYKQD10HoFrrxxSe+uHvQdPKSLly56Tc9B5KVWNqKW7ekb7zcz2hWGaVRdbMgoceMhr7E/f2Uri9W2Qs+wqZtqxsFQQx4s/rBu9m08QR6LjCcTLgA52Y5lBI4lhckZ36d267Xd1abpCn2prh1THmMtQBdWOgb0gGpt4p0cGBNyNSggIa+smIzLO7rd9lasApSzN1y46k6le02FAHLTsU1DE3ig4cCRc80xqiAfFP5Zm6Aqp7RYjuaFA4rKlpyvx1UFjlQHFsbdXG2XJVHEdpXNybmc+KsXs+wyWZ4mlBLne5fl8R7Agt+DYWHFt2jdZZzv3D3G+iz72wyXqIhyjcfN3+ls74mxs3W6DU8zxKwT2l1W/XO/wAGNb6u+qCqoQhAIQhAIQhB9mBy63k0My5NSgeb6SfKmE9e0alQmIbRRxglzwB2myCxvnTeasA4rOMU9pVMy4Em8eTM1TsZ9p8zwRCzcHxONz5D+0GvYpj0cQJe9rQOJNll+1ftMuDHS5nTpDoP2jiVnNfiMszt6WRzz2nLwGgTZB3PM57i97i5xNySbkqQp6Go6H8RGC6MEhxablu6f1N1t2qMV+9llXnLEcxcOt3ix9ECmyG0YNmkgOHDn/auMG0DQbE5qh7Z7Gvpiaina4xE36usZPC3LtVcdjktrOsTzN76d6DbTirSLhwHcmlRjwa3N+ixo43N8ZSMmJyu1ddBqdRtSxgc69hzNrqkYttG+dx3bhoBzPqoEb8pAJLuV9Fouxns8M+6+bJgN7EakeqBhsTsg6qcJHtuzhfj2nk31W2YfhzIWbrdbC57uA5DsTnD6JkTAyNtgPn3r2dyCJxaWzSvnHaKp6Sqmfzkdbuad0ei3PbXEuhgkfxa1xHfbL5r57QCEIQCEIQAKEIQfUs+IAXN+JVZx/bSKAEueL8AMye4LMsf27mkLmxdVtyLnM6nQcFUJpXOO84lxPEm5QXPHPaNPLcQjcbzObvLQKn1dZJIbyPc8/5En5aJFCDxeoQgEIQgFYtgKrcrGDg8FvjqPQquqQ2ecRUwkcHg+HFB9J0UIcyxF7jMFZ9tv7Ng/wDMpgGu4s5jjurR8Eddo7lIzAWzQfKOJYa+F5Y8EEa3Frd44JKkopJCBGxzrm2Q4961P2k7QUTZejDDLK33iwtAb/iSdT2cFbfZZQUz6dlTGBvPvcG35ZBILR/faggPZ17P5A0S1gz/AExchzfbU9i1iClAAAFgOAT2KMJfdQR7oUwrBkpad6gMZqw1pQZb7XMQtCIwc3vA8B1j9FkqsW3mL/iKp1j1Y7sHf+o+eXgq6gEIQgEIQgEIQg7n9537nepXC7n9537nepXCAQhCAQhCAQhCAUvsmy9Uwfu9FEKf2Hi3qpp5A/P7KDf8Am/LaewKue07ap1NTERm0sh3GkatuOs7wGnaQpjBn2jI5H1zWTe16t3qpkfwR3Pe8/00eaCjOcSSSbkm5J1J4krQfY9tP+GqDTvP5c5G7ybIBl/IZd4Cz1eseQQQbEEEEagjMEIPseknuAUu96ons62k/FUrJCeuOrIOT26+eR7irhLNkgb1lRZZt7RNoehhcQescm/uOQ/vwVwxarABWDe0LFeln3AcmZn9x/16oKqTzQhCAQhCAQEIQCEIQdz+879zvUrhdz+879zvUrhAIQhAIQhAIQhAK0bAOAn0zJaPVVdW72bRXqL8rD1Qa/hpsSDxAKxDbqp6SvqCM7PDB/0AbYeIK2yWbc33fCw+fD5rKmYAYi6eY3kc5zgPh3iTc9ufggpTm2Njqhdzv3nOdzJPmV1SW32X03238wg0/wBjLXxiSQk7kjg0DhduW933NvBa7UTZKq7NwM6JuSk6io3W2J0GvMIK7tjiwjY4k6ArCp5i9znO1cST4q6+0XFd4iMHU3PcPsKjoBCEIBCEIBCEIBCEIO5/ed+53qVwu5/ed+53qVwgEIQgEIQgEIQgFbvZ5Juyn9w9FUVZthj+b/2CDXY3h2uh6x7m6Dz9Fn+3WI23ranIK7VUhazLksf2qqi+ax4Z+aCHyt2/K3chjrEHkQfJeIQbhsrigdECDcGx8xdG0eLbjL3WdbF4i9t2DQJxtlXuLAOeSCr4rWdLI5/Dh3JohCAQhCAQhCAQhCAQhCD/2Q==" id="218" name="Google Shape;218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TEhUTEhMWFhUXFRYXFxcVFRUYGBgYFxcYGBUXGBcYHSggGBolGxcVITEhJSkrLi4uFx8zODMtNygtLisBCgoKBQUFDgUFDisZExkrKysrKysrKysrKysrKysrKysrKysrKysrKysrKysrKysrKysrKysrKysrKysrKysrK//AABEIAP0AxwMBIgACEQEDEQH/xAAcAAABBQEBAQAAAAAAAAAAAAAAAwQFBgcCAQj/xAA6EAABAwIDBAcGBgIDAQEAAAABAAIDBBEFITEGEkFREyJhcYGRsQcyUqHB8BQjQnKS0WLhM4LxNBX/xAAUAQEAAAAAAAAAAAAAAAAAAAAA/8QAFBEBAAAAAAAAAAAAAAAAAAAAAP/aAAwDAQACEQMRAD8AxqeZ287rO9536jzKT6Z3xO/kUT+879zvUrhB30zvid/Io6Z3xO/kVwuo4ydAg96Z3xO/kU5ggldoXfyP9p/huF31CtuFYIXkAN1QVqgwORxA3nm/C5Wg7Mezh77OmcY2cbklx7uSuWymzbY7OLQSNXEZDsCs9ZUgNIaNOGl/HTzQQ1DhNPTs/KZY295wJJ8SmeJHeGYBHbb15dqfPkBNyC0m1za38hoe9M6iAnJuY7/mOSClYvgrZHbt7a2ac/K5+qh5dmZGjdDiRqAXEgnkCcwey/ctJkoQRm29vl46/fFdf/nNLcx/vvsgzqloKmFw6GRwNwS1xLmutqC06G/KysGH4lM/KSJlxe9gRpx5qVmoQ3LMi+R1ItwJ+8ikYoLEOHvboBscjnr8/kgewRMdwLT8JPoVzWYUefhf7uoquM3Sh2e6LZdnarPTMbIwNNwdRfS45HvQUXFcHOdr+ZVIxfC3XNiR3ErZKikN9x+fJ1rA9h5FV3FcFzOSDF5xIw2LnfyP9pLpnfE7+R/tXXF8J1yVPraUsdZAl0zvid/Io6Z3xO/kVwhB30zvid/Io6d3xO/kVwhB30zvid/IoXCEHc/vO/c71K4Sk46zv3O9SvI4yTZB7DCXHJWTC8MRg2GZjJXjCMKHJAjg+DEkC3LgtKwHAgwDIX4k+iR2dw0NzIz9O9WaavhiADntaeRP9IO52gNs0+Fwq9VwkmxGXAg5Z/MeClX1bCLh29fPLTzySP4be0Ybd9vkgjYIN0f8huPiFxnwulzGAe35eB4J4cMv+k997FLU+FjjfzQMY4zfIk9ht4rqemdwy7lNMowOCW6HJBW/wBI6wvfNN48OAN7cMvH/AGrO+FNnwIIB+GMdrqo+SN0B1du9nH+iOfqrX0PySFVCHNsRdAhSysnYLOuRaxyz4gOt6ptiNCd27gmFLQuhm6ry0PybfQHUAjiDmpN2MAExTAA249uVweXpxQUXFMPB4aqg49hmq1Cqc0TujOjs29v/AL9CoPHaAEaIMclhLTYpNWbGcP1yzCgJYCOCBBC6cyy5QCEIQS0lCS53efVSGH4Z1h3qWio+scuJ9VLYfh5uMkDzBcNGSuFHREC41ySGD0WWinsNpzI+wyjB6x+K3DsHNAyqMSMZDGxjfkcGsDHOBJPEm2StlPgLN0b93GwvfjzueKZYTQMkqTPa/R3azvPvO+isyBnFQNbkALdyX3LJVcEoObI3UEL1gQG6vHJSy5LUDeQJB7E9LFy6JAw3U1mNs7KTe3JM5xkgjZo946ffYmG1GGumguL7zcri1/vmFINdZykYG3BHBw8igxx079zdeD0sLsjzHK/3qrDMBJGHjRwBVhxfBGk77W5n3hz5qLwmms18Z/Q7LuOaChYzhuqq1bScLLVsTouxU3FMPsb2QUarpbJgYyrTV0qZ/hMigr1l4pOppbFCDSqOjz8T6qfw+hz0XtHSZnvU9R0wCB5htLkpzCqTdjItYWsPqT2pGgispwMyPd9EDHCGhsfiT80+6RN2t3W2C8DkDkuQ1JNN10woFrICLrwlB0vCvLrwlB7dcuQVy5yDh6Y1gyKdTPTSofkgiXe8FL0+iiYxd5JOg+adNn8je/ggdyOIuCMiAVDOph0m+3Qt3Xd4OX1Umappzv2fUKCkxERyG+TScz9UCdfSA3VTxWlyK0CdgcLjQqsYtS6oM5rKexPFM2wKx1VNmckwdSIK5V068UvUU6EGpUsOZ7z6qbpIk1p2hSlO1A+pQpcKKpwpZA2qMgme+nVZomBfmgdMcu2yWKak2KGVAQP2yr0PTE1QCViqAUDovXG8kZJgEhLWhuqB+XAJrU1YaMzYc1XNoNqI4Iy8kZX1KyLHtuqmr/8AmbJ0YOb2tNvMgAeKDcpcQb8Qv3riWcOGWvJfMceIy77S6oc0ZnOUZd1i4DlbJafs3jzomNM1TDKHWsWTMLwLalpIN/BBodNmbntSgcMxwP1UHWbS08BDZ5mxuNiGu1O8MiALk37EpPtFG9oMEM0ptwjLB370u7kg9q6pzC7z8R/4q1PXCR7Y2kF3Ls7fvguqg1k13O6OBmZsCZHnvOTR5Fc4Xh7Yr9ELvvcued4u0vc/RBeqGMiJoOu6orE4r3VZqduJ4qhjHQyGIuDDJZu74AZq5Vsd80FKnp8ymc0CnquLNMJokFfniAyQnNVGvEGgU7vUqWpSoqnZn4lS9MEEjTqTuouNyeMluLcbIEMSks3tUUH527UlX4h1gHBzc+LTbzF1GVeJxsObxyAv1tL+6Mzx0CB7jWNMisDnloNSqzXbSvA33N3GgZkm3zP0UJtlizj/AMTgN4OAkIaXAtscrizQB46LLoXTVAc6aqcIrm7pXuIJ7GXz7gg0eu9oEl+qwubwLQ9293ZC/wAlJYT7Qbgb7XNItffG76rF542xvBic92oDy3cO9Ye7qct4duYTiMXicLyADJwNntuDxGrfJB9P4fXidjXtORFwQu8RhJYb8lmPsf2omePwpEd2Alrnk5tBt7otvWPby5rSMbZK6mlBkb/xvzbHY+6dLFBi+I40ZpXtija/cJs6UflNaNXEfrPYcrDO91B49iL6wthY6SpkvcONmsbutzbGwANDLdgGXFTtFhYa1oqpWEEOduxvaS/K/Wa39J05XHdewbIYM2N5lc0Alpddzhch2VgB2cEGM9Ed3etlzy529SF6NLt5Z8/BajF7M4HSuO/IGEkgEsaADmBfM2GiRx3YOJsjBTndItnqDmBY31OqCK9nMIklHSvc4fpFzqDoTxFvRbnTtaGgNbYbvDRZlsjgT45x1Tuj3TYC5zC1OmZYWOtkFYxCSzstLpKOVjd5x1e61hqAMh99qWx1w5aHzzUZTgumibu67xueFsvPNBJxUbZGllvdcCL+qtE8eXgozDqfdlkH+LT881NSNyQVyrhzUZUxKy1MGajaqmQVGshv5oUtU0ma8QW2nZmpGJiaU49VJwNQeNaq1U7R1MNUYnwAw26sg+qtwYmmIUIkbmMwgZuqmyNDgRc8lU9qqY9FI5oIdbh32JC6dRSwVLd03ZvZjhY5X7FM1kQeHMIFiEGFbRVTjYE5NF3W0uQAMuxot4ppgWzrZ4rlzt79IFrNz5HW6u+0uy5cSWts062GfIi/HRJ7P4WY7N4Xtbsv6oGOH+z6Fha+WV5t1gOqLltjnbPVMMSheJfywXNabgOALb69YZXGei06iwdp6xF+7s70pimFMLCQ0ZZk2QUTZCWabE+klYxm5A1jRGzcAGTW5A8mnW/BbBGTayzrBYejmMhGb3fIaD5nzWiRP6mnBBneLbOFlQ/oWhsc13Ej4hq09mpFuaksO2Xs0i5Ohz1y4BWSeEPABy4g8iEvRyECz8jzHHtCCCpMH3cw118+GVvqU4mo+uCWHhrnorMyoFrW8bZLiaAv4II+jo7vvu5C1/DRSUjbJ1HGA2w04pCobw8kFTxc3J5Xv5JSlp29Ex51BvfvKSxRp6w7U+w+EPjA5FvkAPqgfwsBmu3ixt/AkqRcE0wuHruI7NU/kCBhME1ljunkybPQRFXChOKtqEE1TNUnC1IRR5p5EECgC9LV6vUEVV0QLgSMrpjI0B5y4qwPHNRFYwBwI4/JA0rcOa8XA8O3mORVbGEhj7+f2VZhOkn04kPWQI07mNGZFh96philR1DutO7z0HnxU3HQxtzDb24nP/xV/a+r6nRhwG/kTyHG3ggg8NHSSgDRtiFeo4+qBxWcYLikUc25vDsN9VfWYuwCwQR2LyuZpqNO9SWC128d14sbZXVT2o2mga/rOA8sk1pNpI5S1sEgMgzABve2o7iLoNTEDeQ8l2ABwTPDKrfYDzATtxsg9JHBIVD8ilWOsUyxCcNBQV3Ejf74pTAKpvXaXAEcCReybuO9mVIbMwMe12+xri1+RIBtcA5XQS+Dg7rnEe87Lu4FOpGpRq8cEEdOEwlKlJ2qMnGqBlM66F5JqhBb2NThgQ2NKtag8QV1ZeEIOSVC1jmh27xKmiE3qIGu1AJGhtp3IK7vhriEoyVNcQNnHs+hSMNR6oJQT5FZttK5001swADn3iyu7ybHNQU9ECSeN0GRy7M1XSXdJqeq65N/DgncW1FZCOjMTnOGVyHEG2QOi1KjwpvHPldTsFKwC26NLaBBk+A7JGs/OqmPL3EkNuQ0DgrxsxsVT00m+1lnkWJuchyF9FcIg0Cwsk6h1sx8kCsTt29k7ZVgqGdWAa/NJ0s5LstEE5NLkoLFqnMDt809nmtcdigaiouSUCj5MslJbISflvPOQ+gVQxLENy+fBVTAPaW6lnfHK3egL9WjrsJtc/5DsQb21y6uoHBsehqGCSGRr2niD8iOB7FLskQcyhRtUFKSFRtWgh5XIXFWOSEGi7q9AXgK6CAsuSu1yUCZXD124pNxQQGNQWN+BHzVXY4tdbxV5roQ9pBVFr7sksQb/eaB7UuO4SNbKtyYuGkA5cCrNRyhwIPcqDtpgrgbh7mtvo0/XyQXKmxRhFw4HLPxTulxOLQvFzfisvwmgi6of0tyPeEhLXX07irJSbHU8huwyNyuHHO514+iCzVu0cEeXStPcb27SoWr2waTuRMklOZtG3lx3jYcVL0mzsLWjqh5+KTdPlYWC8qpWNe1rBvycANGjiSNEFbZHX1G6/qwA6MfdzyO2xAb81btnqJzG9d1z3WCVjg3Rd5u43v/AKQ6qANroHNW7W/cFAzszv8AfFO8QrgDr9FC4nXbsbjxtw4oKftHVGSTo26uNvDiqRtFTFkxysCBbtt1T8wrzhUOsz9XG47BoB46qI9pdH0RpRx6J+937wJ+bigrmA47PSSdJA+x/U0+64cnD6rbdjvaJBVANcejm4scde1jv1D5rAEAoPrH8cCmdRVBfPmHbbVsLQxsu80adIN4jsvr81KRe0up/XHG7u3m/wBoNcnlCFmEXtIB9+Jw/aQfWy8QfSoXYKQD10HoFrrxxSe+uHvQdPKSLly56Tc9B5KVWNqKW7ekb7zcz2hWGaVRdbMgoceMhr7E/f2Uri9W2Qs+wqZtqxsFQQx4s/rBu9m08QR6LjCcTLgA52Y5lBI4lhckZ36d267Xd1abpCn2prh1THmMtQBdWOgb0gGpt4p0cGBNyNSggIa+smIzLO7rd9lasApSzN1y46k6le02FAHLTsU1DE3ig4cCRc80xqiAfFP5Zm6Aqp7RYjuaFA4rKlpyvx1UFjlQHFsbdXG2XJVHEdpXNybmc+KsXs+wyWZ4mlBLne5fl8R7Agt+DYWHFt2jdZZzv3D3G+iz72wyXqIhyjcfN3+ls74mxs3W6DU8zxKwT2l1W/XO/wAGNb6u+qCqoQhAIQhAIQhB9mBy63k0My5NSgeb6SfKmE9e0alQmIbRRxglzwB2myCxvnTeasA4rOMU9pVMy4Em8eTM1TsZ9p8zwRCzcHxONz5D+0GvYpj0cQJe9rQOJNll+1ftMuDHS5nTpDoP2jiVnNfiMszt6WRzz2nLwGgTZB3PM57i97i5xNySbkqQp6Go6H8RGC6MEhxablu6f1N1t2qMV+9llXnLEcxcOt3ix9ECmyG0YNmkgOHDn/auMG0DQbE5qh7Z7Gvpiaina4xE36usZPC3LtVcdjktrOsTzN76d6DbTirSLhwHcmlRjwa3N+ixo43N8ZSMmJyu1ddBqdRtSxgc69hzNrqkYttG+dx3bhoBzPqoEb8pAJLuV9Fouxns8M+6+bJgN7EakeqBhsTsg6qcJHtuzhfj2nk31W2YfhzIWbrdbC57uA5DsTnD6JkTAyNtgPn3r2dyCJxaWzSvnHaKp6Sqmfzkdbuad0ei3PbXEuhgkfxa1xHfbL5r57QCEIQCEIQAKEIQfUs+IAXN+JVZx/bSKAEueL8AMye4LMsf27mkLmxdVtyLnM6nQcFUJpXOO84lxPEm5QXPHPaNPLcQjcbzObvLQKn1dZJIbyPc8/5En5aJFCDxeoQgEIQgFYtgKrcrGDg8FvjqPQquqQ2ecRUwkcHg+HFB9J0UIcyxF7jMFZ9tv7Ng/wDMpgGu4s5jjurR8Eddo7lIzAWzQfKOJYa+F5Y8EEa3Frd44JKkopJCBGxzrm2Q4961P2k7QUTZejDDLK33iwtAb/iSdT2cFbfZZQUz6dlTGBvPvcG35ZBILR/faggPZ17P5A0S1gz/AExchzfbU9i1iClAAAFgOAT2KMJfdQR7oUwrBkpad6gMZqw1pQZb7XMQtCIwc3vA8B1j9FkqsW3mL/iKp1j1Y7sHf+o+eXgq6gEIQgEIQgEIQg7n9537nepXC7n9537nepXCAQhCAQhCAQhCAUvsmy9Uwfu9FEKf2Hi3qpp5A/P7KDf8Am/LaewKue07ap1NTERm0sh3GkatuOs7wGnaQpjBn2jI5H1zWTe16t3qpkfwR3Pe8/00eaCjOcSSSbkm5J1J4krQfY9tP+GqDTvP5c5G7ybIBl/IZd4Cz1eseQQQbEEEEagjMEIPseknuAUu96ons62k/FUrJCeuOrIOT26+eR7irhLNkgb1lRZZt7RNoehhcQescm/uOQ/vwVwxarABWDe0LFeln3AcmZn9x/16oKqTzQhCAQhCAQEIQCEIQdz+879zvUrhdz+879zvUrhAIQhAIQhAIQhAK0bAOAn0zJaPVVdW72bRXqL8rD1Qa/hpsSDxAKxDbqp6SvqCM7PDB/0AbYeIK2yWbc33fCw+fD5rKmYAYi6eY3kc5zgPh3iTc9ufggpTm2Njqhdzv3nOdzJPmV1SW32X03238wg0/wBjLXxiSQk7kjg0DhduW933NvBa7UTZKq7NwM6JuSk6io3W2J0GvMIK7tjiwjY4k6ArCp5i9znO1cST4q6+0XFd4iMHU3PcPsKjoBCEIBCEIBCEIBCEIO5/ed+53qVwu5/ed+53qVwgEIQgEIQgEIQgFbvZ5Juyn9w9FUVZthj+b/2CDXY3h2uh6x7m6Dz9Fn+3WI23ranIK7VUhazLksf2qqi+ax4Z+aCHyt2/K3chjrEHkQfJeIQbhsrigdECDcGx8xdG0eLbjL3WdbF4i9t2DQJxtlXuLAOeSCr4rWdLI5/Dh3JohCAQhCAQhCAQhCAQhCD/2Q==" id="219" name="Google Shape;219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ru/5/50/%D0%91%D1%91%D1%80%D0%B4%D0%B6%D0%B5%D1%81%D1%81%2C_%D0%AD%D1%80%D0%BD%D1%81%D1%82.jpg" id="220" name="Google Shape;2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0287" y="4221088"/>
            <a:ext cx="1990886" cy="252028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" name="Google Shape;221;p5"/>
          <p:cNvSpPr txBox="1"/>
          <p:nvPr/>
        </p:nvSpPr>
        <p:spPr>
          <a:xfrm>
            <a:off x="2247762" y="4051811"/>
            <a:ext cx="2468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Роберт Парк, американский социолог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5"/>
          <p:cNvSpPr txBox="1"/>
          <p:nvPr/>
        </p:nvSpPr>
        <p:spPr>
          <a:xfrm>
            <a:off x="3799649" y="6156593"/>
            <a:ext cx="25071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Эрнст Бёрджесс, американский социолог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3" name="Google Shape;223;p5"/>
          <p:cNvGrpSpPr/>
          <p:nvPr/>
        </p:nvGrpSpPr>
        <p:grpSpPr>
          <a:xfrm>
            <a:off x="644384" y="1156250"/>
            <a:ext cx="7167977" cy="2831370"/>
            <a:chOff x="488809" y="1253"/>
            <a:chExt cx="7167977" cy="2831370"/>
          </a:xfrm>
        </p:grpSpPr>
        <p:sp>
          <p:nvSpPr>
            <p:cNvPr id="224" name="Google Shape;224;p5"/>
            <p:cNvSpPr/>
            <p:nvPr/>
          </p:nvSpPr>
          <p:spPr>
            <a:xfrm>
              <a:off x="488809" y="1253"/>
              <a:ext cx="7167977" cy="3331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498565" y="11009"/>
              <a:ext cx="7148465" cy="313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Типы социальныхй процессов (по Р.Парку и Э.Бёрджессу)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205607" y="334356"/>
              <a:ext cx="716797" cy="2498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5"/>
            <p:cNvSpPr/>
            <p:nvPr/>
          </p:nvSpPr>
          <p:spPr>
            <a:xfrm>
              <a:off x="1922405" y="417631"/>
              <a:ext cx="4615413" cy="3331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 txBox="1"/>
            <p:nvPr/>
          </p:nvSpPr>
          <p:spPr>
            <a:xfrm>
              <a:off x="1932161" y="427387"/>
              <a:ext cx="4595901" cy="313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кооперация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(сотрудничество)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05607" y="334356"/>
              <a:ext cx="716797" cy="6662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5"/>
            <p:cNvSpPr/>
            <p:nvPr/>
          </p:nvSpPr>
          <p:spPr>
            <a:xfrm>
              <a:off x="1922405" y="834009"/>
              <a:ext cx="4615413" cy="3331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 txBox="1"/>
            <p:nvPr/>
          </p:nvSpPr>
          <p:spPr>
            <a:xfrm>
              <a:off x="1932161" y="843765"/>
              <a:ext cx="4595901" cy="313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конкуренция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(соперничество)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205607" y="334356"/>
              <a:ext cx="716797" cy="10825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5"/>
            <p:cNvSpPr/>
            <p:nvPr/>
          </p:nvSpPr>
          <p:spPr>
            <a:xfrm>
              <a:off x="1922405" y="1250387"/>
              <a:ext cx="4615413" cy="3331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 txBox="1"/>
            <p:nvPr/>
          </p:nvSpPr>
          <p:spPr>
            <a:xfrm>
              <a:off x="1932161" y="1260143"/>
              <a:ext cx="4595901" cy="313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приспособление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(адаптация)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205607" y="334356"/>
              <a:ext cx="716797" cy="14989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5"/>
            <p:cNvSpPr/>
            <p:nvPr/>
          </p:nvSpPr>
          <p:spPr>
            <a:xfrm>
              <a:off x="1922405" y="1666765"/>
              <a:ext cx="4615413" cy="3331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 txBox="1"/>
            <p:nvPr/>
          </p:nvSpPr>
          <p:spPr>
            <a:xfrm>
              <a:off x="1932161" y="1676521"/>
              <a:ext cx="4595901" cy="313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ассимиляция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(постепенное слияние)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05607" y="334356"/>
              <a:ext cx="716797" cy="19153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5"/>
            <p:cNvSpPr/>
            <p:nvPr/>
          </p:nvSpPr>
          <p:spPr>
            <a:xfrm>
              <a:off x="1922405" y="2083143"/>
              <a:ext cx="4615413" cy="3331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1932161" y="2092899"/>
              <a:ext cx="4595901" cy="313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амальгамизация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(смешение)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205607" y="334356"/>
              <a:ext cx="716797" cy="23317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2" name="Google Shape;242;p5"/>
            <p:cNvSpPr/>
            <p:nvPr/>
          </p:nvSpPr>
          <p:spPr>
            <a:xfrm>
              <a:off x="1922405" y="2499521"/>
              <a:ext cx="4615413" cy="3331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 txBox="1"/>
            <p:nvPr/>
          </p:nvSpPr>
          <p:spPr>
            <a:xfrm>
              <a:off x="1932161" y="2509277"/>
              <a:ext cx="4595901" cy="313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конфликт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(столкновение)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sp>
        <p:nvSpPr>
          <p:cNvPr descr="Бёрджесс, Эрнст — Википедия" id="249" name="Google Shape;249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TEhUTEhMWFhUXFRYXFxcVFRUYGBgYFxcYGBUXGBcYHSggGBolGxcVITEhJSkrLi4uFx8zODMtNygtLisBCgoKBQUFDgUFDisZExkrKysrKysrKysrKysrKysrKysrKysrKysrKysrKysrKysrKysrKysrKysrKysrKysrK//AABEIAP0AxwMBIgACEQEDEQH/xAAcAAABBQEBAQAAAAAAAAAAAAAAAwQFBgcCAQj/xAA6EAABAwIDBAcGBgIDAQEAAAABAAIDBBEFITEGEkFREyJhcYGRsQcyUqHB8BQjQnKS0WLhM4LxNBX/xAAUAQEAAAAAAAAAAAAAAAAAAAAA/8QAFBEBAAAAAAAAAAAAAAAAAAAAAP/aAAwDAQACEQMRAD8AxqeZ287rO9536jzKT6Z3xO/kUT+879zvUrhB30zvid/Io6Z3xO/kVwuo4ydAg96Z3xO/kU5ggldoXfyP9p/huF31CtuFYIXkAN1QVqgwORxA3nm/C5Wg7Mezh77OmcY2cbklx7uSuWymzbY7OLQSNXEZDsCs9ZUgNIaNOGl/HTzQQ1DhNPTs/KZY295wJJ8SmeJHeGYBHbb15dqfPkBNyC0m1za38hoe9M6iAnJuY7/mOSClYvgrZHbt7a2ac/K5+qh5dmZGjdDiRqAXEgnkCcwey/ctJkoQRm29vl46/fFdf/nNLcx/vvsgzqloKmFw6GRwNwS1xLmutqC06G/KysGH4lM/KSJlxe9gRpx5qVmoQ3LMi+R1ItwJ+8ikYoLEOHvboBscjnr8/kgewRMdwLT8JPoVzWYUefhf7uoquM3Sh2e6LZdnarPTMbIwNNwdRfS45HvQUXFcHOdr+ZVIxfC3XNiR3ErZKikN9x+fJ1rA9h5FV3FcFzOSDF5xIw2LnfyP9pLpnfE7+R/tXXF8J1yVPraUsdZAl0zvid/Io6Z3xO/kVwhB30zvid/Io6d3xO/kVwhB30zvid/IoXCEHc/vO/c71K4Sk46zv3O9SvI4yTZB7DCXHJWTC8MRg2GZjJXjCMKHJAjg+DEkC3LgtKwHAgwDIX4k+iR2dw0NzIz9O9WaavhiADntaeRP9IO52gNs0+Fwq9VwkmxGXAg5Z/MeClX1bCLh29fPLTzySP4be0Ybd9vkgjYIN0f8huPiFxnwulzGAe35eB4J4cMv+k997FLU+FjjfzQMY4zfIk9ht4rqemdwy7lNMowOCW6HJBW/wBI6wvfNN48OAN7cMvH/AGrO+FNnwIIB+GMdrqo+SN0B1du9nH+iOfqrX0PySFVCHNsRdAhSysnYLOuRaxyz4gOt6ptiNCd27gmFLQuhm6ry0PybfQHUAjiDmpN2MAExTAA249uVweXpxQUXFMPB4aqg49hmq1Cqc0TujOjs29v/AL9CoPHaAEaIMclhLTYpNWbGcP1yzCgJYCOCBBC6cyy5QCEIQS0lCS53efVSGH4Z1h3qWio+scuJ9VLYfh5uMkDzBcNGSuFHREC41ySGD0WWinsNpzI+wyjB6x+K3DsHNAyqMSMZDGxjfkcGsDHOBJPEm2StlPgLN0b93GwvfjzueKZYTQMkqTPa/R3azvPvO+isyBnFQNbkALdyX3LJVcEoObI3UEL1gQG6vHJSy5LUDeQJB7E9LFy6JAw3U1mNs7KTe3JM5xkgjZo946ffYmG1GGumguL7zcri1/vmFINdZykYG3BHBw8igxx079zdeD0sLsjzHK/3qrDMBJGHjRwBVhxfBGk77W5n3hz5qLwmms18Z/Q7LuOaChYzhuqq1bScLLVsTouxU3FMPsb2QUarpbJgYyrTV0qZ/hMigr1l4pOppbFCDSqOjz8T6qfw+hz0XtHSZnvU9R0wCB5htLkpzCqTdjItYWsPqT2pGgispwMyPd9EDHCGhsfiT80+6RN2t3W2C8DkDkuQ1JNN10woFrICLrwlB0vCvLrwlB7dcuQVy5yDh6Y1gyKdTPTSofkgiXe8FL0+iiYxd5JOg+adNn8je/ggdyOIuCMiAVDOph0m+3Qt3Xd4OX1Umappzv2fUKCkxERyG+TScz9UCdfSA3VTxWlyK0CdgcLjQqsYtS6oM5rKexPFM2wKx1VNmckwdSIK5V068UvUU6EGpUsOZ7z6qbpIk1p2hSlO1A+pQpcKKpwpZA2qMgme+nVZomBfmgdMcu2yWKak2KGVAQP2yr0PTE1QCViqAUDovXG8kZJgEhLWhuqB+XAJrU1YaMzYc1XNoNqI4Iy8kZX1KyLHtuqmr/8AmbJ0YOb2tNvMgAeKDcpcQb8Qv3riWcOGWvJfMceIy77S6oc0ZnOUZd1i4DlbJafs3jzomNM1TDKHWsWTMLwLalpIN/BBodNmbntSgcMxwP1UHWbS08BDZ5mxuNiGu1O8MiALk37EpPtFG9oMEM0ptwjLB370u7kg9q6pzC7z8R/4q1PXCR7Y2kF3Ls7fvguqg1k13O6OBmZsCZHnvOTR5Fc4Xh7Yr9ELvvcued4u0vc/RBeqGMiJoOu6orE4r3VZqduJ4qhjHQyGIuDDJZu74AZq5Vsd80FKnp8ymc0CnquLNMJokFfniAyQnNVGvEGgU7vUqWpSoqnZn4lS9MEEjTqTuouNyeMluLcbIEMSks3tUUH527UlX4h1gHBzc+LTbzF1GVeJxsObxyAv1tL+6Mzx0CB7jWNMisDnloNSqzXbSvA33N3GgZkm3zP0UJtlizj/AMTgN4OAkIaXAtscrizQB46LLoXTVAc6aqcIrm7pXuIJ7GXz7gg0eu9oEl+qwubwLQ9293ZC/wAlJYT7Qbgb7XNItffG76rF542xvBic92oDy3cO9Ye7qct4duYTiMXicLyADJwNntuDxGrfJB9P4fXidjXtORFwQu8RhJYb8lmPsf2omePwpEd2Alrnk5tBt7otvWPby5rSMbZK6mlBkb/xvzbHY+6dLFBi+I40ZpXtija/cJs6UflNaNXEfrPYcrDO91B49iL6wthY6SpkvcONmsbutzbGwANDLdgGXFTtFhYa1oqpWEEOduxvaS/K/Wa39J05XHdewbIYM2N5lc0Alpddzhch2VgB2cEGM9Ed3etlzy529SF6NLt5Z8/BajF7M4HSuO/IGEkgEsaADmBfM2GiRx3YOJsjBTndItnqDmBY31OqCK9nMIklHSvc4fpFzqDoTxFvRbnTtaGgNbYbvDRZlsjgT45x1Tuj3TYC5zC1OmZYWOtkFYxCSzstLpKOVjd5x1e61hqAMh99qWx1w5aHzzUZTgumibu67xueFsvPNBJxUbZGllvdcCL+qtE8eXgozDqfdlkH+LT881NSNyQVyrhzUZUxKy1MGajaqmQVGshv5oUtU0ma8QW2nZmpGJiaU49VJwNQeNaq1U7R1MNUYnwAw26sg+qtwYmmIUIkbmMwgZuqmyNDgRc8lU9qqY9FI5oIdbh32JC6dRSwVLd03ZvZjhY5X7FM1kQeHMIFiEGFbRVTjYE5NF3W0uQAMuxot4ppgWzrZ4rlzt79IFrNz5HW6u+0uy5cSWts062GfIi/HRJ7P4WY7N4Xtbsv6oGOH+z6Fha+WV5t1gOqLltjnbPVMMSheJfywXNabgOALb69YZXGei06iwdp6xF+7s70pimFMLCQ0ZZk2QUTZCWabE+klYxm5A1jRGzcAGTW5A8mnW/BbBGTayzrBYejmMhGb3fIaD5nzWiRP6mnBBneLbOFlQ/oWhsc13Ej4hq09mpFuaksO2Xs0i5Ohz1y4BWSeEPABy4g8iEvRyECz8jzHHtCCCpMH3cw118+GVvqU4mo+uCWHhrnorMyoFrW8bZLiaAv4II+jo7vvu5C1/DRSUjbJ1HGA2w04pCobw8kFTxc3J5Xv5JSlp29Ex51BvfvKSxRp6w7U+w+EPjA5FvkAPqgfwsBmu3ixt/AkqRcE0wuHruI7NU/kCBhME1ljunkybPQRFXChOKtqEE1TNUnC1IRR5p5EECgC9LV6vUEVV0QLgSMrpjI0B5y4qwPHNRFYwBwI4/JA0rcOa8XA8O3mORVbGEhj7+f2VZhOkn04kPWQI07mNGZFh96philR1DutO7z0HnxU3HQxtzDb24nP/xV/a+r6nRhwG/kTyHG3ggg8NHSSgDRtiFeo4+qBxWcYLikUc25vDsN9VfWYuwCwQR2LyuZpqNO9SWC128d14sbZXVT2o2mga/rOA8sk1pNpI5S1sEgMgzABve2o7iLoNTEDeQ8l2ABwTPDKrfYDzATtxsg9JHBIVD8ilWOsUyxCcNBQV3Ejf74pTAKpvXaXAEcCReybuO9mVIbMwMe12+xri1+RIBtcA5XQS+Dg7rnEe87Lu4FOpGpRq8cEEdOEwlKlJ2qMnGqBlM66F5JqhBb2NThgQ2NKtag8QV1ZeEIOSVC1jmh27xKmiE3qIGu1AJGhtp3IK7vhriEoyVNcQNnHs+hSMNR6oJQT5FZttK5001swADn3iyu7ybHNQU9ECSeN0GRy7M1XSXdJqeq65N/DgncW1FZCOjMTnOGVyHEG2QOi1KjwpvHPldTsFKwC26NLaBBk+A7JGs/OqmPL3EkNuQ0DgrxsxsVT00m+1lnkWJuchyF9FcIg0Cwsk6h1sx8kCsTt29k7ZVgqGdWAa/NJ0s5LstEE5NLkoLFqnMDt809nmtcdigaiouSUCj5MslJbISflvPOQ+gVQxLENy+fBVTAPaW6lnfHK3egL9WjrsJtc/5DsQb21y6uoHBsehqGCSGRr2niD8iOB7FLskQcyhRtUFKSFRtWgh5XIXFWOSEGi7q9AXgK6CAsuSu1yUCZXD124pNxQQGNQWN+BHzVXY4tdbxV5roQ9pBVFr7sksQb/eaB7UuO4SNbKtyYuGkA5cCrNRyhwIPcqDtpgrgbh7mtvo0/XyQXKmxRhFw4HLPxTulxOLQvFzfisvwmgi6of0tyPeEhLXX07irJSbHU8huwyNyuHHO514+iCzVu0cEeXStPcb27SoWr2waTuRMklOZtG3lx3jYcVL0mzsLWjqh5+KTdPlYWC8qpWNe1rBvycANGjiSNEFbZHX1G6/qwA6MfdzyO2xAb81btnqJzG9d1z3WCVjg3Rd5u43v/AKQ6qANroHNW7W/cFAzszv8AfFO8QrgDr9FC4nXbsbjxtw4oKftHVGSTo26uNvDiqRtFTFkxysCBbtt1T8wrzhUOsz9XG47BoB46qI9pdH0RpRx6J+937wJ+bigrmA47PSSdJA+x/U0+64cnD6rbdjvaJBVANcejm4scde1jv1D5rAEAoPrH8cCmdRVBfPmHbbVsLQxsu80adIN4jsvr81KRe0up/XHG7u3m/wBoNcnlCFmEXtIB9+Jw/aQfWy8QfSoXYKQD10HoFrrxxSe+uHvQdPKSLly56Tc9B5KVWNqKW7ekb7zcz2hWGaVRdbMgoceMhr7E/f2Uri9W2Qs+wqZtqxsFQQx4s/rBu9m08QR6LjCcTLgA52Y5lBI4lhckZ36d267Xd1abpCn2prh1THmMtQBdWOgb0gGpt4p0cGBNyNSggIa+smIzLO7rd9lasApSzN1y46k6le02FAHLTsU1DE3ig4cCRc80xqiAfFP5Zm6Aqp7RYjuaFA4rKlpyvx1UFjlQHFsbdXG2XJVHEdpXNybmc+KsXs+wyWZ4mlBLne5fl8R7Agt+DYWHFt2jdZZzv3D3G+iz72wyXqIhyjcfN3+ls74mxs3W6DU8zxKwT2l1W/XO/wAGNb6u+qCqoQhAIQhAIQhB9mBy63k0My5NSgeb6SfKmE9e0alQmIbRRxglzwB2myCxvnTeasA4rOMU9pVMy4Em8eTM1TsZ9p8zwRCzcHxONz5D+0GvYpj0cQJe9rQOJNll+1ftMuDHS5nTpDoP2jiVnNfiMszt6WRzz2nLwGgTZB3PM57i97i5xNySbkqQp6Go6H8RGC6MEhxablu6f1N1t2qMV+9llXnLEcxcOt3ix9ECmyG0YNmkgOHDn/auMG0DQbE5qh7Z7Gvpiaina4xE36usZPC3LtVcdjktrOsTzN76d6DbTirSLhwHcmlRjwa3N+ixo43N8ZSMmJyu1ddBqdRtSxgc69hzNrqkYttG+dx3bhoBzPqoEb8pAJLuV9Fouxns8M+6+bJgN7EakeqBhsTsg6qcJHtuzhfj2nk31W2YfhzIWbrdbC57uA5DsTnD6JkTAyNtgPn3r2dyCJxaWzSvnHaKp6Sqmfzkdbuad0ei3PbXEuhgkfxa1xHfbL5r57QCEIQCEIQAKEIQfUs+IAXN+JVZx/bSKAEueL8AMye4LMsf27mkLmxdVtyLnM6nQcFUJpXOO84lxPEm5QXPHPaNPLcQjcbzObvLQKn1dZJIbyPc8/5En5aJFCDxeoQgEIQgFYtgKrcrGDg8FvjqPQquqQ2ecRUwkcHg+HFB9J0UIcyxF7jMFZ9tv7Ng/wDMpgGu4s5jjurR8Eddo7lIzAWzQfKOJYa+F5Y8EEa3Frd44JKkopJCBGxzrm2Q4961P2k7QUTZejDDLK33iwtAb/iSdT2cFbfZZQUz6dlTGBvPvcG35ZBILR/faggPZ17P5A0S1gz/AExchzfbU9i1iClAAAFgOAT2KMJfdQR7oUwrBkpad6gMZqw1pQZb7XMQtCIwc3vA8B1j9FkqsW3mL/iKp1j1Y7sHf+o+eXgq6gEIQgEIQgEIQg7n9537nepXC7n9537nepXCAQhCAQhCAQhCAUvsmy9Uwfu9FEKf2Hi3qpp5A/P7KDf8Am/LaewKue07ap1NTERm0sh3GkatuOs7wGnaQpjBn2jI5H1zWTe16t3qpkfwR3Pe8/00eaCjOcSSSbkm5J1J4krQfY9tP+GqDTvP5c5G7ybIBl/IZd4Cz1eseQQQbEEEEagjMEIPseknuAUu96ons62k/FUrJCeuOrIOT26+eR7irhLNkgb1lRZZt7RNoehhcQescm/uOQ/vwVwxarABWDe0LFeln3AcmZn9x/16oKqTzQhCAQhCAQEIQCEIQdz+879zvUrhdz+879zvUrhAIQhAIQhAIQhAK0bAOAn0zJaPVVdW72bRXqL8rD1Qa/hpsSDxAKxDbqp6SvqCM7PDB/0AbYeIK2yWbc33fCw+fD5rKmYAYi6eY3kc5zgPh3iTc9ufggpTm2Njqhdzv3nOdzJPmV1SW32X03238wg0/wBjLXxiSQk7kjg0DhduW933NvBa7UTZKq7NwM6JuSk6io3W2J0GvMIK7tjiwjY4k6ArCp5i9znO1cST4q6+0XFd4iMHU3PcPsKjoBCEIBCEIBCEIBCEIO5/ed+53qVwu5/ed+53qVwgEIQgEIQgEIQgFbvZ5Juyn9w9FUVZthj+b/2CDXY3h2uh6x7m6Dz9Fn+3WI23ranIK7VUhazLksf2qqi+ax4Z+aCHyt2/K3chjrEHkQfJeIQbhsrigdECDcGx8xdG0eLbjL3WdbF4i9t2DQJxtlXuLAOeSCr4rWdLI5/Dh3JohCAQhCAQhCAQhCAQhCD/2Q==" id="250" name="Google Shape;250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TEhUTEhMWFhUXFRYXFxcVFRUYGBgYFxcYGBUXGBcYHSggGBolGxcVITEhJSkrLi4uFx8zODMtNygtLisBCgoKBQUFDgUFDisZExkrKysrKysrKysrKysrKysrKysrKysrKysrKysrKysrKysrKysrKysrKysrKysrKysrK//AABEIAP0AxwMBIgACEQEDEQH/xAAcAAABBQEBAQAAAAAAAAAAAAAAAwQFBgcCAQj/xAA6EAABAwIDBAcGBgIDAQEAAAABAAIDBBEFITEGEkFREyJhcYGRsQcyUqHB8BQjQnKS0WLhM4LxNBX/xAAUAQEAAAAAAAAAAAAAAAAAAAAA/8QAFBEBAAAAAAAAAAAAAAAAAAAAAP/aAAwDAQACEQMRAD8AxqeZ287rO9536jzKT6Z3xO/kUT+879zvUrhB30zvid/Io6Z3xO/kVwuo4ydAg96Z3xO/kU5ggldoXfyP9p/huF31CtuFYIXkAN1QVqgwORxA3nm/C5Wg7Mezh77OmcY2cbklx7uSuWymzbY7OLQSNXEZDsCs9ZUgNIaNOGl/HTzQQ1DhNPTs/KZY295wJJ8SmeJHeGYBHbb15dqfPkBNyC0m1za38hoe9M6iAnJuY7/mOSClYvgrZHbt7a2ac/K5+qh5dmZGjdDiRqAXEgnkCcwey/ctJkoQRm29vl46/fFdf/nNLcx/vvsgzqloKmFw6GRwNwS1xLmutqC06G/KysGH4lM/KSJlxe9gRpx5qVmoQ3LMi+R1ItwJ+8ikYoLEOHvboBscjnr8/kgewRMdwLT8JPoVzWYUefhf7uoquM3Sh2e6LZdnarPTMbIwNNwdRfS45HvQUXFcHOdr+ZVIxfC3XNiR3ErZKikN9x+fJ1rA9h5FV3FcFzOSDF5xIw2LnfyP9pLpnfE7+R/tXXF8J1yVPraUsdZAl0zvid/Io6Z3xO/kVwhB30zvid/Io6d3xO/kVwhB30zvid/IoXCEHc/vO/c71K4Sk46zv3O9SvI4yTZB7DCXHJWTC8MRg2GZjJXjCMKHJAjg+DEkC3LgtKwHAgwDIX4k+iR2dw0NzIz9O9WaavhiADntaeRP9IO52gNs0+Fwq9VwkmxGXAg5Z/MeClX1bCLh29fPLTzySP4be0Ybd9vkgjYIN0f8huPiFxnwulzGAe35eB4J4cMv+k997FLU+FjjfzQMY4zfIk9ht4rqemdwy7lNMowOCW6HJBW/wBI6wvfNN48OAN7cMvH/AGrO+FNnwIIB+GMdrqo+SN0B1du9nH+iOfqrX0PySFVCHNsRdAhSysnYLOuRaxyz4gOt6ptiNCd27gmFLQuhm6ry0PybfQHUAjiDmpN2MAExTAA249uVweXpxQUXFMPB4aqg49hmq1Cqc0TujOjs29v/AL9CoPHaAEaIMclhLTYpNWbGcP1yzCgJYCOCBBC6cyy5QCEIQS0lCS53efVSGH4Z1h3qWio+scuJ9VLYfh5uMkDzBcNGSuFHREC41ySGD0WWinsNpzI+wyjB6x+K3DsHNAyqMSMZDGxjfkcGsDHOBJPEm2StlPgLN0b93GwvfjzueKZYTQMkqTPa/R3azvPvO+isyBnFQNbkALdyX3LJVcEoObI3UEL1gQG6vHJSy5LUDeQJB7E9LFy6JAw3U1mNs7KTe3JM5xkgjZo946ffYmG1GGumguL7zcri1/vmFINdZykYG3BHBw8igxx079zdeD0sLsjzHK/3qrDMBJGHjRwBVhxfBGk77W5n3hz5qLwmms18Z/Q7LuOaChYzhuqq1bScLLVsTouxU3FMPsb2QUarpbJgYyrTV0qZ/hMigr1l4pOppbFCDSqOjz8T6qfw+hz0XtHSZnvU9R0wCB5htLkpzCqTdjItYWsPqT2pGgispwMyPd9EDHCGhsfiT80+6RN2t3W2C8DkDkuQ1JNN10woFrICLrwlB0vCvLrwlB7dcuQVy5yDh6Y1gyKdTPTSofkgiXe8FL0+iiYxd5JOg+adNn8je/ggdyOIuCMiAVDOph0m+3Qt3Xd4OX1Umappzv2fUKCkxERyG+TScz9UCdfSA3VTxWlyK0CdgcLjQqsYtS6oM5rKexPFM2wKx1VNmckwdSIK5V068UvUU6EGpUsOZ7z6qbpIk1p2hSlO1A+pQpcKKpwpZA2qMgme+nVZomBfmgdMcu2yWKak2KGVAQP2yr0PTE1QCViqAUDovXG8kZJgEhLWhuqB+XAJrU1YaMzYc1XNoNqI4Iy8kZX1KyLHtuqmr/8AmbJ0YOb2tNvMgAeKDcpcQb8Qv3riWcOGWvJfMceIy77S6oc0ZnOUZd1i4DlbJafs3jzomNM1TDKHWsWTMLwLalpIN/BBodNmbntSgcMxwP1UHWbS08BDZ5mxuNiGu1O8MiALk37EpPtFG9oMEM0ptwjLB370u7kg9q6pzC7z8R/4q1PXCR7Y2kF3Ls7fvguqg1k13O6OBmZsCZHnvOTR5Fc4Xh7Yr9ELvvcued4u0vc/RBeqGMiJoOu6orE4r3VZqduJ4qhjHQyGIuDDJZu74AZq5Vsd80FKnp8ymc0CnquLNMJokFfniAyQnNVGvEGgU7vUqWpSoqnZn4lS9MEEjTqTuouNyeMluLcbIEMSks3tUUH527UlX4h1gHBzc+LTbzF1GVeJxsObxyAv1tL+6Mzx0CB7jWNMisDnloNSqzXbSvA33N3GgZkm3zP0UJtlizj/AMTgN4OAkIaXAtscrizQB46LLoXTVAc6aqcIrm7pXuIJ7GXz7gg0eu9oEl+qwubwLQ9293ZC/wAlJYT7Qbgb7XNItffG76rF542xvBic92oDy3cO9Ye7qct4duYTiMXicLyADJwNntuDxGrfJB9P4fXidjXtORFwQu8RhJYb8lmPsf2omePwpEd2Alrnk5tBt7otvWPby5rSMbZK6mlBkb/xvzbHY+6dLFBi+I40ZpXtija/cJs6UflNaNXEfrPYcrDO91B49iL6wthY6SpkvcONmsbutzbGwANDLdgGXFTtFhYa1oqpWEEOduxvaS/K/Wa39J05XHdewbIYM2N5lc0Alpddzhch2VgB2cEGM9Ed3etlzy529SF6NLt5Z8/BajF7M4HSuO/IGEkgEsaADmBfM2GiRx3YOJsjBTndItnqDmBY31OqCK9nMIklHSvc4fpFzqDoTxFvRbnTtaGgNbYbvDRZlsjgT45x1Tuj3TYC5zC1OmZYWOtkFYxCSzstLpKOVjd5x1e61hqAMh99qWx1w5aHzzUZTgumibu67xueFsvPNBJxUbZGllvdcCL+qtE8eXgozDqfdlkH+LT881NSNyQVyrhzUZUxKy1MGajaqmQVGshv5oUtU0ma8QW2nZmpGJiaU49VJwNQeNaq1U7R1MNUYnwAw26sg+qtwYmmIUIkbmMwgZuqmyNDgRc8lU9qqY9FI5oIdbh32JC6dRSwVLd03ZvZjhY5X7FM1kQeHMIFiEGFbRVTjYE5NF3W0uQAMuxot4ppgWzrZ4rlzt79IFrNz5HW6u+0uy5cSWts062GfIi/HRJ7P4WY7N4Xtbsv6oGOH+z6Fha+WV5t1gOqLltjnbPVMMSheJfywXNabgOALb69YZXGei06iwdp6xF+7s70pimFMLCQ0ZZk2QUTZCWabE+klYxm5A1jRGzcAGTW5A8mnW/BbBGTayzrBYejmMhGb3fIaD5nzWiRP6mnBBneLbOFlQ/oWhsc13Ej4hq09mpFuaksO2Xs0i5Ohz1y4BWSeEPABy4g8iEvRyECz8jzHHtCCCpMH3cw118+GVvqU4mo+uCWHhrnorMyoFrW8bZLiaAv4II+jo7vvu5C1/DRSUjbJ1HGA2w04pCobw8kFTxc3J5Xv5JSlp29Ex51BvfvKSxRp6w7U+w+EPjA5FvkAPqgfwsBmu3ixt/AkqRcE0wuHruI7NU/kCBhME1ljunkybPQRFXChOKtqEE1TNUnC1IRR5p5EECgC9LV6vUEVV0QLgSMrpjI0B5y4qwPHNRFYwBwI4/JA0rcOa8XA8O3mORVbGEhj7+f2VZhOkn04kPWQI07mNGZFh96philR1DutO7z0HnxU3HQxtzDb24nP/xV/a+r6nRhwG/kTyHG3ggg8NHSSgDRtiFeo4+qBxWcYLikUc25vDsN9VfWYuwCwQR2LyuZpqNO9SWC128d14sbZXVT2o2mga/rOA8sk1pNpI5S1sEgMgzABve2o7iLoNTEDeQ8l2ABwTPDKrfYDzATtxsg9JHBIVD8ilWOsUyxCcNBQV3Ejf74pTAKpvXaXAEcCReybuO9mVIbMwMe12+xri1+RIBtcA5XQS+Dg7rnEe87Lu4FOpGpRq8cEEdOEwlKlJ2qMnGqBlM66F5JqhBb2NThgQ2NKtag8QV1ZeEIOSVC1jmh27xKmiE3qIGu1AJGhtp3IK7vhriEoyVNcQNnHs+hSMNR6oJQT5FZttK5001swADn3iyu7ybHNQU9ECSeN0GRy7M1XSXdJqeq65N/DgncW1FZCOjMTnOGVyHEG2QOi1KjwpvHPldTsFKwC26NLaBBk+A7JGs/OqmPL3EkNuQ0DgrxsxsVT00m+1lnkWJuchyF9FcIg0Cwsk6h1sx8kCsTt29k7ZVgqGdWAa/NJ0s5LstEE5NLkoLFqnMDt809nmtcdigaiouSUCj5MslJbISflvPOQ+gVQxLENy+fBVTAPaW6lnfHK3egL9WjrsJtc/5DsQb21y6uoHBsehqGCSGRr2niD8iOB7FLskQcyhRtUFKSFRtWgh5XIXFWOSEGi7q9AXgK6CAsuSu1yUCZXD124pNxQQGNQWN+BHzVXY4tdbxV5roQ9pBVFr7sksQb/eaB7UuO4SNbKtyYuGkA5cCrNRyhwIPcqDtpgrgbh7mtvo0/XyQXKmxRhFw4HLPxTulxOLQvFzfisvwmgi6of0tyPeEhLXX07irJSbHU8huwyNyuHHO514+iCzVu0cEeXStPcb27SoWr2waTuRMklOZtG3lx3jYcVL0mzsLWjqh5+KTdPlYWC8qpWNe1rBvycANGjiSNEFbZHX1G6/qwA6MfdzyO2xAb81btnqJzG9d1z3WCVjg3Rd5u43v/AKQ6qANroHNW7W/cFAzszv8AfFO8QrgDr9FC4nXbsbjxtw4oKftHVGSTo26uNvDiqRtFTFkxysCBbtt1T8wrzhUOsz9XG47BoB46qI9pdH0RpRx6J+937wJ+bigrmA47PSSdJA+x/U0+64cnD6rbdjvaJBVANcejm4scde1jv1D5rAEAoPrH8cCmdRVBfPmHbbVsLQxsu80adIN4jsvr81KRe0up/XHG7u3m/wBoNcnlCFmEXtIB9+Jw/aQfWy8QfSoXYKQD10HoFrrxxSe+uHvQdPKSLly56Tc9B5KVWNqKW7ekb7zcz2hWGaVRdbMgoceMhr7E/f2Uri9W2Qs+wqZtqxsFQQx4s/rBu9m08QR6LjCcTLgA52Y5lBI4lhckZ36d267Xd1abpCn2prh1THmMtQBdWOgb0gGpt4p0cGBNyNSggIa+smIzLO7rd9lasApSzN1y46k6le02FAHLTsU1DE3ig4cCRc80xqiAfFP5Zm6Aqp7RYjuaFA4rKlpyvx1UFjlQHFsbdXG2XJVHEdpXNybmc+KsXs+wyWZ4mlBLne5fl8R7Agt+DYWHFt2jdZZzv3D3G+iz72wyXqIhyjcfN3+ls74mxs3W6DU8zxKwT2l1W/XO/wAGNb6u+qCqoQhAIQhAIQhB9mBy63k0My5NSgeb6SfKmE9e0alQmIbRRxglzwB2myCxvnTeasA4rOMU9pVMy4Em8eTM1TsZ9p8zwRCzcHxONz5D+0GvYpj0cQJe9rQOJNll+1ftMuDHS5nTpDoP2jiVnNfiMszt6WRzz2nLwGgTZB3PM57i97i5xNySbkqQp6Go6H8RGC6MEhxablu6f1N1t2qMV+9llXnLEcxcOt3ix9ECmyG0YNmkgOHDn/auMG0DQbE5qh7Z7Gvpiaina4xE36usZPC3LtVcdjktrOsTzN76d6DbTirSLhwHcmlRjwa3N+ixo43N8ZSMmJyu1ddBqdRtSxgc69hzNrqkYttG+dx3bhoBzPqoEb8pAJLuV9Fouxns8M+6+bJgN7EakeqBhsTsg6qcJHtuzhfj2nk31W2YfhzIWbrdbC57uA5DsTnD6JkTAyNtgPn3r2dyCJxaWzSvnHaKp6Sqmfzkdbuad0ei3PbXEuhgkfxa1xHfbL5r57QCEIQCEIQAKEIQfUs+IAXN+JVZx/bSKAEueL8AMye4LMsf27mkLmxdVtyLnM6nQcFUJpXOO84lxPEm5QXPHPaNPLcQjcbzObvLQKn1dZJIbyPc8/5En5aJFCDxeoQgEIQgFYtgKrcrGDg8FvjqPQquqQ2ecRUwkcHg+HFB9J0UIcyxF7jMFZ9tv7Ng/wDMpgGu4s5jjurR8Eddo7lIzAWzQfKOJYa+F5Y8EEa3Frd44JKkopJCBGxzrm2Q4961P2k7QUTZejDDLK33iwtAb/iSdT2cFbfZZQUz6dlTGBvPvcG35ZBILR/faggPZ17P5A0S1gz/AExchzfbU9i1iClAAAFgOAT2KMJfdQR7oUwrBkpad6gMZqw1pQZb7XMQtCIwc3vA8B1j9FkqsW3mL/iKp1j1Y7sHf+o+eXgq6gEIQgEIQgEIQg7n9537nepXC7n9537nepXCAQhCAQhCAQhCAUvsmy9Uwfu9FEKf2Hi3qpp5A/P7KDf8Am/LaewKue07ap1NTERm0sh3GkatuOs7wGnaQpjBn2jI5H1zWTe16t3qpkfwR3Pe8/00eaCjOcSSSbkm5J1J4krQfY9tP+GqDTvP5c5G7ybIBl/IZd4Cz1eseQQQbEEEEagjMEIPseknuAUu96ons62k/FUrJCeuOrIOT26+eR7irhLNkgb1lRZZt7RNoehhcQescm/uOQ/vwVwxarABWDe0LFeln3AcmZn9x/16oKqTzQhCAQhCAQEIQCEIQdz+879zvUrhdz+879zvUrhAIQhAIQhAIQhAK0bAOAn0zJaPVVdW72bRXqL8rD1Qa/hpsSDxAKxDbqp6SvqCM7PDB/0AbYeIK2yWbc33fCw+fD5rKmYAYi6eY3kc5zgPh3iTc9ufggpTm2Njqhdzv3nOdzJPmV1SW32X03238wg0/wBjLXxiSQk7kjg0DhduW933NvBa7UTZKq7NwM6JuSk6io3W2J0GvMIK7tjiwjY4k6ArCp5i9znO1cST4q6+0XFd4iMHU3PcPsKjoBCEIBCEIBCEIBCEIO5/ed+53qVwu5/ed+53qVwgEIQgEIQgEIQgFbvZ5Juyn9w9FUVZthj+b/2CDXY3h2uh6x7m6Dz9Fn+3WI23ranIK7VUhazLksf2qqi+ax4Z+aCHyt2/K3chjrEHkQfJeIQbhsrigdECDcGx8xdG0eLbjL3WdbF4i9t2DQJxtlXuLAOeSCr4rWdLI5/Dh3JohCAQhCAQhCAQhCAQhCD/2Q==" id="251" name="Google Shape;251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Google Shape;252;p6"/>
          <p:cNvGrpSpPr/>
          <p:nvPr/>
        </p:nvGrpSpPr>
        <p:grpSpPr>
          <a:xfrm>
            <a:off x="158671" y="1580744"/>
            <a:ext cx="8139403" cy="4590857"/>
            <a:chOff x="3096" y="425748"/>
            <a:chExt cx="8139403" cy="4590857"/>
          </a:xfrm>
        </p:grpSpPr>
        <p:sp>
          <p:nvSpPr>
            <p:cNvPr id="253" name="Google Shape;253;p6"/>
            <p:cNvSpPr/>
            <p:nvPr/>
          </p:nvSpPr>
          <p:spPr>
            <a:xfrm>
              <a:off x="3096" y="425748"/>
              <a:ext cx="5899053" cy="66909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 txBox="1"/>
            <p:nvPr/>
          </p:nvSpPr>
          <p:spPr>
            <a:xfrm>
              <a:off x="22693" y="445345"/>
              <a:ext cx="5859859" cy="629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Дополнительные виды социальных процессов (современная социология)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593002" y="1094845"/>
              <a:ext cx="589905" cy="5978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6"/>
            <p:cNvSpPr/>
            <p:nvPr/>
          </p:nvSpPr>
          <p:spPr>
            <a:xfrm>
              <a:off x="1182907" y="1183962"/>
              <a:ext cx="6959592" cy="10175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 txBox="1"/>
            <p:nvPr/>
          </p:nvSpPr>
          <p:spPr>
            <a:xfrm>
              <a:off x="1212709" y="1213764"/>
              <a:ext cx="6899988" cy="9579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процессы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воспроизводства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(сохранение системы через повторе- ние) и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развития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(сохранение через новое качество: прогрессив- ные или регрессивные, революционные или эволюционные про- цессы)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93002" y="1094845"/>
              <a:ext cx="589905" cy="14902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6"/>
            <p:cNvSpPr/>
            <p:nvPr/>
          </p:nvSpPr>
          <p:spPr>
            <a:xfrm>
              <a:off x="1182907" y="2290607"/>
              <a:ext cx="6959592" cy="58891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6"/>
            <p:cNvSpPr txBox="1"/>
            <p:nvPr/>
          </p:nvSpPr>
          <p:spPr>
            <a:xfrm>
              <a:off x="1200156" y="2307856"/>
              <a:ext cx="6925094" cy="5544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стихийные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(незапланированные) и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сознательные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(запланиро- ванные)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93002" y="1094845"/>
              <a:ext cx="589905" cy="21025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6"/>
            <p:cNvSpPr/>
            <p:nvPr/>
          </p:nvSpPr>
          <p:spPr>
            <a:xfrm>
              <a:off x="1182907" y="2968640"/>
              <a:ext cx="6959592" cy="4574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6"/>
            <p:cNvSpPr txBox="1"/>
            <p:nvPr/>
          </p:nvSpPr>
          <p:spPr>
            <a:xfrm>
              <a:off x="1196306" y="2982039"/>
              <a:ext cx="6932794" cy="4306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процессы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социальной мобильности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593002" y="1094845"/>
              <a:ext cx="589905" cy="27148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6"/>
            <p:cNvSpPr/>
            <p:nvPr/>
          </p:nvSpPr>
          <p:spPr>
            <a:xfrm>
              <a:off x="1182907" y="3515250"/>
              <a:ext cx="6959592" cy="58891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6"/>
            <p:cNvSpPr txBox="1"/>
            <p:nvPr/>
          </p:nvSpPr>
          <p:spPr>
            <a:xfrm>
              <a:off x="1200156" y="3532499"/>
              <a:ext cx="6925094" cy="5544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процессы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поддержания границ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сохранение пограничных (раз- делительных) линий между социальными группами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93002" y="1094845"/>
              <a:ext cx="589905" cy="35100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6"/>
            <p:cNvSpPr/>
            <p:nvPr/>
          </p:nvSpPr>
          <p:spPr>
            <a:xfrm>
              <a:off x="1182907" y="4193283"/>
              <a:ext cx="6959592" cy="82332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6"/>
            <p:cNvSpPr txBox="1"/>
            <p:nvPr/>
          </p:nvSpPr>
          <p:spPr>
            <a:xfrm>
              <a:off x="1207021" y="4217397"/>
              <a:ext cx="6911364" cy="7750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процессы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организации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(создание нового, упорядочивание),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де- зорганизации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(разрушение устоявшихся правил, структур) и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ре- организации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(изменения, улучшения, перестройки)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275" name="Google Shape;275;p7"/>
          <p:cNvGrpSpPr/>
          <p:nvPr/>
        </p:nvGrpSpPr>
        <p:grpSpPr>
          <a:xfrm>
            <a:off x="252653" y="1466643"/>
            <a:ext cx="7918613" cy="4989057"/>
            <a:chOff x="1133" y="69643"/>
            <a:chExt cx="7918613" cy="4989057"/>
          </a:xfrm>
        </p:grpSpPr>
        <p:sp>
          <p:nvSpPr>
            <p:cNvPr id="276" name="Google Shape;276;p7"/>
            <p:cNvSpPr/>
            <p:nvPr/>
          </p:nvSpPr>
          <p:spPr>
            <a:xfrm>
              <a:off x="5857678" y="3008239"/>
              <a:ext cx="195943" cy="17337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7" name="Google Shape;277;p7"/>
            <p:cNvSpPr/>
            <p:nvPr/>
          </p:nvSpPr>
          <p:spPr>
            <a:xfrm>
              <a:off x="5661735" y="3008239"/>
              <a:ext cx="195943" cy="173378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7"/>
            <p:cNvSpPr/>
            <p:nvPr/>
          </p:nvSpPr>
          <p:spPr>
            <a:xfrm>
              <a:off x="5857678" y="3008239"/>
              <a:ext cx="195943" cy="7085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9" name="Google Shape;279;p7"/>
            <p:cNvSpPr/>
            <p:nvPr/>
          </p:nvSpPr>
          <p:spPr>
            <a:xfrm>
              <a:off x="5661735" y="3008239"/>
              <a:ext cx="195943" cy="70855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5811958" y="1683290"/>
              <a:ext cx="91440" cy="3918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7"/>
            <p:cNvSpPr/>
            <p:nvPr/>
          </p:nvSpPr>
          <p:spPr>
            <a:xfrm>
              <a:off x="3840182" y="807863"/>
              <a:ext cx="2017496" cy="3918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7"/>
            <p:cNvSpPr/>
            <p:nvPr/>
          </p:nvSpPr>
          <p:spPr>
            <a:xfrm>
              <a:off x="1776966" y="1683290"/>
              <a:ext cx="91440" cy="3918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7"/>
            <p:cNvSpPr/>
            <p:nvPr/>
          </p:nvSpPr>
          <p:spPr>
            <a:xfrm>
              <a:off x="1822686" y="807863"/>
              <a:ext cx="2017496" cy="39188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7"/>
            <p:cNvSpPr/>
            <p:nvPr/>
          </p:nvSpPr>
          <p:spPr>
            <a:xfrm>
              <a:off x="2351770" y="69643"/>
              <a:ext cx="2976824" cy="7382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 txBox="1"/>
            <p:nvPr/>
          </p:nvSpPr>
          <p:spPr>
            <a:xfrm>
              <a:off x="2351770" y="69643"/>
              <a:ext cx="2976824" cy="7382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 (по направленности)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1133" y="1199749"/>
              <a:ext cx="3643105" cy="4835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 txBox="1"/>
            <p:nvPr/>
          </p:nvSpPr>
          <p:spPr>
            <a:xfrm>
              <a:off x="1133" y="1199749"/>
              <a:ext cx="3643105" cy="4835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воспроизводство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1133" y="2075177"/>
              <a:ext cx="3643105" cy="9330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1133" y="2075177"/>
              <a:ext cx="3643105" cy="9330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сохранение системы через повторение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4036125" y="1199749"/>
              <a:ext cx="3643105" cy="4835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 txBox="1"/>
            <p:nvPr/>
          </p:nvSpPr>
          <p:spPr>
            <a:xfrm>
              <a:off x="4036125" y="1199749"/>
              <a:ext cx="3643105" cy="4835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4036125" y="2075177"/>
              <a:ext cx="3643105" cy="9330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 txBox="1"/>
            <p:nvPr/>
          </p:nvSpPr>
          <p:spPr>
            <a:xfrm>
              <a:off x="4036125" y="2075177"/>
              <a:ext cx="3643105" cy="9330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сохранение через новое качество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3795609" y="3400126"/>
              <a:ext cx="1866125" cy="6333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 txBox="1"/>
            <p:nvPr/>
          </p:nvSpPr>
          <p:spPr>
            <a:xfrm>
              <a:off x="3795609" y="3400126"/>
              <a:ext cx="1866125" cy="633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прогрессивные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6053621" y="3400126"/>
              <a:ext cx="1866125" cy="6333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 txBox="1"/>
            <p:nvPr/>
          </p:nvSpPr>
          <p:spPr>
            <a:xfrm>
              <a:off x="6053621" y="3400126"/>
              <a:ext cx="1866125" cy="633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регрессивные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3795609" y="4425356"/>
              <a:ext cx="1866125" cy="6333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 txBox="1"/>
            <p:nvPr/>
          </p:nvSpPr>
          <p:spPr>
            <a:xfrm>
              <a:off x="3795609" y="4425356"/>
              <a:ext cx="1866125" cy="633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революционные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053621" y="4425356"/>
              <a:ext cx="1866125" cy="6333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 txBox="1"/>
            <p:nvPr/>
          </p:nvSpPr>
          <p:spPr>
            <a:xfrm>
              <a:off x="6053621" y="4425356"/>
              <a:ext cx="1866125" cy="633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эволюционные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307" name="Google Shape;307;p8"/>
          <p:cNvGrpSpPr/>
          <p:nvPr/>
        </p:nvGrpSpPr>
        <p:grpSpPr>
          <a:xfrm>
            <a:off x="253067" y="2416038"/>
            <a:ext cx="7917785" cy="3090266"/>
            <a:chOff x="1547" y="1019038"/>
            <a:chExt cx="7917785" cy="3090266"/>
          </a:xfrm>
        </p:grpSpPr>
        <p:sp>
          <p:nvSpPr>
            <p:cNvPr id="308" name="Google Shape;308;p8"/>
            <p:cNvSpPr/>
            <p:nvPr/>
          </p:nvSpPr>
          <p:spPr>
            <a:xfrm>
              <a:off x="6842651" y="2643865"/>
              <a:ext cx="91440" cy="43300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8"/>
            <p:cNvSpPr/>
            <p:nvPr/>
          </p:nvSpPr>
          <p:spPr>
            <a:xfrm>
              <a:off x="3960440" y="1678060"/>
              <a:ext cx="2927931" cy="4330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8"/>
            <p:cNvSpPr/>
            <p:nvPr/>
          </p:nvSpPr>
          <p:spPr>
            <a:xfrm>
              <a:off x="4131221" y="2645339"/>
              <a:ext cx="91440" cy="43300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8"/>
            <p:cNvSpPr/>
            <p:nvPr/>
          </p:nvSpPr>
          <p:spPr>
            <a:xfrm>
              <a:off x="3960440" y="1678060"/>
              <a:ext cx="216501" cy="4330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8"/>
            <p:cNvSpPr/>
            <p:nvPr/>
          </p:nvSpPr>
          <p:spPr>
            <a:xfrm>
              <a:off x="1203290" y="2645339"/>
              <a:ext cx="91440" cy="43300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8"/>
            <p:cNvSpPr/>
            <p:nvPr/>
          </p:nvSpPr>
          <p:spPr>
            <a:xfrm>
              <a:off x="1249010" y="1678060"/>
              <a:ext cx="2711429" cy="43300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8"/>
            <p:cNvSpPr/>
            <p:nvPr/>
          </p:nvSpPr>
          <p:spPr>
            <a:xfrm>
              <a:off x="2448266" y="1019038"/>
              <a:ext cx="3024346" cy="65902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 txBox="1"/>
            <p:nvPr/>
          </p:nvSpPr>
          <p:spPr>
            <a:xfrm>
              <a:off x="2448266" y="1019038"/>
              <a:ext cx="3024346" cy="6590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 (по содержанию)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1547" y="2111064"/>
              <a:ext cx="2494927" cy="53427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 txBox="1"/>
            <p:nvPr/>
          </p:nvSpPr>
          <p:spPr>
            <a:xfrm>
              <a:off x="1547" y="2111064"/>
              <a:ext cx="2494927" cy="534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47" y="3078343"/>
              <a:ext cx="2494927" cy="10309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 txBox="1"/>
            <p:nvPr/>
          </p:nvSpPr>
          <p:spPr>
            <a:xfrm>
              <a:off x="1547" y="3078343"/>
              <a:ext cx="2494927" cy="1030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нового, упорядочивание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929478" y="2111064"/>
              <a:ext cx="2494927" cy="53427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2929478" y="2111064"/>
              <a:ext cx="2494927" cy="534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дезорганизация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2929478" y="3078343"/>
              <a:ext cx="2494927" cy="10309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 txBox="1"/>
            <p:nvPr/>
          </p:nvSpPr>
          <p:spPr>
            <a:xfrm>
              <a:off x="2929478" y="3078343"/>
              <a:ext cx="2494927" cy="1030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разрушение устоявшихся правил, структур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5857409" y="2111064"/>
              <a:ext cx="2061923" cy="5328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 txBox="1"/>
            <p:nvPr/>
          </p:nvSpPr>
          <p:spPr>
            <a:xfrm>
              <a:off x="5857409" y="2111064"/>
              <a:ext cx="2061923" cy="5328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реорганизация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857409" y="3076869"/>
              <a:ext cx="2061923" cy="10309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 txBox="1"/>
            <p:nvPr/>
          </p:nvSpPr>
          <p:spPr>
            <a:xfrm>
              <a:off x="5857409" y="3076869"/>
              <a:ext cx="2061923" cy="1030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изменения, улучшения, перестройки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333" name="Google Shape;333;p9"/>
          <p:cNvGrpSpPr/>
          <p:nvPr/>
        </p:nvGrpSpPr>
        <p:grpSpPr>
          <a:xfrm>
            <a:off x="257659" y="1707777"/>
            <a:ext cx="7908600" cy="4506789"/>
            <a:chOff x="6139" y="310777"/>
            <a:chExt cx="7908600" cy="4506789"/>
          </a:xfrm>
        </p:grpSpPr>
        <p:sp>
          <p:nvSpPr>
            <p:cNvPr id="334" name="Google Shape;334;p9"/>
            <p:cNvSpPr/>
            <p:nvPr/>
          </p:nvSpPr>
          <p:spPr>
            <a:xfrm>
              <a:off x="6049741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5" name="Google Shape;335;p9"/>
            <p:cNvSpPr/>
            <p:nvPr/>
          </p:nvSpPr>
          <p:spPr>
            <a:xfrm>
              <a:off x="3960440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6" name="Google Shape;336;p9"/>
            <p:cNvSpPr/>
            <p:nvPr/>
          </p:nvSpPr>
          <p:spPr>
            <a:xfrm>
              <a:off x="1779698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7" name="Google Shape;337;p9"/>
            <p:cNvSpPr/>
            <p:nvPr/>
          </p:nvSpPr>
          <p:spPr>
            <a:xfrm>
              <a:off x="1825418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8" name="Google Shape;338;p9"/>
            <p:cNvSpPr/>
            <p:nvPr/>
          </p:nvSpPr>
          <p:spPr>
            <a:xfrm>
              <a:off x="2448273" y="310777"/>
              <a:ext cx="3024332" cy="9611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9"/>
            <p:cNvSpPr txBox="1"/>
            <p:nvPr/>
          </p:nvSpPr>
          <p:spPr>
            <a:xfrm>
              <a:off x="2448273" y="310777"/>
              <a:ext cx="3024332" cy="961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 (по характеру)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9"/>
            <p:cNvSpPr txBox="1"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стихийные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9"/>
            <p:cNvSpPr txBox="1"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незапланированные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9"/>
            <p:cNvSpPr txBox="1"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сознательные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9"/>
            <p:cNvSpPr txBox="1"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запланированные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18.10.2020</vt:lpwstr>
  </property>
</Properties>
</file>