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NXjIIGnwSlAYqpK/hKiVZrC5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6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6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6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6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6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6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6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6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6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3" name="Google Shape;123;p27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42" name="Google Shape;14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0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0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0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8" name="Google Shape;1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9" name="Google Shape;1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50" name="Google Shape;15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3" name="Google Shape;15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1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1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1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7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7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PP_BUSI_TLE_Networking_2007_elements3.jpg" id="54" name="Google Shape;5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90821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55" name="Google Shape;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1" y="6200423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56" name="Google Shape;5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44645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72" name="Google Shape;72;p20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8" name="Google Shape;88;p21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8" name="Google Shape;98;p23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5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5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5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5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5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5076056" y="2819400"/>
            <a:ext cx="4067944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/>
              <a:t>Социология - наука об обществе (Ч. 2)</a:t>
            </a:r>
            <a:endParaRPr sz="3200"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7452320" y="6260157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312" name="Google Shape;312;p10"/>
          <p:cNvSpPr txBox="1"/>
          <p:nvPr/>
        </p:nvSpPr>
        <p:spPr>
          <a:xfrm>
            <a:off x="179512" y="5517232"/>
            <a:ext cx="8064900" cy="12006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Интервьюирование предполагает личное общение с опрашиваемым, когда интервьюер сам задаёт вопросы и фиксирует ответы. По форме проведе- ния оно может быть прямым или опосредованным, например, по телефо- ну.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638307" y="5077799"/>
            <a:ext cx="3384376" cy="370557"/>
            <a:chOff x="-58992" y="1180738"/>
            <a:chExt cx="2567551" cy="2282288"/>
          </a:xfrm>
        </p:grpSpPr>
        <p:sp>
          <p:nvSpPr>
            <p:cNvPr id="314" name="Google Shape;314;p10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-58992" y="1247582"/>
              <a:ext cx="2559511" cy="21485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Интервьюирование по телефону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16" name="Google Shape;3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268760"/>
            <a:ext cx="6141726" cy="368503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322" name="Google Shape;322;p11"/>
          <p:cNvSpPr txBox="1"/>
          <p:nvPr/>
        </p:nvSpPr>
        <p:spPr>
          <a:xfrm>
            <a:off x="226150" y="5805264"/>
            <a:ext cx="8064896" cy="92333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Эксперимент - это сбор информации на основе введения определённого индикатора в социальную среду и наблюдения за показаниями изменения индикатора.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3" name="Google Shape;323;p11"/>
          <p:cNvGrpSpPr/>
          <p:nvPr/>
        </p:nvGrpSpPr>
        <p:grpSpPr>
          <a:xfrm>
            <a:off x="288001" y="1196752"/>
            <a:ext cx="7915061" cy="4464158"/>
            <a:chOff x="74917" y="0"/>
            <a:chExt cx="7915061" cy="4464158"/>
          </a:xfrm>
        </p:grpSpPr>
        <p:sp>
          <p:nvSpPr>
            <p:cNvPr id="324" name="Google Shape;324;p11"/>
            <p:cNvSpPr/>
            <p:nvPr/>
          </p:nvSpPr>
          <p:spPr>
            <a:xfrm>
              <a:off x="6126751" y="1941015"/>
              <a:ext cx="91440" cy="645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1"/>
            <p:cNvSpPr/>
            <p:nvPr/>
          </p:nvSpPr>
          <p:spPr>
            <a:xfrm>
              <a:off x="4045287" y="504017"/>
              <a:ext cx="2127184" cy="6453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31"/>
                  </a:lnTo>
                  <a:lnTo>
                    <a:pt x="120000" y="60031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6" name="Google Shape;326;p11"/>
            <p:cNvSpPr/>
            <p:nvPr/>
          </p:nvSpPr>
          <p:spPr>
            <a:xfrm>
              <a:off x="1846704" y="1941015"/>
              <a:ext cx="91440" cy="645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11"/>
            <p:cNvSpPr/>
            <p:nvPr/>
          </p:nvSpPr>
          <p:spPr>
            <a:xfrm>
              <a:off x="1892424" y="504017"/>
              <a:ext cx="2152862" cy="64537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31"/>
                  </a:lnTo>
                  <a:lnTo>
                    <a:pt x="0" y="6003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1"/>
            <p:cNvSpPr/>
            <p:nvPr/>
          </p:nvSpPr>
          <p:spPr>
            <a:xfrm>
              <a:off x="2167746" y="0"/>
              <a:ext cx="3755081" cy="5040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2167746" y="0"/>
              <a:ext cx="3755081" cy="5040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экспериментов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74917" y="1149389"/>
              <a:ext cx="3635013" cy="7916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74917" y="1149389"/>
              <a:ext cx="3635013" cy="7916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Лабораторный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143982" y="2586049"/>
              <a:ext cx="3496883" cy="187810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 txBox="1"/>
            <p:nvPr/>
          </p:nvSpPr>
          <p:spPr>
            <a:xfrm>
              <a:off x="143982" y="2586049"/>
              <a:ext cx="3496883" cy="187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проводится в искусственно созданных условиях и по мере возможности обеспечивается взаимодействие исследуемых субъектов только с теми факторами, которые интересуют экспериментатора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4354965" y="1149389"/>
              <a:ext cx="3635013" cy="79162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4354965" y="1149389"/>
              <a:ext cx="3635013" cy="7916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Полевой (естественный)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424029" y="2586049"/>
              <a:ext cx="3496883" cy="187810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4424029" y="2586049"/>
              <a:ext cx="3496883" cy="187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проводится в условиях обычной жизнедеятельности испытуемого с минимумом вмешательства экспериментатора в этот процесс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343" name="Google Shape;343;p12"/>
          <p:cNvSpPr txBox="1"/>
          <p:nvPr/>
        </p:nvSpPr>
        <p:spPr>
          <a:xfrm>
            <a:off x="207677" y="4941168"/>
            <a:ext cx="8064900" cy="17547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Анализ документов - сбор социальных данных при изучении автобиогра- фий, произведений, печатных СМИ и т.п. Необходимо отметить, что под документом в социологии понимается любой фиксированный носитель информации. Разновидностью данного метода является контент-анализ, подразумевающий перевод информации в количественные показатели и дальнейшая её статистическая обработка.</a:t>
            </a:r>
            <a:endParaRPr/>
          </a:p>
        </p:txBody>
      </p:sp>
      <p:grpSp>
        <p:nvGrpSpPr>
          <p:cNvPr id="344" name="Google Shape;344;p12"/>
          <p:cNvGrpSpPr/>
          <p:nvPr/>
        </p:nvGrpSpPr>
        <p:grpSpPr>
          <a:xfrm>
            <a:off x="5220072" y="1236221"/>
            <a:ext cx="2237884" cy="370557"/>
            <a:chOff x="-58992" y="1180738"/>
            <a:chExt cx="2567551" cy="2282288"/>
          </a:xfrm>
        </p:grpSpPr>
        <p:sp>
          <p:nvSpPr>
            <p:cNvPr id="345" name="Google Shape;345;p12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Анализ документов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47" name="Google Shape;3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236221"/>
            <a:ext cx="3958952" cy="349319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353" name="Google Shape;353;p13"/>
          <p:cNvSpPr txBox="1"/>
          <p:nvPr/>
        </p:nvSpPr>
        <p:spPr>
          <a:xfrm>
            <a:off x="179512" y="4149080"/>
            <a:ext cx="8064900" cy="2586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Социологические исследования необходимы для эффективного социаль- ного управления, принятия обоснованных решений, выделения проблем в общественной жизни и путей их реализации. Социология как система зна- ния, опирающаяся на факты социальной деятельности, связывает воедино процессы, протекающие в различных группах и территориях. Правильно выбранные методология, методы и техника социологического исследова- ния являются залогом успешного воздействия на различные общности, со- циального прогнозирования и конструирования программ решения слож- ных вопросов реальной жизни.</a:t>
            </a: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>
            <a:off x="3491880" y="1264582"/>
            <a:ext cx="3816424" cy="597750"/>
            <a:chOff x="-58992" y="1180738"/>
            <a:chExt cx="2567551" cy="2282288"/>
          </a:xfrm>
        </p:grpSpPr>
        <p:sp>
          <p:nvSpPr>
            <p:cNvPr id="355" name="Google Shape;355;p13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Научно-теоретический журнал 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Белгосуниверситета «Социология»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57" name="Google Shape;3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1221613"/>
            <a:ext cx="1724025" cy="28575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/>
              <a:t>Профессия социолог</a:t>
            </a:r>
            <a:endParaRPr sz="3600"/>
          </a:p>
        </p:txBody>
      </p:sp>
      <p:grpSp>
        <p:nvGrpSpPr>
          <p:cNvPr id="363" name="Google Shape;363;p14"/>
          <p:cNvGrpSpPr/>
          <p:nvPr/>
        </p:nvGrpSpPr>
        <p:grpSpPr>
          <a:xfrm>
            <a:off x="580889" y="1398106"/>
            <a:ext cx="7406157" cy="5126130"/>
            <a:chOff x="257361" y="1106"/>
            <a:chExt cx="7406157" cy="5126130"/>
          </a:xfrm>
        </p:grpSpPr>
        <p:sp>
          <p:nvSpPr>
            <p:cNvPr id="364" name="Google Shape;364;p14"/>
            <p:cNvSpPr/>
            <p:nvPr/>
          </p:nvSpPr>
          <p:spPr>
            <a:xfrm>
              <a:off x="257361" y="1106"/>
              <a:ext cx="6912764" cy="118116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 txBox="1"/>
            <p:nvPr/>
          </p:nvSpPr>
          <p:spPr>
            <a:xfrm>
              <a:off x="291956" y="35701"/>
              <a:ext cx="6843574" cy="11119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учёный, который с помощью опросов населения и математической обработки данных выясняет, что реально происходит в обществе, раскрывает причины негативных явлений и даёт рекомендации по улучшению ситуации: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948637" y="1182267"/>
              <a:ext cx="691276" cy="3944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4"/>
            <p:cNvSpPr/>
            <p:nvPr/>
          </p:nvSpPr>
          <p:spPr>
            <a:xfrm>
              <a:off x="1639914" y="1313766"/>
              <a:ext cx="6023604" cy="5259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 txBox="1"/>
            <p:nvPr/>
          </p:nvSpPr>
          <p:spPr>
            <a:xfrm>
              <a:off x="1655320" y="1329172"/>
              <a:ext cx="5992792" cy="495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аналитических социологических центрах и консалтин- говых компаниях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948637" y="1182267"/>
              <a:ext cx="691276" cy="10519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14"/>
            <p:cNvSpPr/>
            <p:nvPr/>
          </p:nvSpPr>
          <p:spPr>
            <a:xfrm>
              <a:off x="1639914" y="1971261"/>
              <a:ext cx="6023604" cy="5259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1655320" y="1986667"/>
              <a:ext cx="5992792" cy="495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государственных и муниципальных органах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948637" y="1182267"/>
              <a:ext cx="691276" cy="17094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3" name="Google Shape;373;p14"/>
            <p:cNvSpPr/>
            <p:nvPr/>
          </p:nvSpPr>
          <p:spPr>
            <a:xfrm>
              <a:off x="1639914" y="2628756"/>
              <a:ext cx="6023604" cy="5259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1655320" y="2644162"/>
              <a:ext cx="5992792" cy="495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Public Relations (связи с общественностью) и рекламе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948637" y="1182267"/>
              <a:ext cx="691276" cy="23669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4"/>
            <p:cNvSpPr/>
            <p:nvPr/>
          </p:nvSpPr>
          <p:spPr>
            <a:xfrm>
              <a:off x="1639914" y="3286251"/>
              <a:ext cx="6023604" cy="5259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1655320" y="3301657"/>
              <a:ext cx="5992792" cy="495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кадровых службах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948637" y="1182267"/>
              <a:ext cx="691276" cy="30244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4"/>
            <p:cNvSpPr/>
            <p:nvPr/>
          </p:nvSpPr>
          <p:spPr>
            <a:xfrm>
              <a:off x="1639914" y="3943746"/>
              <a:ext cx="6023604" cy="5259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1655320" y="3959152"/>
              <a:ext cx="5992792" cy="495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маркетинговых отделах предприятий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948637" y="1182267"/>
              <a:ext cx="691276" cy="36819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4"/>
            <p:cNvSpPr/>
            <p:nvPr/>
          </p:nvSpPr>
          <p:spPr>
            <a:xfrm>
              <a:off x="1639914" y="4601241"/>
              <a:ext cx="6023604" cy="5259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 txBox="1"/>
            <p:nvPr/>
          </p:nvSpPr>
          <p:spPr>
            <a:xfrm>
              <a:off x="1655320" y="4616647"/>
              <a:ext cx="5992792" cy="495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СМИ и издательском бизнесе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 урока</a:t>
            </a:r>
            <a:endParaRPr/>
          </a:p>
        </p:txBody>
      </p:sp>
      <p:sp>
        <p:nvSpPr>
          <p:cNvPr id="174" name="Google Shape;174;p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Методы социологического исследова- ния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Профессия социолог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180" name="Google Shape;180;p3"/>
          <p:cNvSpPr txBox="1"/>
          <p:nvPr/>
        </p:nvSpPr>
        <p:spPr>
          <a:xfrm>
            <a:off x="213084" y="6381328"/>
            <a:ext cx="8064896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социологии различают теоретические и практические методы.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1" name="Google Shape;181;p3"/>
          <p:cNvGrpSpPr/>
          <p:nvPr/>
        </p:nvGrpSpPr>
        <p:grpSpPr>
          <a:xfrm>
            <a:off x="218237" y="1497758"/>
            <a:ext cx="8054588" cy="4438546"/>
            <a:chOff x="5153" y="301006"/>
            <a:chExt cx="8054588" cy="4438546"/>
          </a:xfrm>
        </p:grpSpPr>
        <p:sp>
          <p:nvSpPr>
            <p:cNvPr id="182" name="Google Shape;182;p3"/>
            <p:cNvSpPr/>
            <p:nvPr/>
          </p:nvSpPr>
          <p:spPr>
            <a:xfrm>
              <a:off x="6164476" y="2520280"/>
              <a:ext cx="91440" cy="6564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3"/>
            <p:cNvSpPr/>
            <p:nvPr/>
          </p:nvSpPr>
          <p:spPr>
            <a:xfrm>
              <a:off x="4032448" y="1058294"/>
              <a:ext cx="2177748" cy="6564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3"/>
            <p:cNvSpPr/>
            <p:nvPr/>
          </p:nvSpPr>
          <p:spPr>
            <a:xfrm>
              <a:off x="1808979" y="2520280"/>
              <a:ext cx="91440" cy="6564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3"/>
            <p:cNvSpPr/>
            <p:nvPr/>
          </p:nvSpPr>
          <p:spPr>
            <a:xfrm>
              <a:off x="1854699" y="1058294"/>
              <a:ext cx="2177748" cy="6564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3"/>
            <p:cNvSpPr/>
            <p:nvPr/>
          </p:nvSpPr>
          <p:spPr>
            <a:xfrm>
              <a:off x="2121809" y="301006"/>
              <a:ext cx="3821277" cy="75728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2121809" y="301006"/>
              <a:ext cx="3821277" cy="7572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социологического исследования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53" y="1714699"/>
              <a:ext cx="3699091" cy="8055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5153" y="1714699"/>
              <a:ext cx="3699091" cy="8055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Практические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435" y="3176684"/>
              <a:ext cx="3558527" cy="15628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75435" y="3176684"/>
              <a:ext cx="3558527" cy="15628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сбор эмпирических данных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360650" y="1714699"/>
              <a:ext cx="3699091" cy="8055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4360650" y="1714699"/>
              <a:ext cx="3699091" cy="8055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Теоретические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430932" y="3176684"/>
              <a:ext cx="3558527" cy="156286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4430932" y="3176684"/>
              <a:ext cx="3558527" cy="15628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упорядочивание и обобщение информации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grpSp>
        <p:nvGrpSpPr>
          <p:cNvPr id="201" name="Google Shape;201;p4"/>
          <p:cNvGrpSpPr/>
          <p:nvPr/>
        </p:nvGrpSpPr>
        <p:grpSpPr>
          <a:xfrm>
            <a:off x="239520" y="1427570"/>
            <a:ext cx="8035150" cy="4784674"/>
            <a:chOff x="26436" y="14794"/>
            <a:chExt cx="8035150" cy="4784674"/>
          </a:xfrm>
        </p:grpSpPr>
        <p:sp>
          <p:nvSpPr>
            <p:cNvPr id="202" name="Google Shape;202;p4"/>
            <p:cNvSpPr/>
            <p:nvPr/>
          </p:nvSpPr>
          <p:spPr>
            <a:xfrm>
              <a:off x="7663998" y="1988566"/>
              <a:ext cx="237196" cy="25174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4"/>
            <p:cNvSpPr/>
            <p:nvPr/>
          </p:nvSpPr>
          <p:spPr>
            <a:xfrm>
              <a:off x="7661262" y="1988566"/>
              <a:ext cx="239931" cy="12018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4"/>
            <p:cNvSpPr/>
            <p:nvPr/>
          </p:nvSpPr>
          <p:spPr>
            <a:xfrm>
              <a:off x="4035993" y="820227"/>
              <a:ext cx="3223630" cy="5810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4544"/>
                  </a:lnTo>
                  <a:lnTo>
                    <a:pt x="120000" y="9454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4"/>
            <p:cNvSpPr/>
            <p:nvPr/>
          </p:nvSpPr>
          <p:spPr>
            <a:xfrm>
              <a:off x="4451751" y="1988566"/>
              <a:ext cx="243981" cy="25174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4"/>
            <p:cNvSpPr/>
            <p:nvPr/>
          </p:nvSpPr>
          <p:spPr>
            <a:xfrm>
              <a:off x="4451751" y="1988566"/>
              <a:ext cx="241246" cy="12018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4"/>
            <p:cNvSpPr/>
            <p:nvPr/>
          </p:nvSpPr>
          <p:spPr>
            <a:xfrm>
              <a:off x="4035993" y="820227"/>
              <a:ext cx="1057328" cy="5810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4544"/>
                  </a:lnTo>
                  <a:lnTo>
                    <a:pt x="120000" y="9454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4"/>
            <p:cNvSpPr/>
            <p:nvPr/>
          </p:nvSpPr>
          <p:spPr>
            <a:xfrm>
              <a:off x="3573676" y="1988566"/>
              <a:ext cx="281328" cy="25174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4"/>
            <p:cNvSpPr/>
            <p:nvPr/>
          </p:nvSpPr>
          <p:spPr>
            <a:xfrm>
              <a:off x="3570940" y="1988566"/>
              <a:ext cx="284063" cy="12018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4"/>
            <p:cNvSpPr/>
            <p:nvPr/>
          </p:nvSpPr>
          <p:spPr>
            <a:xfrm>
              <a:off x="3095747" y="820227"/>
              <a:ext cx="940245" cy="5810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4544"/>
                  </a:lnTo>
                  <a:lnTo>
                    <a:pt x="0" y="94544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4"/>
            <p:cNvSpPr/>
            <p:nvPr/>
          </p:nvSpPr>
          <p:spPr>
            <a:xfrm>
              <a:off x="216250" y="1988566"/>
              <a:ext cx="263671" cy="25174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4"/>
            <p:cNvSpPr/>
            <p:nvPr/>
          </p:nvSpPr>
          <p:spPr>
            <a:xfrm>
              <a:off x="216250" y="1988566"/>
              <a:ext cx="260936" cy="12018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4"/>
            <p:cNvSpPr/>
            <p:nvPr/>
          </p:nvSpPr>
          <p:spPr>
            <a:xfrm>
              <a:off x="975507" y="820227"/>
              <a:ext cx="3060485" cy="5810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4544"/>
                  </a:lnTo>
                  <a:lnTo>
                    <a:pt x="0" y="94544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4"/>
            <p:cNvSpPr/>
            <p:nvPr/>
          </p:nvSpPr>
          <p:spPr>
            <a:xfrm>
              <a:off x="2225061" y="14794"/>
              <a:ext cx="3621864" cy="80543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2225061" y="14794"/>
              <a:ext cx="3621864" cy="8054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сбора первичных данных и их разновидности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6436" y="1401309"/>
              <a:ext cx="1898142" cy="5872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26436" y="1401309"/>
              <a:ext cx="1898142" cy="58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Опрос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77186" y="2896911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477186" y="2896911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анкетирова-ние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79922" y="4212470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479922" y="4212470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интервьюи-рование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146676" y="1401309"/>
              <a:ext cx="1898142" cy="5872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2146676" y="1401309"/>
              <a:ext cx="1898142" cy="58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Наблюдение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210077" y="2896911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2210077" y="2896911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невключён-ное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212813" y="4212470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2212813" y="4212470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включённое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4291358" y="1401309"/>
              <a:ext cx="1603927" cy="5872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 txBox="1"/>
            <p:nvPr/>
          </p:nvSpPr>
          <p:spPr>
            <a:xfrm>
              <a:off x="4291358" y="1401309"/>
              <a:ext cx="1603927" cy="58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Эксперимент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4692997" y="2896911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 txBox="1"/>
            <p:nvPr/>
          </p:nvSpPr>
          <p:spPr>
            <a:xfrm>
              <a:off x="4692997" y="2896911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контроли- руемый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4695733" y="4212470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 txBox="1"/>
            <p:nvPr/>
          </p:nvSpPr>
          <p:spPr>
            <a:xfrm>
              <a:off x="4695733" y="4212470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неконтро- лируемый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457659" y="1401309"/>
              <a:ext cx="1603927" cy="5872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 txBox="1"/>
            <p:nvPr/>
          </p:nvSpPr>
          <p:spPr>
            <a:xfrm>
              <a:off x="6457659" y="1401309"/>
              <a:ext cx="1603927" cy="58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Анализ документов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6300400" y="2896911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 txBox="1"/>
            <p:nvPr/>
          </p:nvSpPr>
          <p:spPr>
            <a:xfrm>
              <a:off x="6300400" y="2896911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качествен- ный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6303135" y="4212470"/>
              <a:ext cx="1360862" cy="5869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 txBox="1"/>
            <p:nvPr/>
          </p:nvSpPr>
          <p:spPr>
            <a:xfrm>
              <a:off x="6303135" y="4212470"/>
              <a:ext cx="1360862" cy="5869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количест- венный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245" name="Google Shape;245;p5"/>
          <p:cNvSpPr txBox="1"/>
          <p:nvPr/>
        </p:nvSpPr>
        <p:spPr>
          <a:xfrm>
            <a:off x="179512" y="4662552"/>
            <a:ext cx="8064900" cy="2031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Каждый вид опроса зависит от многих обстоятельств: содержания анкеты или интервью (т.е. перечня вопросов, в которых реализован предмет ис- следования); качества работы интервьюера, организующего и непосред- ственно обеспечивающего заполнение анкет; ситуации опроса, его усло- вий, которые должны быть максимально благоприятными для спокойной и сосредоточенной работы респондента; психологического состояния рес- пондента на момент опроса и других.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268760"/>
            <a:ext cx="4224470" cy="316835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247" name="Google Shape;247;p5"/>
          <p:cNvGrpSpPr/>
          <p:nvPr/>
        </p:nvGrpSpPr>
        <p:grpSpPr>
          <a:xfrm>
            <a:off x="4932040" y="1279277"/>
            <a:ext cx="2448272" cy="504056"/>
            <a:chOff x="-58992" y="1180738"/>
            <a:chExt cx="2567551" cy="2282288"/>
          </a:xfrm>
        </p:grpSpPr>
        <p:sp>
          <p:nvSpPr>
            <p:cNvPr id="248" name="Google Shape;248;p5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Опрос - метод сбора 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данных в социологии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255" name="Google Shape;255;p6"/>
          <p:cNvSpPr txBox="1"/>
          <p:nvPr/>
        </p:nvSpPr>
        <p:spPr>
          <a:xfrm>
            <a:off x="179512" y="3916741"/>
            <a:ext cx="8064900" cy="28629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Метод опроса, опирающийся на достаточное число обученных интервьюе- ров, позволяет в максимально короткие сроки опрашивать большие сово- купности людей и получать разнообразную информацию. Хотя познава- тельные возможности опроса весьма широки, информация, полученная с его помощью, отражает изучаемую реальность лишь в том виде, как она преломилась в сознании респондента. Поэтому социологи не спешат ста- вить знак равенства между объективной реальностью, выступающей пред- метом исследования, и данными, отражающими мнения людей о фактах, событиях и явлениях. Они тщательно учитывают и стараются нивелиро- вать искажение информации.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6" name="Google Shape;256;p6"/>
          <p:cNvGrpSpPr/>
          <p:nvPr/>
        </p:nvGrpSpPr>
        <p:grpSpPr>
          <a:xfrm>
            <a:off x="4572000" y="1196752"/>
            <a:ext cx="2448272" cy="370557"/>
            <a:chOff x="-58992" y="1180738"/>
            <a:chExt cx="2567551" cy="2282288"/>
          </a:xfrm>
        </p:grpSpPr>
        <p:sp>
          <p:nvSpPr>
            <p:cNvPr id="257" name="Google Shape;257;p6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Опрос на улицах города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59" name="Google Shape;2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196752"/>
            <a:ext cx="3528392" cy="256673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265" name="Google Shape;265;p7"/>
          <p:cNvSpPr txBox="1"/>
          <p:nvPr/>
        </p:nvSpPr>
        <p:spPr>
          <a:xfrm>
            <a:off x="207568" y="5517232"/>
            <a:ext cx="8064900" cy="12006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Самый популярный метод сбора первичных данных в социологии - анке- тирование (анкетный опрос). Анкетирование - это вопросно-ответная форма организации текста. При анкетировании опрашиваемый сам запол- няет вопросник в присутствии интервьюера или без него. 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6" name="Google Shape;266;p7"/>
          <p:cNvGrpSpPr/>
          <p:nvPr/>
        </p:nvGrpSpPr>
        <p:grpSpPr>
          <a:xfrm>
            <a:off x="217864" y="1484784"/>
            <a:ext cx="8055335" cy="3369078"/>
            <a:chOff x="4780" y="0"/>
            <a:chExt cx="8055335" cy="3369078"/>
          </a:xfrm>
        </p:grpSpPr>
        <p:sp>
          <p:nvSpPr>
            <p:cNvPr id="267" name="Google Shape;267;p7"/>
            <p:cNvSpPr/>
            <p:nvPr/>
          </p:nvSpPr>
          <p:spPr>
            <a:xfrm>
              <a:off x="6084039" y="1737153"/>
              <a:ext cx="1155262" cy="8111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4499"/>
                  </a:lnTo>
                  <a:lnTo>
                    <a:pt x="120000" y="9449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7"/>
            <p:cNvSpPr/>
            <p:nvPr/>
          </p:nvSpPr>
          <p:spPr>
            <a:xfrm>
              <a:off x="5139282" y="1737153"/>
              <a:ext cx="944756" cy="81111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4499"/>
                  </a:lnTo>
                  <a:lnTo>
                    <a:pt x="0" y="94499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7"/>
            <p:cNvSpPr/>
            <p:nvPr/>
          </p:nvSpPr>
          <p:spPr>
            <a:xfrm>
              <a:off x="4026932" y="610390"/>
              <a:ext cx="2057107" cy="3977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7993"/>
                  </a:lnTo>
                  <a:lnTo>
                    <a:pt x="120000" y="67993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7"/>
            <p:cNvSpPr/>
            <p:nvPr/>
          </p:nvSpPr>
          <p:spPr>
            <a:xfrm>
              <a:off x="1884000" y="1737153"/>
              <a:ext cx="1155262" cy="8111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4499"/>
                  </a:lnTo>
                  <a:lnTo>
                    <a:pt x="120000" y="9449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7"/>
            <p:cNvSpPr/>
            <p:nvPr/>
          </p:nvSpPr>
          <p:spPr>
            <a:xfrm>
              <a:off x="939243" y="1737153"/>
              <a:ext cx="944756" cy="81111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4499"/>
                  </a:lnTo>
                  <a:lnTo>
                    <a:pt x="0" y="94499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7"/>
            <p:cNvSpPr/>
            <p:nvPr/>
          </p:nvSpPr>
          <p:spPr>
            <a:xfrm>
              <a:off x="1884000" y="610390"/>
              <a:ext cx="2142931" cy="39772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7993"/>
                  </a:lnTo>
                  <a:lnTo>
                    <a:pt x="0" y="67993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7"/>
            <p:cNvSpPr/>
            <p:nvPr/>
          </p:nvSpPr>
          <p:spPr>
            <a:xfrm>
              <a:off x="2476324" y="0"/>
              <a:ext cx="3101215" cy="61039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2476324" y="0"/>
              <a:ext cx="3101215" cy="6103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анкетирования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26473" y="1008114"/>
              <a:ext cx="3115054" cy="729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 txBox="1"/>
            <p:nvPr/>
          </p:nvSpPr>
          <p:spPr>
            <a:xfrm>
              <a:off x="326473" y="1008114"/>
              <a:ext cx="3115054" cy="729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числу респондентов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780" y="2548265"/>
              <a:ext cx="1868927" cy="820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 txBox="1"/>
            <p:nvPr/>
          </p:nvSpPr>
          <p:spPr>
            <a:xfrm>
              <a:off x="4780" y="2548265"/>
              <a:ext cx="1868927" cy="820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Индивидуальное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218449" y="2548265"/>
              <a:ext cx="1641627" cy="820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2218449" y="2548265"/>
              <a:ext cx="1641627" cy="820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Групповое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4526512" y="1008114"/>
              <a:ext cx="3115054" cy="7290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4526512" y="1008114"/>
              <a:ext cx="3115054" cy="729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типу контактов с респондентами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4204818" y="2548265"/>
              <a:ext cx="1868927" cy="820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 txBox="1"/>
            <p:nvPr/>
          </p:nvSpPr>
          <p:spPr>
            <a:xfrm>
              <a:off x="4204818" y="2548265"/>
              <a:ext cx="1868927" cy="820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Очное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6418488" y="2548265"/>
              <a:ext cx="1641627" cy="8208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6418488" y="2548265"/>
              <a:ext cx="1641627" cy="820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Заочное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292" name="Google Shape;292;p8"/>
          <p:cNvSpPr txBox="1"/>
          <p:nvPr/>
        </p:nvSpPr>
        <p:spPr>
          <a:xfrm>
            <a:off x="179512" y="4077072"/>
            <a:ext cx="8064900" cy="2586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Групповое анкетирование широко применяется по месту работы и учёбы. Анкеты раздаются для заполнения в аудитории, куда приглашаются вклю- чённые в выборку респонденты. Обычно один интервьюер работает с группой из 15-20 человек. При этом обеспечивается стопроцентный возв- рат анкет, респонденты могут проконсультироваться по технике заполне- ния, выяснить трудные и неясные места, а интервьюер, собирая вопрос- ники, может проконтролировать качество заполнения. При индивидуаль- ном опросе вопросники раздаются на рабочих местах или по месту житель- ства (учёбы) респондентов, а время возврата заранее обговаривается. </a:t>
            </a:r>
            <a:endParaRPr/>
          </a:p>
        </p:txBody>
      </p:sp>
      <p:grpSp>
        <p:nvGrpSpPr>
          <p:cNvPr id="293" name="Google Shape;293;p8"/>
          <p:cNvGrpSpPr/>
          <p:nvPr/>
        </p:nvGrpSpPr>
        <p:grpSpPr>
          <a:xfrm>
            <a:off x="5076056" y="1279612"/>
            <a:ext cx="2741940" cy="370557"/>
            <a:chOff x="-58992" y="1180738"/>
            <a:chExt cx="2567551" cy="2282288"/>
          </a:xfrm>
        </p:grpSpPr>
        <p:sp>
          <p:nvSpPr>
            <p:cNvPr id="294" name="Google Shape;294;p8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-58992" y="1247582"/>
              <a:ext cx="2559512" cy="21485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Групповое анкетирование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96" name="Google Shape;2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268759"/>
            <a:ext cx="3998540" cy="266402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/>
              <a:t>Методы социологического исследования</a:t>
            </a:r>
            <a:endParaRPr sz="3600"/>
          </a:p>
        </p:txBody>
      </p:sp>
      <p:sp>
        <p:nvSpPr>
          <p:cNvPr id="302" name="Google Shape;302;p9"/>
          <p:cNvSpPr txBox="1"/>
          <p:nvPr/>
        </p:nvSpPr>
        <p:spPr>
          <a:xfrm>
            <a:off x="239144" y="4363070"/>
            <a:ext cx="8064900" cy="23088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Анкета - размноженный на компьютере или типографским способом доку- мент, содержащий в среднем от 30 до 40 вопросов, адресованных выбран- ному множеству респондентов. Респонденты при этом рассматриваются в качестве объекта исследования. Анкетой нельзя назвать любой перечень вопросов. Так, вопросы журналиста не считаются анкетой, хотя в них нали- цо своя логика и последовательность. Анкетой называется лишь то, что об- ращено к множеству людей, которых опрашивают стандартным образом. Именно потому к ним применим аппарат статистики.</a:t>
            </a:r>
            <a:endParaRPr/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268759"/>
            <a:ext cx="4383782" cy="291572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304" name="Google Shape;304;p9"/>
          <p:cNvGrpSpPr/>
          <p:nvPr/>
        </p:nvGrpSpPr>
        <p:grpSpPr>
          <a:xfrm>
            <a:off x="5358452" y="1268759"/>
            <a:ext cx="1800200" cy="370557"/>
            <a:chOff x="-58992" y="1180738"/>
            <a:chExt cx="2567551" cy="2282288"/>
          </a:xfrm>
        </p:grpSpPr>
        <p:sp>
          <p:nvSpPr>
            <p:cNvPr id="305" name="Google Shape;305;p9"/>
            <p:cNvSpPr/>
            <p:nvPr/>
          </p:nvSpPr>
          <p:spPr>
            <a:xfrm>
              <a:off x="-45791" y="1180738"/>
              <a:ext cx="2554350" cy="22822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-58992" y="1247585"/>
              <a:ext cx="2559512" cy="21485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Анкетирование</a:t>
              </a:r>
              <a:endParaRPr b="0" i="0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13.09.2020</vt:lpwstr>
  </property>
</Properties>
</file>