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8" r:id="rId3"/>
    <p:sldId id="259" r:id="rId4"/>
    <p:sldId id="260" r:id="rId5"/>
    <p:sldId id="262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>
        <p:scale>
          <a:sx n="28" d="100"/>
          <a:sy n="28" d="100"/>
        </p:scale>
        <p:origin x="2976" y="14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3/12/2025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3/12/2025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3/12/2025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3/12/2025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3/12/2025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3/12/2025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3/12/2025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3/12/2025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3/12/2025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3/12/2025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3/12/2025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C14C3C-2CFC-472E-845A-AA7378E145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Антибиотики</a:t>
            </a:r>
            <a:endParaRPr lang="ru-BY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3E7C7AC-B86C-4077-BC28-AB98CEAB615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BY"/>
          </a:p>
        </p:txBody>
      </p:sp>
      <p:pic>
        <p:nvPicPr>
          <p:cNvPr id="7" name="Picture 4" descr="Пять занимательных фактов о применении пенициллина">
            <a:extLst>
              <a:ext uri="{FF2B5EF4-FFF2-40B4-BE49-F238E27FC236}">
                <a16:creationId xmlns:a16="http://schemas.microsoft.com/office/drawing/2014/main" id="{ED9C4235-CAB4-47FE-9652-8458FDC39B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8713" y="-5925309"/>
            <a:ext cx="9594573" cy="4731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7B23037-A62D-40D7-894C-E92D627E3BA9}"/>
              </a:ext>
            </a:extLst>
          </p:cNvPr>
          <p:cNvSpPr txBox="1"/>
          <p:nvPr/>
        </p:nvSpPr>
        <p:spPr>
          <a:xfrm>
            <a:off x="1088368" y="7197519"/>
            <a:ext cx="321365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i="0" dirty="0">
                <a:solidFill>
                  <a:srgbClr val="000000"/>
                </a:solidFill>
                <a:effectLst/>
                <a:latin typeface="-apple-system"/>
              </a:rPr>
              <a:t>В 1928 году выделил первый антибиотик. </a:t>
            </a:r>
            <a:endParaRPr lang="ru-BY" sz="24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89C8F9-7567-48BC-A55B-74598F756BA1}"/>
              </a:ext>
            </a:extLst>
          </p:cNvPr>
          <p:cNvSpPr txBox="1"/>
          <p:nvPr/>
        </p:nvSpPr>
        <p:spPr>
          <a:xfrm>
            <a:off x="6095999" y="7197519"/>
            <a:ext cx="536215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i="0" dirty="0">
                <a:solidFill>
                  <a:srgbClr val="000000"/>
                </a:solidFill>
                <a:effectLst/>
                <a:latin typeface="-apple-system"/>
              </a:rPr>
              <a:t>Им удалось решить проблему устойчивости</a:t>
            </a:r>
            <a:endParaRPr lang="ru-BY" sz="24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FE60E7A-BE7E-4C18-B4DC-83D27BC7531A}"/>
              </a:ext>
            </a:extLst>
          </p:cNvPr>
          <p:cNvSpPr txBox="1"/>
          <p:nvPr/>
        </p:nvSpPr>
        <p:spPr>
          <a:xfrm>
            <a:off x="2685361" y="-1037401"/>
            <a:ext cx="8050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chemeClr val="bg1"/>
                </a:solidFill>
              </a:rPr>
              <a:t>История  создания антибиотиков </a:t>
            </a:r>
            <a:endParaRPr lang="ru-BY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025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98CA5AD-9559-416A-B01A-0084B271E06E}"/>
              </a:ext>
            </a:extLst>
          </p:cNvPr>
          <p:cNvSpPr txBox="1"/>
          <p:nvPr/>
        </p:nvSpPr>
        <p:spPr>
          <a:xfrm>
            <a:off x="2763077" y="0"/>
            <a:ext cx="8050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/>
              <a:t>История  создания антибиотиков </a:t>
            </a:r>
            <a:endParaRPr lang="ru-BY" sz="36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C66D66-37DE-4FD9-A95C-0402481FD469}"/>
              </a:ext>
            </a:extLst>
          </p:cNvPr>
          <p:cNvSpPr txBox="1"/>
          <p:nvPr/>
        </p:nvSpPr>
        <p:spPr>
          <a:xfrm>
            <a:off x="1378227" y="5608862"/>
            <a:ext cx="321365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i="0" dirty="0">
                <a:solidFill>
                  <a:srgbClr val="000000"/>
                </a:solidFill>
                <a:effectLst/>
                <a:latin typeface="-apple-system"/>
              </a:rPr>
              <a:t>В 1928 году выделил первый антибиотик. </a:t>
            </a:r>
            <a:endParaRPr lang="ru-BY" sz="24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99A0D57-E33D-4DEA-B747-51FD34665FC6}"/>
              </a:ext>
            </a:extLst>
          </p:cNvPr>
          <p:cNvSpPr txBox="1"/>
          <p:nvPr/>
        </p:nvSpPr>
        <p:spPr>
          <a:xfrm>
            <a:off x="5539964" y="5608862"/>
            <a:ext cx="536215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i="0" dirty="0">
                <a:solidFill>
                  <a:srgbClr val="000000"/>
                </a:solidFill>
                <a:effectLst/>
                <a:latin typeface="-apple-system"/>
              </a:rPr>
              <a:t>Им удалось решить проблему устойчивости</a:t>
            </a:r>
            <a:endParaRPr lang="ru-BY" sz="2400" b="1" dirty="0"/>
          </a:p>
        </p:txBody>
      </p:sp>
      <p:pic>
        <p:nvPicPr>
          <p:cNvPr id="11" name="Picture 4" descr="Пять занимательных фактов о применении пенициллина">
            <a:extLst>
              <a:ext uri="{FF2B5EF4-FFF2-40B4-BE49-F238E27FC236}">
                <a16:creationId xmlns:a16="http://schemas.microsoft.com/office/drawing/2014/main" id="{2D715C69-2051-4407-8274-4363DB7931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8227" y="761747"/>
            <a:ext cx="9594573" cy="4731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13FBDA43-0D03-450D-8A12-EFE646E12FE2}"/>
              </a:ext>
            </a:extLst>
          </p:cNvPr>
          <p:cNvGrpSpPr/>
          <p:nvPr/>
        </p:nvGrpSpPr>
        <p:grpSpPr>
          <a:xfrm>
            <a:off x="1200795" y="-2861769"/>
            <a:ext cx="10414000" cy="1473200"/>
            <a:chOff x="1031462" y="666229"/>
            <a:chExt cx="10414000" cy="1473200"/>
          </a:xfrm>
        </p:grpSpPr>
        <p:sp>
          <p:nvSpPr>
            <p:cNvPr id="15" name="Прямоугольник: скругленные углы 14">
              <a:extLst>
                <a:ext uri="{FF2B5EF4-FFF2-40B4-BE49-F238E27FC236}">
                  <a16:creationId xmlns:a16="http://schemas.microsoft.com/office/drawing/2014/main" id="{3FEB1A35-4899-4ADD-A956-D80A49F22E34}"/>
                </a:ext>
              </a:extLst>
            </p:cNvPr>
            <p:cNvSpPr/>
            <p:nvPr/>
          </p:nvSpPr>
          <p:spPr>
            <a:xfrm>
              <a:off x="1031462" y="666229"/>
              <a:ext cx="10414000" cy="1473200"/>
            </a:xfrm>
            <a:prstGeom prst="round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BY"/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108EED3B-67E2-453E-B46E-ED071D3E0D1C}"/>
                </a:ext>
              </a:extLst>
            </p:cNvPr>
            <p:cNvSpPr txBox="1"/>
            <p:nvPr/>
          </p:nvSpPr>
          <p:spPr>
            <a:xfrm>
              <a:off x="2049854" y="995215"/>
              <a:ext cx="8377216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2400" b="1" i="0" dirty="0">
                  <a:solidFill>
                    <a:srgbClr val="000000"/>
                  </a:solidFill>
                  <a:effectLst/>
                  <a:latin typeface="-apple-system"/>
                </a:rPr>
                <a:t>За эти открытия в 1945 году Флемингу, </a:t>
              </a:r>
              <a:r>
                <a:rPr lang="ru-RU" sz="2400" b="1" i="0" dirty="0" err="1">
                  <a:solidFill>
                    <a:srgbClr val="000000"/>
                  </a:solidFill>
                  <a:effectLst/>
                  <a:latin typeface="-apple-system"/>
                </a:rPr>
                <a:t>Флори</a:t>
              </a:r>
              <a:r>
                <a:rPr lang="ru-RU" sz="2400" b="1" i="0" dirty="0">
                  <a:solidFill>
                    <a:srgbClr val="000000"/>
                  </a:solidFill>
                  <a:effectLst/>
                  <a:latin typeface="-apple-system"/>
                </a:rPr>
                <a:t> и Чейну за их работу была присуждена Нобелевская премия.</a:t>
              </a:r>
              <a:endParaRPr lang="ru-BY" sz="2400" b="1" dirty="0"/>
            </a:p>
          </p:txBody>
        </p:sp>
      </p:grpSp>
      <p:grpSp>
        <p:nvGrpSpPr>
          <p:cNvPr id="20" name="Группа 19">
            <a:extLst>
              <a:ext uri="{FF2B5EF4-FFF2-40B4-BE49-F238E27FC236}">
                <a16:creationId xmlns:a16="http://schemas.microsoft.com/office/drawing/2014/main" id="{6055F852-00A4-4281-848D-45FBB8A07033}"/>
              </a:ext>
            </a:extLst>
          </p:cNvPr>
          <p:cNvGrpSpPr/>
          <p:nvPr/>
        </p:nvGrpSpPr>
        <p:grpSpPr>
          <a:xfrm>
            <a:off x="-11219417" y="2390996"/>
            <a:ext cx="10414000" cy="1473200"/>
            <a:chOff x="1031462" y="2692400"/>
            <a:chExt cx="10414000" cy="1473200"/>
          </a:xfrm>
        </p:grpSpPr>
        <p:sp>
          <p:nvSpPr>
            <p:cNvPr id="21" name="Прямоугольник: скругленные углы 20">
              <a:extLst>
                <a:ext uri="{FF2B5EF4-FFF2-40B4-BE49-F238E27FC236}">
                  <a16:creationId xmlns:a16="http://schemas.microsoft.com/office/drawing/2014/main" id="{31D7E021-58B6-4E52-B5D1-356AAC9EC3B1}"/>
                </a:ext>
              </a:extLst>
            </p:cNvPr>
            <p:cNvSpPr/>
            <p:nvPr/>
          </p:nvSpPr>
          <p:spPr>
            <a:xfrm>
              <a:off x="1031462" y="2692400"/>
              <a:ext cx="10414000" cy="1473200"/>
            </a:xfrm>
            <a:prstGeom prst="round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BY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78824E82-1F81-433F-8336-AB59F682CE1C}"/>
                </a:ext>
              </a:extLst>
            </p:cNvPr>
            <p:cNvSpPr txBox="1"/>
            <p:nvPr/>
          </p:nvSpPr>
          <p:spPr>
            <a:xfrm>
              <a:off x="1031462" y="2828903"/>
              <a:ext cx="10414000" cy="12003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2400" b="1" i="0" dirty="0">
                  <a:solidFill>
                    <a:srgbClr val="000000"/>
                  </a:solidFill>
                  <a:effectLst/>
                  <a:latin typeface="-apple-system"/>
                </a:rPr>
                <a:t>В 1942 г.  был введён термин "антибиотик" - вещество, продуцируемое грибами, растениями и другими живыми организмами, которое убивает бактерии или подавляет их рост.</a:t>
              </a:r>
              <a:endParaRPr lang="ru-BY" sz="2400" b="1" dirty="0"/>
            </a:p>
          </p:txBody>
        </p:sp>
      </p:grpSp>
      <p:grpSp>
        <p:nvGrpSpPr>
          <p:cNvPr id="23" name="Группа 22">
            <a:extLst>
              <a:ext uri="{FF2B5EF4-FFF2-40B4-BE49-F238E27FC236}">
                <a16:creationId xmlns:a16="http://schemas.microsoft.com/office/drawing/2014/main" id="{A13E67BF-82B8-4AB4-BD64-1692FE2EA0BF}"/>
              </a:ext>
            </a:extLst>
          </p:cNvPr>
          <p:cNvGrpSpPr/>
          <p:nvPr/>
        </p:nvGrpSpPr>
        <p:grpSpPr>
          <a:xfrm>
            <a:off x="1216054" y="7960534"/>
            <a:ext cx="10414000" cy="1473200"/>
            <a:chOff x="1031462" y="4718570"/>
            <a:chExt cx="10414000" cy="1473200"/>
          </a:xfrm>
        </p:grpSpPr>
        <p:sp>
          <p:nvSpPr>
            <p:cNvPr id="24" name="Прямоугольник: скругленные углы 23">
              <a:extLst>
                <a:ext uri="{FF2B5EF4-FFF2-40B4-BE49-F238E27FC236}">
                  <a16:creationId xmlns:a16="http://schemas.microsoft.com/office/drawing/2014/main" id="{78DDE7D2-494D-4BDB-BD3F-BC4881132295}"/>
                </a:ext>
              </a:extLst>
            </p:cNvPr>
            <p:cNvSpPr/>
            <p:nvPr/>
          </p:nvSpPr>
          <p:spPr>
            <a:xfrm>
              <a:off x="1031462" y="4718570"/>
              <a:ext cx="10414000" cy="1473200"/>
            </a:xfrm>
            <a:prstGeom prst="round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BY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A2966590-B7FB-474A-BE27-4DD86CFD2D17}"/>
                </a:ext>
              </a:extLst>
            </p:cNvPr>
            <p:cNvSpPr txBox="1"/>
            <p:nvPr/>
          </p:nvSpPr>
          <p:spPr>
            <a:xfrm>
              <a:off x="2281031" y="5039671"/>
              <a:ext cx="7629938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2400" b="1" i="0" dirty="0">
                  <a:solidFill>
                    <a:srgbClr val="000000"/>
                  </a:solidFill>
                  <a:effectLst/>
                  <a:latin typeface="-apple-system"/>
                </a:rPr>
                <a:t>в конце 1942 началось массовое производство антибиотиков в США</a:t>
              </a:r>
              <a:endParaRPr lang="ru-BY" sz="2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54006371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98CA5AD-9559-416A-B01A-0084B271E06E}"/>
              </a:ext>
            </a:extLst>
          </p:cNvPr>
          <p:cNvSpPr txBox="1"/>
          <p:nvPr/>
        </p:nvSpPr>
        <p:spPr>
          <a:xfrm>
            <a:off x="2985053" y="-1327355"/>
            <a:ext cx="8050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/>
              <a:t>История  создания антибиотиков </a:t>
            </a:r>
            <a:endParaRPr lang="ru-BY" sz="36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EC66D66-37DE-4FD9-A95C-0402481FD469}"/>
              </a:ext>
            </a:extLst>
          </p:cNvPr>
          <p:cNvSpPr txBox="1"/>
          <p:nvPr/>
        </p:nvSpPr>
        <p:spPr>
          <a:xfrm>
            <a:off x="611311" y="10902026"/>
            <a:ext cx="321365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i="0" dirty="0">
                <a:solidFill>
                  <a:srgbClr val="000000"/>
                </a:solidFill>
                <a:effectLst/>
                <a:latin typeface="-apple-system"/>
              </a:rPr>
              <a:t>В 1928 году выделил первый антибиотик. </a:t>
            </a:r>
            <a:endParaRPr lang="ru-BY" sz="24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99A0D57-E33D-4DEA-B747-51FD34665FC6}"/>
              </a:ext>
            </a:extLst>
          </p:cNvPr>
          <p:cNvSpPr txBox="1"/>
          <p:nvPr/>
        </p:nvSpPr>
        <p:spPr>
          <a:xfrm>
            <a:off x="5215640" y="10902026"/>
            <a:ext cx="536215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i="0" dirty="0">
                <a:solidFill>
                  <a:srgbClr val="000000"/>
                </a:solidFill>
                <a:effectLst/>
                <a:latin typeface="-apple-system"/>
              </a:rPr>
              <a:t>Им удалось решить проблему устойчивости</a:t>
            </a:r>
            <a:endParaRPr lang="ru-BY" sz="2400" b="1" dirty="0"/>
          </a:p>
        </p:txBody>
      </p:sp>
      <p:pic>
        <p:nvPicPr>
          <p:cNvPr id="11" name="Picture 4" descr="Пять занимательных фактов о применении пенициллина">
            <a:extLst>
              <a:ext uri="{FF2B5EF4-FFF2-40B4-BE49-F238E27FC236}">
                <a16:creationId xmlns:a16="http://schemas.microsoft.com/office/drawing/2014/main" id="{2D715C69-2051-4407-8274-4363DB7931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1176" y="-6369682"/>
            <a:ext cx="9594573" cy="4731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783E57CF-5C03-4EC3-9609-565DFAE25339}"/>
              </a:ext>
            </a:extLst>
          </p:cNvPr>
          <p:cNvGrpSpPr/>
          <p:nvPr/>
        </p:nvGrpSpPr>
        <p:grpSpPr>
          <a:xfrm>
            <a:off x="1031462" y="666229"/>
            <a:ext cx="10414000" cy="1473200"/>
            <a:chOff x="1031462" y="666229"/>
            <a:chExt cx="10414000" cy="1473200"/>
          </a:xfrm>
        </p:grpSpPr>
        <p:sp>
          <p:nvSpPr>
            <p:cNvPr id="4" name="Прямоугольник: скругленные углы 3">
              <a:extLst>
                <a:ext uri="{FF2B5EF4-FFF2-40B4-BE49-F238E27FC236}">
                  <a16:creationId xmlns:a16="http://schemas.microsoft.com/office/drawing/2014/main" id="{B0426D7A-9123-4BE5-8B26-8C6BD2AEB6CD}"/>
                </a:ext>
              </a:extLst>
            </p:cNvPr>
            <p:cNvSpPr/>
            <p:nvPr/>
          </p:nvSpPr>
          <p:spPr>
            <a:xfrm>
              <a:off x="1031462" y="666229"/>
              <a:ext cx="10414000" cy="1473200"/>
            </a:xfrm>
            <a:prstGeom prst="round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BY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9E37B4D-97AC-47B8-9A45-7A878B815240}"/>
                </a:ext>
              </a:extLst>
            </p:cNvPr>
            <p:cNvSpPr txBox="1"/>
            <p:nvPr/>
          </p:nvSpPr>
          <p:spPr>
            <a:xfrm>
              <a:off x="2049854" y="995215"/>
              <a:ext cx="8377216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2400" b="1" i="0" dirty="0">
                  <a:solidFill>
                    <a:srgbClr val="000000"/>
                  </a:solidFill>
                  <a:effectLst/>
                  <a:latin typeface="-apple-system"/>
                </a:rPr>
                <a:t>За эти открытия в 1945 году Флемингу, </a:t>
              </a:r>
              <a:r>
                <a:rPr lang="ru-RU" sz="2400" b="1" i="0" dirty="0" err="1">
                  <a:solidFill>
                    <a:srgbClr val="000000"/>
                  </a:solidFill>
                  <a:effectLst/>
                  <a:latin typeface="-apple-system"/>
                </a:rPr>
                <a:t>Флори</a:t>
              </a:r>
              <a:r>
                <a:rPr lang="ru-RU" sz="2400" b="1" i="0" dirty="0">
                  <a:solidFill>
                    <a:srgbClr val="000000"/>
                  </a:solidFill>
                  <a:effectLst/>
                  <a:latin typeface="-apple-system"/>
                </a:rPr>
                <a:t> и Чейну за их работу была присуждена Нобелевская премия.</a:t>
              </a:r>
              <a:endParaRPr lang="ru-BY" sz="2400" b="1" dirty="0"/>
            </a:p>
          </p:txBody>
        </p:sp>
      </p:grpSp>
      <p:grpSp>
        <p:nvGrpSpPr>
          <p:cNvPr id="16" name="Группа 15">
            <a:extLst>
              <a:ext uri="{FF2B5EF4-FFF2-40B4-BE49-F238E27FC236}">
                <a16:creationId xmlns:a16="http://schemas.microsoft.com/office/drawing/2014/main" id="{D65BA423-540F-497A-9DDF-6567BE6A6F43}"/>
              </a:ext>
            </a:extLst>
          </p:cNvPr>
          <p:cNvGrpSpPr/>
          <p:nvPr/>
        </p:nvGrpSpPr>
        <p:grpSpPr>
          <a:xfrm>
            <a:off x="1031462" y="2692400"/>
            <a:ext cx="10414000" cy="1473200"/>
            <a:chOff x="1031462" y="2692400"/>
            <a:chExt cx="10414000" cy="1473200"/>
          </a:xfrm>
        </p:grpSpPr>
        <p:sp>
          <p:nvSpPr>
            <p:cNvPr id="9" name="Прямоугольник: скругленные углы 8">
              <a:extLst>
                <a:ext uri="{FF2B5EF4-FFF2-40B4-BE49-F238E27FC236}">
                  <a16:creationId xmlns:a16="http://schemas.microsoft.com/office/drawing/2014/main" id="{1D2A8A47-FE79-4A97-840F-9F751DD6786C}"/>
                </a:ext>
              </a:extLst>
            </p:cNvPr>
            <p:cNvSpPr/>
            <p:nvPr/>
          </p:nvSpPr>
          <p:spPr>
            <a:xfrm>
              <a:off x="1031462" y="2692400"/>
              <a:ext cx="10414000" cy="1473200"/>
            </a:xfrm>
            <a:prstGeom prst="round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BY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49E3B29-C9EB-44F7-89F0-DD3F0A649A11}"/>
                </a:ext>
              </a:extLst>
            </p:cNvPr>
            <p:cNvSpPr txBox="1"/>
            <p:nvPr/>
          </p:nvSpPr>
          <p:spPr>
            <a:xfrm>
              <a:off x="1031462" y="2828903"/>
              <a:ext cx="10414000" cy="12003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2400" b="1" i="0" dirty="0">
                  <a:solidFill>
                    <a:srgbClr val="000000"/>
                  </a:solidFill>
                  <a:effectLst/>
                  <a:latin typeface="-apple-system"/>
                </a:rPr>
                <a:t>В 1942 г.  был введён термин "антибиотик" - вещество, продуцируемое грибами, растениями и другими живыми организмами, которое убивает бактерии или подавляет их рост.</a:t>
              </a:r>
              <a:endParaRPr lang="ru-BY" sz="2400" b="1" dirty="0"/>
            </a:p>
          </p:txBody>
        </p:sp>
      </p:grpSp>
      <p:grpSp>
        <p:nvGrpSpPr>
          <p:cNvPr id="17" name="Группа 16">
            <a:extLst>
              <a:ext uri="{FF2B5EF4-FFF2-40B4-BE49-F238E27FC236}">
                <a16:creationId xmlns:a16="http://schemas.microsoft.com/office/drawing/2014/main" id="{CF3B3B12-F52E-4A6E-BD54-1644AEC2DC85}"/>
              </a:ext>
            </a:extLst>
          </p:cNvPr>
          <p:cNvGrpSpPr/>
          <p:nvPr/>
        </p:nvGrpSpPr>
        <p:grpSpPr>
          <a:xfrm>
            <a:off x="1031462" y="4718570"/>
            <a:ext cx="10414000" cy="1473200"/>
            <a:chOff x="1031462" y="4718570"/>
            <a:chExt cx="10414000" cy="1473200"/>
          </a:xfrm>
        </p:grpSpPr>
        <p:sp>
          <p:nvSpPr>
            <p:cNvPr id="12" name="Прямоугольник: скругленные углы 11">
              <a:extLst>
                <a:ext uri="{FF2B5EF4-FFF2-40B4-BE49-F238E27FC236}">
                  <a16:creationId xmlns:a16="http://schemas.microsoft.com/office/drawing/2014/main" id="{6270852A-86FC-4D28-91F9-99A55898423C}"/>
                </a:ext>
              </a:extLst>
            </p:cNvPr>
            <p:cNvSpPr/>
            <p:nvPr/>
          </p:nvSpPr>
          <p:spPr>
            <a:xfrm>
              <a:off x="1031462" y="4718570"/>
              <a:ext cx="10414000" cy="1473200"/>
            </a:xfrm>
            <a:prstGeom prst="round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BY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F94F2F2-2A0C-48CC-871A-74959525918A}"/>
                </a:ext>
              </a:extLst>
            </p:cNvPr>
            <p:cNvSpPr txBox="1"/>
            <p:nvPr/>
          </p:nvSpPr>
          <p:spPr>
            <a:xfrm>
              <a:off x="2281031" y="5039671"/>
              <a:ext cx="7629938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2400" b="1" i="0" dirty="0">
                  <a:solidFill>
                    <a:srgbClr val="000000"/>
                  </a:solidFill>
                  <a:effectLst/>
                  <a:latin typeface="-apple-system"/>
                </a:rPr>
                <a:t>в конце 1942 началось массовое производство антибиотиков в США</a:t>
              </a:r>
              <a:endParaRPr lang="ru-BY" sz="2400" b="1" dirty="0"/>
            </a:p>
          </p:txBody>
        </p:sp>
      </p:grpSp>
      <p:grpSp>
        <p:nvGrpSpPr>
          <p:cNvPr id="21" name="Группа 20">
            <a:extLst>
              <a:ext uri="{FF2B5EF4-FFF2-40B4-BE49-F238E27FC236}">
                <a16:creationId xmlns:a16="http://schemas.microsoft.com/office/drawing/2014/main" id="{6E9BA88B-DF26-4755-913B-AFF5F9156C1E}"/>
              </a:ext>
            </a:extLst>
          </p:cNvPr>
          <p:cNvGrpSpPr/>
          <p:nvPr/>
        </p:nvGrpSpPr>
        <p:grpSpPr>
          <a:xfrm>
            <a:off x="-4852229" y="1266138"/>
            <a:ext cx="4184866" cy="3773533"/>
            <a:chOff x="0" y="1277507"/>
            <a:chExt cx="4184866" cy="3773533"/>
          </a:xfrm>
        </p:grpSpPr>
        <p:sp>
          <p:nvSpPr>
            <p:cNvPr id="22" name="Овал 21">
              <a:extLst>
                <a:ext uri="{FF2B5EF4-FFF2-40B4-BE49-F238E27FC236}">
                  <a16:creationId xmlns:a16="http://schemas.microsoft.com/office/drawing/2014/main" id="{4C1959C9-9872-4C6C-A835-2AB4CE0AF256}"/>
                </a:ext>
              </a:extLst>
            </p:cNvPr>
            <p:cNvSpPr/>
            <p:nvPr/>
          </p:nvSpPr>
          <p:spPr>
            <a:xfrm>
              <a:off x="0" y="1277507"/>
              <a:ext cx="4184866" cy="3773533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BY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0C1E1C6B-85E9-495B-A103-93838F1DF28E}"/>
                </a:ext>
              </a:extLst>
            </p:cNvPr>
            <p:cNvSpPr txBox="1"/>
            <p:nvPr/>
          </p:nvSpPr>
          <p:spPr>
            <a:xfrm>
              <a:off x="335895" y="1886999"/>
              <a:ext cx="3605348" cy="255454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2000" b="1" dirty="0">
                  <a:solidFill>
                    <a:srgbClr val="000000"/>
                  </a:solidFill>
                  <a:latin typeface="-apple-system"/>
                </a:rPr>
                <a:t>С</a:t>
              </a:r>
              <a:r>
                <a:rPr lang="ru-RU" sz="2000" b="1" i="0" dirty="0">
                  <a:solidFill>
                    <a:srgbClr val="000000"/>
                  </a:solidFill>
                  <a:effectLst/>
                  <a:latin typeface="-apple-system"/>
                </a:rPr>
                <a:t> их появлением смертность от инфекционных заболеваний уменьшилась в 10 раз: смертность солдат в годы </a:t>
              </a:r>
              <a:r>
                <a:rPr lang="ru-RU" sz="2000" b="1" i="0" dirty="0" err="1">
                  <a:solidFill>
                    <a:srgbClr val="000000"/>
                  </a:solidFill>
                  <a:effectLst/>
                  <a:latin typeface="-apple-system"/>
                </a:rPr>
                <a:t>ВМв</a:t>
              </a:r>
              <a:r>
                <a:rPr lang="ru-RU" sz="2000" b="1" i="0" dirty="0">
                  <a:solidFill>
                    <a:srgbClr val="000000"/>
                  </a:solidFill>
                  <a:effectLst/>
                  <a:latin typeface="-apple-system"/>
                </a:rPr>
                <a:t> от ран и инфекций сократилась примерно на 80%, а количество ампутаций конечностей - на 20-30%;</a:t>
              </a:r>
              <a:endParaRPr lang="ru-BY" sz="2000" b="1" dirty="0"/>
            </a:p>
          </p:txBody>
        </p:sp>
      </p:grpSp>
      <p:grpSp>
        <p:nvGrpSpPr>
          <p:cNvPr id="24" name="Группа 23">
            <a:extLst>
              <a:ext uri="{FF2B5EF4-FFF2-40B4-BE49-F238E27FC236}">
                <a16:creationId xmlns:a16="http://schemas.microsoft.com/office/drawing/2014/main" id="{272755A9-CB4E-47F2-97B3-B51326C779D7}"/>
              </a:ext>
            </a:extLst>
          </p:cNvPr>
          <p:cNvGrpSpPr/>
          <p:nvPr/>
        </p:nvGrpSpPr>
        <p:grpSpPr>
          <a:xfrm>
            <a:off x="3824963" y="7128493"/>
            <a:ext cx="4184866" cy="3773533"/>
            <a:chOff x="4035838" y="2882980"/>
            <a:chExt cx="4184866" cy="3773533"/>
          </a:xfrm>
        </p:grpSpPr>
        <p:sp>
          <p:nvSpPr>
            <p:cNvPr id="25" name="Овал 24">
              <a:extLst>
                <a:ext uri="{FF2B5EF4-FFF2-40B4-BE49-F238E27FC236}">
                  <a16:creationId xmlns:a16="http://schemas.microsoft.com/office/drawing/2014/main" id="{8601FCAF-4AA7-4721-BB16-72A755584BCC}"/>
                </a:ext>
              </a:extLst>
            </p:cNvPr>
            <p:cNvSpPr/>
            <p:nvPr/>
          </p:nvSpPr>
          <p:spPr>
            <a:xfrm>
              <a:off x="4035838" y="2882980"/>
              <a:ext cx="4184866" cy="3773533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BY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EAA65582-1D12-4FC4-993D-33462554DABE}"/>
                </a:ext>
              </a:extLst>
            </p:cNvPr>
            <p:cNvSpPr txBox="1"/>
            <p:nvPr/>
          </p:nvSpPr>
          <p:spPr>
            <a:xfrm>
              <a:off x="4352814" y="3572997"/>
              <a:ext cx="3550914" cy="255454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2000" b="1" i="0" dirty="0">
                  <a:solidFill>
                    <a:srgbClr val="000000"/>
                  </a:solidFill>
                  <a:effectLst/>
                  <a:latin typeface="-apple-system"/>
                </a:rPr>
                <a:t>большая половина людей, которая погибала от оспы, перитонита, пневмонии, пиелонефрита и др. заболеваний, получила возможность полностью излечиться от этих заболеваний;</a:t>
              </a:r>
              <a:endParaRPr lang="ru-BY" sz="2000" b="1" dirty="0"/>
            </a:p>
          </p:txBody>
        </p:sp>
      </p:grpSp>
      <p:grpSp>
        <p:nvGrpSpPr>
          <p:cNvPr id="27" name="Группа 26">
            <a:extLst>
              <a:ext uri="{FF2B5EF4-FFF2-40B4-BE49-F238E27FC236}">
                <a16:creationId xmlns:a16="http://schemas.microsoft.com/office/drawing/2014/main" id="{10743083-8016-4CEF-8B0D-917CF0C9A28F}"/>
              </a:ext>
            </a:extLst>
          </p:cNvPr>
          <p:cNvGrpSpPr/>
          <p:nvPr/>
        </p:nvGrpSpPr>
        <p:grpSpPr>
          <a:xfrm>
            <a:off x="13144287" y="1681636"/>
            <a:ext cx="4268325" cy="3773533"/>
            <a:chOff x="8071675" y="1277506"/>
            <a:chExt cx="4268325" cy="3773533"/>
          </a:xfrm>
        </p:grpSpPr>
        <p:sp>
          <p:nvSpPr>
            <p:cNvPr id="28" name="Овал 27">
              <a:extLst>
                <a:ext uri="{FF2B5EF4-FFF2-40B4-BE49-F238E27FC236}">
                  <a16:creationId xmlns:a16="http://schemas.microsoft.com/office/drawing/2014/main" id="{42205EC4-0BF0-4E6D-B8CC-3EBF66B15DA2}"/>
                </a:ext>
              </a:extLst>
            </p:cNvPr>
            <p:cNvSpPr/>
            <p:nvPr/>
          </p:nvSpPr>
          <p:spPr>
            <a:xfrm>
              <a:off x="8071675" y="1277506"/>
              <a:ext cx="4184866" cy="3773533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BY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66F08363-B7B1-4939-B84F-A4064F148286}"/>
                </a:ext>
              </a:extLst>
            </p:cNvPr>
            <p:cNvSpPr txBox="1"/>
            <p:nvPr/>
          </p:nvSpPr>
          <p:spPr>
            <a:xfrm>
              <a:off x="8220704" y="1907424"/>
              <a:ext cx="4119296" cy="286232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2000" b="1" i="0" dirty="0">
                  <a:solidFill>
                    <a:srgbClr val="000000"/>
                  </a:solidFill>
                  <a:effectLst/>
                  <a:latin typeface="-apple-system"/>
                </a:rPr>
                <a:t>в 1944 г. - началось производство первого советского антибактериального препарата под названием «</a:t>
              </a:r>
              <a:r>
                <a:rPr lang="ru-RU" sz="2000" b="1" i="0" dirty="0" err="1">
                  <a:solidFill>
                    <a:srgbClr val="000000"/>
                  </a:solidFill>
                  <a:effectLst/>
                  <a:latin typeface="-apple-system"/>
                </a:rPr>
                <a:t>Крустозин</a:t>
              </a:r>
              <a:r>
                <a:rPr lang="ru-RU" sz="2000" b="1" i="0" dirty="0">
                  <a:solidFill>
                    <a:srgbClr val="000000"/>
                  </a:solidFill>
                  <a:effectLst/>
                  <a:latin typeface="-apple-system"/>
                </a:rPr>
                <a:t>», который был получен советским микробиологом Зинаидой </a:t>
              </a:r>
              <a:r>
                <a:rPr lang="ru-RU" sz="2000" b="1" i="0" dirty="0" err="1">
                  <a:solidFill>
                    <a:srgbClr val="000000"/>
                  </a:solidFill>
                  <a:effectLst/>
                  <a:latin typeface="-apple-system"/>
                </a:rPr>
                <a:t>Ермольевой</a:t>
              </a:r>
              <a:r>
                <a:rPr lang="ru-RU" sz="2000" b="1" i="0" dirty="0">
                  <a:solidFill>
                    <a:srgbClr val="000000"/>
                  </a:solidFill>
                  <a:effectLst/>
                  <a:latin typeface="-apple-system"/>
                </a:rPr>
                <a:t> и который не уступал по эффективности антибиотику, открытого английскими учёными.</a:t>
              </a:r>
              <a:endParaRPr lang="ru-BY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44554380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Группа 14">
            <a:extLst>
              <a:ext uri="{FF2B5EF4-FFF2-40B4-BE49-F238E27FC236}">
                <a16:creationId xmlns:a16="http://schemas.microsoft.com/office/drawing/2014/main" id="{783E57CF-5C03-4EC3-9609-565DFAE25339}"/>
              </a:ext>
            </a:extLst>
          </p:cNvPr>
          <p:cNvGrpSpPr/>
          <p:nvPr/>
        </p:nvGrpSpPr>
        <p:grpSpPr>
          <a:xfrm>
            <a:off x="1225426" y="-2658861"/>
            <a:ext cx="10414000" cy="1473200"/>
            <a:chOff x="1031462" y="666229"/>
            <a:chExt cx="10414000" cy="1473200"/>
          </a:xfrm>
        </p:grpSpPr>
        <p:sp>
          <p:nvSpPr>
            <p:cNvPr id="4" name="Прямоугольник: скругленные углы 3">
              <a:extLst>
                <a:ext uri="{FF2B5EF4-FFF2-40B4-BE49-F238E27FC236}">
                  <a16:creationId xmlns:a16="http://schemas.microsoft.com/office/drawing/2014/main" id="{B0426D7A-9123-4BE5-8B26-8C6BD2AEB6CD}"/>
                </a:ext>
              </a:extLst>
            </p:cNvPr>
            <p:cNvSpPr/>
            <p:nvPr/>
          </p:nvSpPr>
          <p:spPr>
            <a:xfrm>
              <a:off x="1031462" y="666229"/>
              <a:ext cx="10414000" cy="1473200"/>
            </a:xfrm>
            <a:prstGeom prst="round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BY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F9E37B4D-97AC-47B8-9A45-7A878B815240}"/>
                </a:ext>
              </a:extLst>
            </p:cNvPr>
            <p:cNvSpPr txBox="1"/>
            <p:nvPr/>
          </p:nvSpPr>
          <p:spPr>
            <a:xfrm>
              <a:off x="2049854" y="995215"/>
              <a:ext cx="8377216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2400" b="1" i="0" dirty="0">
                  <a:solidFill>
                    <a:srgbClr val="000000"/>
                  </a:solidFill>
                  <a:effectLst/>
                  <a:latin typeface="-apple-system"/>
                </a:rPr>
                <a:t>За эти открытия в 1945 году Флемингу, </a:t>
              </a:r>
              <a:r>
                <a:rPr lang="ru-RU" sz="2400" b="1" i="0" dirty="0" err="1">
                  <a:solidFill>
                    <a:srgbClr val="000000"/>
                  </a:solidFill>
                  <a:effectLst/>
                  <a:latin typeface="-apple-system"/>
                </a:rPr>
                <a:t>Флори</a:t>
              </a:r>
              <a:r>
                <a:rPr lang="ru-RU" sz="2400" b="1" i="0" dirty="0">
                  <a:solidFill>
                    <a:srgbClr val="000000"/>
                  </a:solidFill>
                  <a:effectLst/>
                  <a:latin typeface="-apple-system"/>
                </a:rPr>
                <a:t> и Чейну за их работу была присуждена Нобелевская премия.</a:t>
              </a:r>
              <a:endParaRPr lang="ru-BY" sz="2400" b="1" dirty="0"/>
            </a:p>
          </p:txBody>
        </p:sp>
      </p:grpSp>
      <p:grpSp>
        <p:nvGrpSpPr>
          <p:cNvPr id="16" name="Группа 15">
            <a:extLst>
              <a:ext uri="{FF2B5EF4-FFF2-40B4-BE49-F238E27FC236}">
                <a16:creationId xmlns:a16="http://schemas.microsoft.com/office/drawing/2014/main" id="{D65BA423-540F-497A-9DDF-6567BE6A6F43}"/>
              </a:ext>
            </a:extLst>
          </p:cNvPr>
          <p:cNvGrpSpPr/>
          <p:nvPr/>
        </p:nvGrpSpPr>
        <p:grpSpPr>
          <a:xfrm>
            <a:off x="13805353" y="2692400"/>
            <a:ext cx="10414000" cy="1473200"/>
            <a:chOff x="1031462" y="2692400"/>
            <a:chExt cx="10414000" cy="1473200"/>
          </a:xfrm>
        </p:grpSpPr>
        <p:sp>
          <p:nvSpPr>
            <p:cNvPr id="9" name="Прямоугольник: скругленные углы 8">
              <a:extLst>
                <a:ext uri="{FF2B5EF4-FFF2-40B4-BE49-F238E27FC236}">
                  <a16:creationId xmlns:a16="http://schemas.microsoft.com/office/drawing/2014/main" id="{1D2A8A47-FE79-4A97-840F-9F751DD6786C}"/>
                </a:ext>
              </a:extLst>
            </p:cNvPr>
            <p:cNvSpPr/>
            <p:nvPr/>
          </p:nvSpPr>
          <p:spPr>
            <a:xfrm>
              <a:off x="1031462" y="2692400"/>
              <a:ext cx="10414000" cy="1473200"/>
            </a:xfrm>
            <a:prstGeom prst="round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BY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49E3B29-C9EB-44F7-89F0-DD3F0A649A11}"/>
                </a:ext>
              </a:extLst>
            </p:cNvPr>
            <p:cNvSpPr txBox="1"/>
            <p:nvPr/>
          </p:nvSpPr>
          <p:spPr>
            <a:xfrm>
              <a:off x="1031462" y="2828903"/>
              <a:ext cx="10414000" cy="12003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2400" b="1" i="0" dirty="0">
                  <a:solidFill>
                    <a:srgbClr val="000000"/>
                  </a:solidFill>
                  <a:effectLst/>
                  <a:latin typeface="-apple-system"/>
                </a:rPr>
                <a:t>В 1942 г.  был введён термин "антибиотик" - вещество, продуцируемое грибами, растениями и другими живыми организмами, которое убивает бактерии или подавляет их рост.</a:t>
              </a:r>
              <a:endParaRPr lang="ru-BY" sz="2400" b="1" dirty="0"/>
            </a:p>
          </p:txBody>
        </p:sp>
      </p:grpSp>
      <p:grpSp>
        <p:nvGrpSpPr>
          <p:cNvPr id="17" name="Группа 16">
            <a:extLst>
              <a:ext uri="{FF2B5EF4-FFF2-40B4-BE49-F238E27FC236}">
                <a16:creationId xmlns:a16="http://schemas.microsoft.com/office/drawing/2014/main" id="{CF3B3B12-F52E-4A6E-BD54-1644AEC2DC85}"/>
              </a:ext>
            </a:extLst>
          </p:cNvPr>
          <p:cNvGrpSpPr/>
          <p:nvPr/>
        </p:nvGrpSpPr>
        <p:grpSpPr>
          <a:xfrm>
            <a:off x="889000" y="8043661"/>
            <a:ext cx="10414000" cy="1473200"/>
            <a:chOff x="1031462" y="4718570"/>
            <a:chExt cx="10414000" cy="1473200"/>
          </a:xfrm>
        </p:grpSpPr>
        <p:sp>
          <p:nvSpPr>
            <p:cNvPr id="12" name="Прямоугольник: скругленные углы 11">
              <a:extLst>
                <a:ext uri="{FF2B5EF4-FFF2-40B4-BE49-F238E27FC236}">
                  <a16:creationId xmlns:a16="http://schemas.microsoft.com/office/drawing/2014/main" id="{6270852A-86FC-4D28-91F9-99A55898423C}"/>
                </a:ext>
              </a:extLst>
            </p:cNvPr>
            <p:cNvSpPr/>
            <p:nvPr/>
          </p:nvSpPr>
          <p:spPr>
            <a:xfrm>
              <a:off x="1031462" y="4718570"/>
              <a:ext cx="10414000" cy="1473200"/>
            </a:xfrm>
            <a:prstGeom prst="roundRect">
              <a:avLst/>
            </a:prstGeom>
            <a:solidFill>
              <a:schemeClr val="accent4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BY"/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F94F2F2-2A0C-48CC-871A-74959525918A}"/>
                </a:ext>
              </a:extLst>
            </p:cNvPr>
            <p:cNvSpPr txBox="1"/>
            <p:nvPr/>
          </p:nvSpPr>
          <p:spPr>
            <a:xfrm>
              <a:off x="2281031" y="5039671"/>
              <a:ext cx="7629938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2400" b="1" i="0" dirty="0">
                  <a:solidFill>
                    <a:srgbClr val="000000"/>
                  </a:solidFill>
                  <a:effectLst/>
                  <a:latin typeface="-apple-system"/>
                </a:rPr>
                <a:t>в конце 1942 началось массовое производство антибиотиков в США</a:t>
              </a:r>
              <a:endParaRPr lang="ru-BY" sz="2400" b="1" dirty="0"/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B79AEE2B-C67A-4121-B80F-4B051C815798}"/>
              </a:ext>
            </a:extLst>
          </p:cNvPr>
          <p:cNvSpPr txBox="1"/>
          <p:nvPr/>
        </p:nvSpPr>
        <p:spPr>
          <a:xfrm>
            <a:off x="1482436" y="244825"/>
            <a:ext cx="121088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b="1" i="0" dirty="0">
                <a:solidFill>
                  <a:srgbClr val="000000"/>
                </a:solidFill>
                <a:effectLst/>
                <a:latin typeface="-apple-system"/>
              </a:rPr>
              <a:t>Главные результаты открытия антибиотиков</a:t>
            </a:r>
            <a:endParaRPr lang="ru-BY" sz="3600" b="1" dirty="0"/>
          </a:p>
        </p:txBody>
      </p:sp>
      <p:grpSp>
        <p:nvGrpSpPr>
          <p:cNvPr id="41" name="Группа 40">
            <a:extLst>
              <a:ext uri="{FF2B5EF4-FFF2-40B4-BE49-F238E27FC236}">
                <a16:creationId xmlns:a16="http://schemas.microsoft.com/office/drawing/2014/main" id="{56FBE7CB-94D8-4168-B6BC-9261B82FD8FC}"/>
              </a:ext>
            </a:extLst>
          </p:cNvPr>
          <p:cNvGrpSpPr/>
          <p:nvPr/>
        </p:nvGrpSpPr>
        <p:grpSpPr>
          <a:xfrm>
            <a:off x="0" y="1277507"/>
            <a:ext cx="4184866" cy="3773533"/>
            <a:chOff x="0" y="1277507"/>
            <a:chExt cx="4184866" cy="3773533"/>
          </a:xfrm>
        </p:grpSpPr>
        <p:sp>
          <p:nvSpPr>
            <p:cNvPr id="5" name="Овал 4">
              <a:extLst>
                <a:ext uri="{FF2B5EF4-FFF2-40B4-BE49-F238E27FC236}">
                  <a16:creationId xmlns:a16="http://schemas.microsoft.com/office/drawing/2014/main" id="{4DA45E23-9E2B-4BE9-A246-A0784CCEB010}"/>
                </a:ext>
              </a:extLst>
            </p:cNvPr>
            <p:cNvSpPr/>
            <p:nvPr/>
          </p:nvSpPr>
          <p:spPr>
            <a:xfrm>
              <a:off x="0" y="1277507"/>
              <a:ext cx="4184866" cy="3773533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BY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F713DF70-ECD8-46DF-987E-EED90305098B}"/>
                </a:ext>
              </a:extLst>
            </p:cNvPr>
            <p:cNvSpPr txBox="1"/>
            <p:nvPr/>
          </p:nvSpPr>
          <p:spPr>
            <a:xfrm>
              <a:off x="335895" y="1886999"/>
              <a:ext cx="3605348" cy="255454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2000" b="1" dirty="0">
                  <a:solidFill>
                    <a:srgbClr val="000000"/>
                  </a:solidFill>
                  <a:latin typeface="-apple-system"/>
                </a:rPr>
                <a:t>С</a:t>
              </a:r>
              <a:r>
                <a:rPr lang="ru-RU" sz="2000" b="1" i="0" dirty="0">
                  <a:solidFill>
                    <a:srgbClr val="000000"/>
                  </a:solidFill>
                  <a:effectLst/>
                  <a:latin typeface="-apple-system"/>
                </a:rPr>
                <a:t> их появлением смертность от инфекционных заболеваний уменьшилась в 10 раз: смертность солдат в годы </a:t>
              </a:r>
              <a:r>
                <a:rPr lang="ru-RU" sz="2000" b="1" i="0" dirty="0" err="1">
                  <a:solidFill>
                    <a:srgbClr val="000000"/>
                  </a:solidFill>
                  <a:effectLst/>
                  <a:latin typeface="-apple-system"/>
                </a:rPr>
                <a:t>ВМв</a:t>
              </a:r>
              <a:r>
                <a:rPr lang="ru-RU" sz="2000" b="1" i="0" dirty="0">
                  <a:solidFill>
                    <a:srgbClr val="000000"/>
                  </a:solidFill>
                  <a:effectLst/>
                  <a:latin typeface="-apple-system"/>
                </a:rPr>
                <a:t> от ран и инфекций сократилась примерно на 80%, а количество ампутаций конечностей - на 20-30%;</a:t>
              </a:r>
              <a:endParaRPr lang="ru-BY" sz="2000" b="1" dirty="0"/>
            </a:p>
          </p:txBody>
        </p:sp>
      </p:grpSp>
      <p:grpSp>
        <p:nvGrpSpPr>
          <p:cNvPr id="42" name="Группа 41">
            <a:extLst>
              <a:ext uri="{FF2B5EF4-FFF2-40B4-BE49-F238E27FC236}">
                <a16:creationId xmlns:a16="http://schemas.microsoft.com/office/drawing/2014/main" id="{3F8B8A2D-355A-46D4-8068-3B0F2D29C759}"/>
              </a:ext>
            </a:extLst>
          </p:cNvPr>
          <p:cNvGrpSpPr/>
          <p:nvPr/>
        </p:nvGrpSpPr>
        <p:grpSpPr>
          <a:xfrm>
            <a:off x="4035838" y="2882980"/>
            <a:ext cx="4184866" cy="3773533"/>
            <a:chOff x="4035838" y="2882980"/>
            <a:chExt cx="4184866" cy="3773533"/>
          </a:xfrm>
        </p:grpSpPr>
        <p:sp>
          <p:nvSpPr>
            <p:cNvPr id="35" name="Овал 34">
              <a:extLst>
                <a:ext uri="{FF2B5EF4-FFF2-40B4-BE49-F238E27FC236}">
                  <a16:creationId xmlns:a16="http://schemas.microsoft.com/office/drawing/2014/main" id="{EA7AD005-5292-4D9A-8B34-8ED17BE53CEE}"/>
                </a:ext>
              </a:extLst>
            </p:cNvPr>
            <p:cNvSpPr/>
            <p:nvPr/>
          </p:nvSpPr>
          <p:spPr>
            <a:xfrm>
              <a:off x="4035838" y="2882980"/>
              <a:ext cx="4184866" cy="3773533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BY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25AC4ED1-BBED-49F6-9443-586FDACCB850}"/>
                </a:ext>
              </a:extLst>
            </p:cNvPr>
            <p:cNvSpPr txBox="1"/>
            <p:nvPr/>
          </p:nvSpPr>
          <p:spPr>
            <a:xfrm>
              <a:off x="4352814" y="3572997"/>
              <a:ext cx="3550914" cy="255454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2000" b="1" i="0" dirty="0">
                  <a:solidFill>
                    <a:srgbClr val="000000"/>
                  </a:solidFill>
                  <a:effectLst/>
                  <a:latin typeface="-apple-system"/>
                </a:rPr>
                <a:t>большая половина людей, которая погибала от оспы, перитонита, пневмонии, пиелонефрита и др. заболеваний, получила возможность полностью излечиться от этих заболеваний;</a:t>
              </a:r>
              <a:endParaRPr lang="ru-BY" sz="2000" b="1" dirty="0"/>
            </a:p>
          </p:txBody>
        </p:sp>
      </p:grpSp>
      <p:grpSp>
        <p:nvGrpSpPr>
          <p:cNvPr id="43" name="Группа 42">
            <a:extLst>
              <a:ext uri="{FF2B5EF4-FFF2-40B4-BE49-F238E27FC236}">
                <a16:creationId xmlns:a16="http://schemas.microsoft.com/office/drawing/2014/main" id="{D9BC776E-530B-4A7E-B9B6-8C3AD7F6C756}"/>
              </a:ext>
            </a:extLst>
          </p:cNvPr>
          <p:cNvGrpSpPr/>
          <p:nvPr/>
        </p:nvGrpSpPr>
        <p:grpSpPr>
          <a:xfrm>
            <a:off x="8071675" y="1277506"/>
            <a:ext cx="4268325" cy="3773533"/>
            <a:chOff x="8071675" y="1277506"/>
            <a:chExt cx="4268325" cy="3773533"/>
          </a:xfrm>
        </p:grpSpPr>
        <p:sp>
          <p:nvSpPr>
            <p:cNvPr id="36" name="Овал 35">
              <a:extLst>
                <a:ext uri="{FF2B5EF4-FFF2-40B4-BE49-F238E27FC236}">
                  <a16:creationId xmlns:a16="http://schemas.microsoft.com/office/drawing/2014/main" id="{E93A148D-E19F-4583-81E1-CC7FB97EB1A2}"/>
                </a:ext>
              </a:extLst>
            </p:cNvPr>
            <p:cNvSpPr/>
            <p:nvPr/>
          </p:nvSpPr>
          <p:spPr>
            <a:xfrm>
              <a:off x="8071675" y="1277506"/>
              <a:ext cx="4184866" cy="3773533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BY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A3B844DE-CAFE-42A2-81EB-B3C58159A43A}"/>
                </a:ext>
              </a:extLst>
            </p:cNvPr>
            <p:cNvSpPr txBox="1"/>
            <p:nvPr/>
          </p:nvSpPr>
          <p:spPr>
            <a:xfrm>
              <a:off x="8220704" y="1907424"/>
              <a:ext cx="4119296" cy="286232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2000" b="1" i="0" dirty="0">
                  <a:solidFill>
                    <a:srgbClr val="000000"/>
                  </a:solidFill>
                  <a:effectLst/>
                  <a:latin typeface="-apple-system"/>
                </a:rPr>
                <a:t>в 1944 г. - началось производство первого советского антибактериального препарата под названием «</a:t>
              </a:r>
              <a:r>
                <a:rPr lang="ru-RU" sz="2000" b="1" i="0" dirty="0" err="1">
                  <a:solidFill>
                    <a:srgbClr val="000000"/>
                  </a:solidFill>
                  <a:effectLst/>
                  <a:latin typeface="-apple-system"/>
                </a:rPr>
                <a:t>Крустозин</a:t>
              </a:r>
              <a:r>
                <a:rPr lang="ru-RU" sz="2000" b="1" i="0" dirty="0">
                  <a:solidFill>
                    <a:srgbClr val="000000"/>
                  </a:solidFill>
                  <a:effectLst/>
                  <a:latin typeface="-apple-system"/>
                </a:rPr>
                <a:t>», который был получен советским микробиологом Зинаидой </a:t>
              </a:r>
              <a:r>
                <a:rPr lang="ru-RU" sz="2000" b="1" i="0" dirty="0" err="1">
                  <a:solidFill>
                    <a:srgbClr val="000000"/>
                  </a:solidFill>
                  <a:effectLst/>
                  <a:latin typeface="-apple-system"/>
                </a:rPr>
                <a:t>Ермольевой</a:t>
              </a:r>
              <a:r>
                <a:rPr lang="ru-RU" sz="2000" b="1" i="0" dirty="0">
                  <a:solidFill>
                    <a:srgbClr val="000000"/>
                  </a:solidFill>
                  <a:effectLst/>
                  <a:latin typeface="-apple-system"/>
                </a:rPr>
                <a:t> и который не уступал по эффективности антибиотику, открытого английскими учёными.</a:t>
              </a:r>
              <a:endParaRPr lang="ru-BY" sz="2000" b="1" dirty="0"/>
            </a:p>
          </p:txBody>
        </p:sp>
      </p:grpSp>
      <p:grpSp>
        <p:nvGrpSpPr>
          <p:cNvPr id="44" name="Группа 43">
            <a:extLst>
              <a:ext uri="{FF2B5EF4-FFF2-40B4-BE49-F238E27FC236}">
                <a16:creationId xmlns:a16="http://schemas.microsoft.com/office/drawing/2014/main" id="{7A6F55EB-22BC-47B9-A953-46757221168B}"/>
              </a:ext>
            </a:extLst>
          </p:cNvPr>
          <p:cNvGrpSpPr/>
          <p:nvPr/>
        </p:nvGrpSpPr>
        <p:grpSpPr>
          <a:xfrm>
            <a:off x="-7477136" y="1761156"/>
            <a:ext cx="6408191" cy="1403115"/>
            <a:chOff x="107842" y="1063114"/>
            <a:chExt cx="6408191" cy="1403115"/>
          </a:xfrm>
        </p:grpSpPr>
        <p:sp>
          <p:nvSpPr>
            <p:cNvPr id="45" name="Овал 44">
              <a:extLst>
                <a:ext uri="{FF2B5EF4-FFF2-40B4-BE49-F238E27FC236}">
                  <a16:creationId xmlns:a16="http://schemas.microsoft.com/office/drawing/2014/main" id="{90202934-C29E-481A-87E1-383A894EDB97}"/>
                </a:ext>
              </a:extLst>
            </p:cNvPr>
            <p:cNvSpPr/>
            <p:nvPr/>
          </p:nvSpPr>
          <p:spPr>
            <a:xfrm>
              <a:off x="107842" y="1063114"/>
              <a:ext cx="6408191" cy="1403115"/>
            </a:xfrm>
            <a:prstGeom prst="ellipse">
              <a:avLst/>
            </a:prstGeom>
            <a:solidFill>
              <a:schemeClr val="accent5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BY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C3C820BE-41F2-4B9E-B3EC-DFB31364B6F6}"/>
                </a:ext>
              </a:extLst>
            </p:cNvPr>
            <p:cNvSpPr txBox="1"/>
            <p:nvPr/>
          </p:nvSpPr>
          <p:spPr>
            <a:xfrm>
              <a:off x="805481" y="1410728"/>
              <a:ext cx="5012911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2400" b="1" i="0" dirty="0">
                  <a:solidFill>
                    <a:srgbClr val="000000"/>
                  </a:solidFill>
                  <a:effectLst/>
                  <a:latin typeface="-apple-system"/>
                </a:rPr>
                <a:t>лекарства оказывают токсическое действие на различные органы</a:t>
              </a:r>
              <a:endParaRPr lang="ru-BY" sz="2400" b="1" dirty="0"/>
            </a:p>
          </p:txBody>
        </p:sp>
      </p:grpSp>
      <p:grpSp>
        <p:nvGrpSpPr>
          <p:cNvPr id="47" name="Группа 46">
            <a:extLst>
              <a:ext uri="{FF2B5EF4-FFF2-40B4-BE49-F238E27FC236}">
                <a16:creationId xmlns:a16="http://schemas.microsoft.com/office/drawing/2014/main" id="{02D8B6FE-E1FF-44E6-92FC-C6222363685E}"/>
              </a:ext>
            </a:extLst>
          </p:cNvPr>
          <p:cNvGrpSpPr/>
          <p:nvPr/>
        </p:nvGrpSpPr>
        <p:grpSpPr>
          <a:xfrm>
            <a:off x="-7519853" y="4724427"/>
            <a:ext cx="6408191" cy="1403115"/>
            <a:chOff x="156848" y="3621660"/>
            <a:chExt cx="6408191" cy="1403115"/>
          </a:xfrm>
        </p:grpSpPr>
        <p:sp>
          <p:nvSpPr>
            <p:cNvPr id="48" name="Овал 47">
              <a:extLst>
                <a:ext uri="{FF2B5EF4-FFF2-40B4-BE49-F238E27FC236}">
                  <a16:creationId xmlns:a16="http://schemas.microsoft.com/office/drawing/2014/main" id="{835272F6-304C-4D73-80D3-16C4FDB0C202}"/>
                </a:ext>
              </a:extLst>
            </p:cNvPr>
            <p:cNvSpPr/>
            <p:nvPr/>
          </p:nvSpPr>
          <p:spPr>
            <a:xfrm>
              <a:off x="156848" y="3621660"/>
              <a:ext cx="6408191" cy="1403115"/>
            </a:xfrm>
            <a:prstGeom prst="ellipse">
              <a:avLst/>
            </a:prstGeom>
            <a:solidFill>
              <a:schemeClr val="accent5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BY"/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6446933-A333-4BF0-9BC9-D35BA1CAE558}"/>
                </a:ext>
              </a:extLst>
            </p:cNvPr>
            <p:cNvSpPr txBox="1"/>
            <p:nvPr/>
          </p:nvSpPr>
          <p:spPr>
            <a:xfrm>
              <a:off x="681998" y="3992775"/>
              <a:ext cx="5576887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2400" b="1" i="0" dirty="0">
                  <a:solidFill>
                    <a:srgbClr val="000000"/>
                  </a:solidFill>
                  <a:effectLst/>
                  <a:latin typeface="-apple-system"/>
                </a:rPr>
                <a:t>разрушают нормальную микрофлору желудка</a:t>
              </a:r>
              <a:endParaRPr lang="ru-BY" sz="2400" b="1" dirty="0"/>
            </a:p>
          </p:txBody>
        </p:sp>
      </p:grpSp>
      <p:grpSp>
        <p:nvGrpSpPr>
          <p:cNvPr id="50" name="Группа 49">
            <a:extLst>
              <a:ext uri="{FF2B5EF4-FFF2-40B4-BE49-F238E27FC236}">
                <a16:creationId xmlns:a16="http://schemas.microsoft.com/office/drawing/2014/main" id="{9A3914B5-5855-4F66-8EB5-4AB2579BE232}"/>
              </a:ext>
            </a:extLst>
          </p:cNvPr>
          <p:cNvGrpSpPr/>
          <p:nvPr/>
        </p:nvGrpSpPr>
        <p:grpSpPr>
          <a:xfrm>
            <a:off x="14269487" y="4876613"/>
            <a:ext cx="6558528" cy="1403115"/>
            <a:chOff x="5019979" y="5006937"/>
            <a:chExt cx="6558528" cy="1403115"/>
          </a:xfrm>
        </p:grpSpPr>
        <p:sp>
          <p:nvSpPr>
            <p:cNvPr id="51" name="Овал 50">
              <a:extLst>
                <a:ext uri="{FF2B5EF4-FFF2-40B4-BE49-F238E27FC236}">
                  <a16:creationId xmlns:a16="http://schemas.microsoft.com/office/drawing/2014/main" id="{9D54D8A3-9068-4290-B4DF-2ACB0199EC3D}"/>
                </a:ext>
              </a:extLst>
            </p:cNvPr>
            <p:cNvSpPr/>
            <p:nvPr/>
          </p:nvSpPr>
          <p:spPr>
            <a:xfrm>
              <a:off x="5019979" y="5006937"/>
              <a:ext cx="6408191" cy="1403115"/>
            </a:xfrm>
            <a:prstGeom prst="ellipse">
              <a:avLst/>
            </a:prstGeom>
            <a:solidFill>
              <a:schemeClr val="accent5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BY"/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320F9C4E-3EF3-4950-975E-19A70A195779}"/>
                </a:ext>
              </a:extLst>
            </p:cNvPr>
            <p:cNvSpPr txBox="1"/>
            <p:nvPr/>
          </p:nvSpPr>
          <p:spPr>
            <a:xfrm>
              <a:off x="5019979" y="5108329"/>
              <a:ext cx="6558528" cy="12003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2400" b="1" i="0" dirty="0">
                  <a:solidFill>
                    <a:srgbClr val="000000"/>
                  </a:solidFill>
                  <a:effectLst/>
                  <a:latin typeface="-apple-system"/>
                </a:rPr>
                <a:t>вызывают развитие антибиотикорезистентности, о которой уже в 1945 г. предупреждал Флеминг</a:t>
              </a:r>
              <a:endParaRPr lang="ru-BY" sz="2400" b="1" dirty="0"/>
            </a:p>
          </p:txBody>
        </p:sp>
      </p:grpSp>
      <p:grpSp>
        <p:nvGrpSpPr>
          <p:cNvPr id="53" name="Группа 52">
            <a:extLst>
              <a:ext uri="{FF2B5EF4-FFF2-40B4-BE49-F238E27FC236}">
                <a16:creationId xmlns:a16="http://schemas.microsoft.com/office/drawing/2014/main" id="{18BF381A-0887-4938-B04B-9AF9FC0AD357}"/>
              </a:ext>
            </a:extLst>
          </p:cNvPr>
          <p:cNvGrpSpPr/>
          <p:nvPr/>
        </p:nvGrpSpPr>
        <p:grpSpPr>
          <a:xfrm>
            <a:off x="14269487" y="1394591"/>
            <a:ext cx="11725181" cy="1403115"/>
            <a:chOff x="13554704" y="6981900"/>
            <a:chExt cx="11725181" cy="1403115"/>
          </a:xfrm>
        </p:grpSpPr>
        <p:sp>
          <p:nvSpPr>
            <p:cNvPr id="54" name="Овал 53">
              <a:extLst>
                <a:ext uri="{FF2B5EF4-FFF2-40B4-BE49-F238E27FC236}">
                  <a16:creationId xmlns:a16="http://schemas.microsoft.com/office/drawing/2014/main" id="{3D122048-1B28-4A61-882D-012EEE576631}"/>
                </a:ext>
              </a:extLst>
            </p:cNvPr>
            <p:cNvSpPr/>
            <p:nvPr/>
          </p:nvSpPr>
          <p:spPr>
            <a:xfrm>
              <a:off x="13554704" y="6981900"/>
              <a:ext cx="6408191" cy="1403115"/>
            </a:xfrm>
            <a:prstGeom prst="ellipse">
              <a:avLst/>
            </a:prstGeom>
            <a:solidFill>
              <a:schemeClr val="accent5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BY"/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CE6E371D-C68D-43CD-949A-B50904A4A75D}"/>
                </a:ext>
              </a:extLst>
            </p:cNvPr>
            <p:cNvSpPr txBox="1"/>
            <p:nvPr/>
          </p:nvSpPr>
          <p:spPr>
            <a:xfrm>
              <a:off x="14126111" y="7452624"/>
              <a:ext cx="11153774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ru-RU" sz="2400" b="1" i="0" dirty="0">
                  <a:solidFill>
                    <a:srgbClr val="000000"/>
                  </a:solidFill>
                  <a:effectLst/>
                  <a:latin typeface="-apple-system"/>
                </a:rPr>
                <a:t>вызывают аллергические реакции</a:t>
              </a:r>
              <a:endParaRPr lang="ru-BY" sz="2400" b="1" dirty="0"/>
            </a:p>
          </p:txBody>
        </p:sp>
      </p:grpSp>
      <p:sp>
        <p:nvSpPr>
          <p:cNvPr id="56" name="TextBox 55">
            <a:extLst>
              <a:ext uri="{FF2B5EF4-FFF2-40B4-BE49-F238E27FC236}">
                <a16:creationId xmlns:a16="http://schemas.microsoft.com/office/drawing/2014/main" id="{8A4CB0CF-5EE2-465E-B2DC-1F74EC2A2A2F}"/>
              </a:ext>
            </a:extLst>
          </p:cNvPr>
          <p:cNvSpPr txBox="1"/>
          <p:nvPr/>
        </p:nvSpPr>
        <p:spPr>
          <a:xfrm>
            <a:off x="3581400" y="-909640"/>
            <a:ext cx="861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/>
              <a:t>Проблемы антибиотиков </a:t>
            </a:r>
            <a:endParaRPr lang="ru-BY" sz="3600" b="1" dirty="0"/>
          </a:p>
        </p:txBody>
      </p:sp>
    </p:spTree>
    <p:extLst>
      <p:ext uri="{BB962C8B-B14F-4D97-AF65-F5344CB8AC3E}">
        <p14:creationId xmlns:p14="http://schemas.microsoft.com/office/powerpoint/2010/main" val="173276560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>
            <a:extLst>
              <a:ext uri="{FF2B5EF4-FFF2-40B4-BE49-F238E27FC236}">
                <a16:creationId xmlns:a16="http://schemas.microsoft.com/office/drawing/2014/main" id="{B79AEE2B-C67A-4121-B80F-4B051C815798}"/>
              </a:ext>
            </a:extLst>
          </p:cNvPr>
          <p:cNvSpPr txBox="1"/>
          <p:nvPr/>
        </p:nvSpPr>
        <p:spPr>
          <a:xfrm>
            <a:off x="2017239" y="-1317275"/>
            <a:ext cx="121088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b="1" i="0" dirty="0">
                <a:solidFill>
                  <a:srgbClr val="000000"/>
                </a:solidFill>
                <a:effectLst/>
                <a:latin typeface="-apple-system"/>
              </a:rPr>
              <a:t>Главные результаты открытия антибиотиков</a:t>
            </a:r>
            <a:endParaRPr lang="ru-BY" sz="3600" b="1" dirty="0"/>
          </a:p>
        </p:txBody>
      </p:sp>
      <p:grpSp>
        <p:nvGrpSpPr>
          <p:cNvPr id="41" name="Группа 40">
            <a:extLst>
              <a:ext uri="{FF2B5EF4-FFF2-40B4-BE49-F238E27FC236}">
                <a16:creationId xmlns:a16="http://schemas.microsoft.com/office/drawing/2014/main" id="{56FBE7CB-94D8-4168-B6BC-9261B82FD8FC}"/>
              </a:ext>
            </a:extLst>
          </p:cNvPr>
          <p:cNvGrpSpPr/>
          <p:nvPr/>
        </p:nvGrpSpPr>
        <p:grpSpPr>
          <a:xfrm>
            <a:off x="-4572000" y="1677557"/>
            <a:ext cx="4184866" cy="3773533"/>
            <a:chOff x="0" y="1277507"/>
            <a:chExt cx="4184866" cy="3773533"/>
          </a:xfrm>
        </p:grpSpPr>
        <p:sp>
          <p:nvSpPr>
            <p:cNvPr id="5" name="Овал 4">
              <a:extLst>
                <a:ext uri="{FF2B5EF4-FFF2-40B4-BE49-F238E27FC236}">
                  <a16:creationId xmlns:a16="http://schemas.microsoft.com/office/drawing/2014/main" id="{4DA45E23-9E2B-4BE9-A246-A0784CCEB010}"/>
                </a:ext>
              </a:extLst>
            </p:cNvPr>
            <p:cNvSpPr/>
            <p:nvPr/>
          </p:nvSpPr>
          <p:spPr>
            <a:xfrm>
              <a:off x="0" y="1277507"/>
              <a:ext cx="4184866" cy="3773533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BY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F713DF70-ECD8-46DF-987E-EED90305098B}"/>
                </a:ext>
              </a:extLst>
            </p:cNvPr>
            <p:cNvSpPr txBox="1"/>
            <p:nvPr/>
          </p:nvSpPr>
          <p:spPr>
            <a:xfrm>
              <a:off x="335895" y="1886999"/>
              <a:ext cx="3605348" cy="255454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2000" b="1" dirty="0">
                  <a:solidFill>
                    <a:srgbClr val="000000"/>
                  </a:solidFill>
                  <a:latin typeface="-apple-system"/>
                </a:rPr>
                <a:t>С</a:t>
              </a:r>
              <a:r>
                <a:rPr lang="ru-RU" sz="2000" b="1" i="0" dirty="0">
                  <a:solidFill>
                    <a:srgbClr val="000000"/>
                  </a:solidFill>
                  <a:effectLst/>
                  <a:latin typeface="-apple-system"/>
                </a:rPr>
                <a:t> их появлением смертность от инфекционных заболеваний уменьшилась в 10 раз: смертность солдат в годы </a:t>
              </a:r>
              <a:r>
                <a:rPr lang="ru-RU" sz="2000" b="1" i="0" dirty="0" err="1">
                  <a:solidFill>
                    <a:srgbClr val="000000"/>
                  </a:solidFill>
                  <a:effectLst/>
                  <a:latin typeface="-apple-system"/>
                </a:rPr>
                <a:t>ВМв</a:t>
              </a:r>
              <a:r>
                <a:rPr lang="ru-RU" sz="2000" b="1" i="0" dirty="0">
                  <a:solidFill>
                    <a:srgbClr val="000000"/>
                  </a:solidFill>
                  <a:effectLst/>
                  <a:latin typeface="-apple-system"/>
                </a:rPr>
                <a:t> от ран и инфекций сократилась примерно на 80%, а количество ампутаций конечностей - на 20-30%;</a:t>
              </a:r>
              <a:endParaRPr lang="ru-BY" sz="2000" b="1" dirty="0"/>
            </a:p>
          </p:txBody>
        </p:sp>
      </p:grpSp>
      <p:grpSp>
        <p:nvGrpSpPr>
          <p:cNvPr id="42" name="Группа 41">
            <a:extLst>
              <a:ext uri="{FF2B5EF4-FFF2-40B4-BE49-F238E27FC236}">
                <a16:creationId xmlns:a16="http://schemas.microsoft.com/office/drawing/2014/main" id="{3F8B8A2D-355A-46D4-8068-3B0F2D29C759}"/>
              </a:ext>
            </a:extLst>
          </p:cNvPr>
          <p:cNvGrpSpPr/>
          <p:nvPr/>
        </p:nvGrpSpPr>
        <p:grpSpPr>
          <a:xfrm>
            <a:off x="3311938" y="7607380"/>
            <a:ext cx="4184866" cy="3773533"/>
            <a:chOff x="4035838" y="2882980"/>
            <a:chExt cx="4184866" cy="3773533"/>
          </a:xfrm>
        </p:grpSpPr>
        <p:sp>
          <p:nvSpPr>
            <p:cNvPr id="35" name="Овал 34">
              <a:extLst>
                <a:ext uri="{FF2B5EF4-FFF2-40B4-BE49-F238E27FC236}">
                  <a16:creationId xmlns:a16="http://schemas.microsoft.com/office/drawing/2014/main" id="{EA7AD005-5292-4D9A-8B34-8ED17BE53CEE}"/>
                </a:ext>
              </a:extLst>
            </p:cNvPr>
            <p:cNvSpPr/>
            <p:nvPr/>
          </p:nvSpPr>
          <p:spPr>
            <a:xfrm>
              <a:off x="4035838" y="2882980"/>
              <a:ext cx="4184866" cy="3773533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BY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25AC4ED1-BBED-49F6-9443-586FDACCB850}"/>
                </a:ext>
              </a:extLst>
            </p:cNvPr>
            <p:cNvSpPr txBox="1"/>
            <p:nvPr/>
          </p:nvSpPr>
          <p:spPr>
            <a:xfrm>
              <a:off x="4352814" y="3572997"/>
              <a:ext cx="3550914" cy="255454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2000" b="1" i="0" dirty="0">
                  <a:solidFill>
                    <a:srgbClr val="000000"/>
                  </a:solidFill>
                  <a:effectLst/>
                  <a:latin typeface="-apple-system"/>
                </a:rPr>
                <a:t>большая половина людей, которая погибала от оспы, перитонита, пневмонии, пиелонефрита и др. заболеваний, получила возможность полностью излечиться от этих заболеваний;</a:t>
              </a:r>
              <a:endParaRPr lang="ru-BY" sz="2000" b="1" dirty="0"/>
            </a:p>
          </p:txBody>
        </p:sp>
      </p:grpSp>
      <p:grpSp>
        <p:nvGrpSpPr>
          <p:cNvPr id="43" name="Группа 42">
            <a:extLst>
              <a:ext uri="{FF2B5EF4-FFF2-40B4-BE49-F238E27FC236}">
                <a16:creationId xmlns:a16="http://schemas.microsoft.com/office/drawing/2014/main" id="{D9BC776E-530B-4A7E-B9B6-8C3AD7F6C756}"/>
              </a:ext>
            </a:extLst>
          </p:cNvPr>
          <p:cNvGrpSpPr/>
          <p:nvPr/>
        </p:nvGrpSpPr>
        <p:grpSpPr>
          <a:xfrm>
            <a:off x="13405675" y="1277504"/>
            <a:ext cx="4268325" cy="3773533"/>
            <a:chOff x="8071675" y="1277506"/>
            <a:chExt cx="4268325" cy="3773533"/>
          </a:xfrm>
        </p:grpSpPr>
        <p:sp>
          <p:nvSpPr>
            <p:cNvPr id="36" name="Овал 35">
              <a:extLst>
                <a:ext uri="{FF2B5EF4-FFF2-40B4-BE49-F238E27FC236}">
                  <a16:creationId xmlns:a16="http://schemas.microsoft.com/office/drawing/2014/main" id="{E93A148D-E19F-4583-81E1-CC7FB97EB1A2}"/>
                </a:ext>
              </a:extLst>
            </p:cNvPr>
            <p:cNvSpPr/>
            <p:nvPr/>
          </p:nvSpPr>
          <p:spPr>
            <a:xfrm>
              <a:off x="8071675" y="1277506"/>
              <a:ext cx="4184866" cy="3773533"/>
            </a:xfrm>
            <a:prstGeom prst="ellipse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BY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A3B844DE-CAFE-42A2-81EB-B3C58159A43A}"/>
                </a:ext>
              </a:extLst>
            </p:cNvPr>
            <p:cNvSpPr txBox="1"/>
            <p:nvPr/>
          </p:nvSpPr>
          <p:spPr>
            <a:xfrm>
              <a:off x="8220704" y="1907424"/>
              <a:ext cx="4119296" cy="286232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2000" b="1" i="0" dirty="0">
                  <a:solidFill>
                    <a:srgbClr val="000000"/>
                  </a:solidFill>
                  <a:effectLst/>
                  <a:latin typeface="-apple-system"/>
                </a:rPr>
                <a:t>в 1944 г. - началось производство первого советского антибактериального препарата под названием «</a:t>
              </a:r>
              <a:r>
                <a:rPr lang="ru-RU" sz="2000" b="1" i="0" dirty="0" err="1">
                  <a:solidFill>
                    <a:srgbClr val="000000"/>
                  </a:solidFill>
                  <a:effectLst/>
                  <a:latin typeface="-apple-system"/>
                </a:rPr>
                <a:t>Крустозин</a:t>
              </a:r>
              <a:r>
                <a:rPr lang="ru-RU" sz="2000" b="1" i="0" dirty="0">
                  <a:solidFill>
                    <a:srgbClr val="000000"/>
                  </a:solidFill>
                  <a:effectLst/>
                  <a:latin typeface="-apple-system"/>
                </a:rPr>
                <a:t>», который был получен советским микробиологом Зинаидой </a:t>
              </a:r>
              <a:r>
                <a:rPr lang="ru-RU" sz="2000" b="1" i="0" dirty="0" err="1">
                  <a:solidFill>
                    <a:srgbClr val="000000"/>
                  </a:solidFill>
                  <a:effectLst/>
                  <a:latin typeface="-apple-system"/>
                </a:rPr>
                <a:t>Ермольевой</a:t>
              </a:r>
              <a:r>
                <a:rPr lang="ru-RU" sz="2000" b="1" i="0" dirty="0">
                  <a:solidFill>
                    <a:srgbClr val="000000"/>
                  </a:solidFill>
                  <a:effectLst/>
                  <a:latin typeface="-apple-system"/>
                </a:rPr>
                <a:t> и который не уступал по эффективности антибиотику, открытого английскими учёными.</a:t>
              </a:r>
              <a:endParaRPr lang="ru-BY" sz="2000" b="1" dirty="0"/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5511B0AE-A031-40FD-A78B-6AE49B47187E}"/>
              </a:ext>
            </a:extLst>
          </p:cNvPr>
          <p:cNvSpPr txBox="1"/>
          <p:nvPr/>
        </p:nvSpPr>
        <p:spPr>
          <a:xfrm>
            <a:off x="3581400" y="246120"/>
            <a:ext cx="861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/>
              <a:t>Проблемы антибиотиков </a:t>
            </a:r>
            <a:endParaRPr lang="ru-BY" sz="3600" b="1" dirty="0"/>
          </a:p>
        </p:txBody>
      </p: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9EF1A103-CDC8-405C-96EA-09B22BE839B7}"/>
              </a:ext>
            </a:extLst>
          </p:cNvPr>
          <p:cNvGrpSpPr/>
          <p:nvPr/>
        </p:nvGrpSpPr>
        <p:grpSpPr>
          <a:xfrm>
            <a:off x="107842" y="1063114"/>
            <a:ext cx="6408191" cy="1403115"/>
            <a:chOff x="107842" y="1063114"/>
            <a:chExt cx="6408191" cy="1403115"/>
          </a:xfrm>
        </p:grpSpPr>
        <p:sp>
          <p:nvSpPr>
            <p:cNvPr id="3" name="Овал 2">
              <a:extLst>
                <a:ext uri="{FF2B5EF4-FFF2-40B4-BE49-F238E27FC236}">
                  <a16:creationId xmlns:a16="http://schemas.microsoft.com/office/drawing/2014/main" id="{C6B28D44-4523-48F3-B3FD-93CC8F5B3CD7}"/>
                </a:ext>
              </a:extLst>
            </p:cNvPr>
            <p:cNvSpPr/>
            <p:nvPr/>
          </p:nvSpPr>
          <p:spPr>
            <a:xfrm>
              <a:off x="107842" y="1063114"/>
              <a:ext cx="6408191" cy="1403115"/>
            </a:xfrm>
            <a:prstGeom prst="ellipse">
              <a:avLst/>
            </a:prstGeom>
            <a:solidFill>
              <a:schemeClr val="accent5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BY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4C2AC310-41B3-40A8-8CC9-70AE375E2F20}"/>
                </a:ext>
              </a:extLst>
            </p:cNvPr>
            <p:cNvSpPr txBox="1"/>
            <p:nvPr/>
          </p:nvSpPr>
          <p:spPr>
            <a:xfrm>
              <a:off x="805481" y="1410728"/>
              <a:ext cx="5012911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2400" b="1" i="0" dirty="0">
                  <a:solidFill>
                    <a:srgbClr val="000000"/>
                  </a:solidFill>
                  <a:effectLst/>
                  <a:latin typeface="-apple-system"/>
                </a:rPr>
                <a:t>лекарства оказывают токсическое действие на различные органы</a:t>
              </a:r>
              <a:endParaRPr lang="ru-BY" sz="2400" b="1" dirty="0"/>
            </a:p>
          </p:txBody>
        </p:sp>
      </p:grpSp>
      <p:grpSp>
        <p:nvGrpSpPr>
          <p:cNvPr id="22" name="Группа 21">
            <a:extLst>
              <a:ext uri="{FF2B5EF4-FFF2-40B4-BE49-F238E27FC236}">
                <a16:creationId xmlns:a16="http://schemas.microsoft.com/office/drawing/2014/main" id="{825E77CC-D54E-4AFA-B90C-733C4A967865}"/>
              </a:ext>
            </a:extLst>
          </p:cNvPr>
          <p:cNvGrpSpPr/>
          <p:nvPr/>
        </p:nvGrpSpPr>
        <p:grpSpPr>
          <a:xfrm>
            <a:off x="5019979" y="2413911"/>
            <a:ext cx="11725181" cy="1403115"/>
            <a:chOff x="13554704" y="6981900"/>
            <a:chExt cx="11725181" cy="1403115"/>
          </a:xfrm>
        </p:grpSpPr>
        <p:sp>
          <p:nvSpPr>
            <p:cNvPr id="28" name="Овал 27">
              <a:extLst>
                <a:ext uri="{FF2B5EF4-FFF2-40B4-BE49-F238E27FC236}">
                  <a16:creationId xmlns:a16="http://schemas.microsoft.com/office/drawing/2014/main" id="{4D800A1D-30C1-4038-BD7C-EF0BA06635FE}"/>
                </a:ext>
              </a:extLst>
            </p:cNvPr>
            <p:cNvSpPr/>
            <p:nvPr/>
          </p:nvSpPr>
          <p:spPr>
            <a:xfrm>
              <a:off x="13554704" y="6981900"/>
              <a:ext cx="6408191" cy="1403115"/>
            </a:xfrm>
            <a:prstGeom prst="ellipse">
              <a:avLst/>
            </a:prstGeom>
            <a:solidFill>
              <a:schemeClr val="accent5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BY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E0490120-C5D5-4B90-9A97-51A07BABF043}"/>
                </a:ext>
              </a:extLst>
            </p:cNvPr>
            <p:cNvSpPr txBox="1"/>
            <p:nvPr/>
          </p:nvSpPr>
          <p:spPr>
            <a:xfrm>
              <a:off x="14126111" y="7452624"/>
              <a:ext cx="11153774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ru-RU" sz="2400" b="1" i="0" dirty="0">
                  <a:solidFill>
                    <a:srgbClr val="000000"/>
                  </a:solidFill>
                  <a:effectLst/>
                  <a:latin typeface="-apple-system"/>
                </a:rPr>
                <a:t>вызывают аллергические реакции</a:t>
              </a:r>
              <a:endParaRPr lang="ru-BY" sz="2400" b="1" dirty="0"/>
            </a:p>
          </p:txBody>
        </p:sp>
      </p:grpSp>
      <p:grpSp>
        <p:nvGrpSpPr>
          <p:cNvPr id="19" name="Группа 18">
            <a:extLst>
              <a:ext uri="{FF2B5EF4-FFF2-40B4-BE49-F238E27FC236}">
                <a16:creationId xmlns:a16="http://schemas.microsoft.com/office/drawing/2014/main" id="{6C1FF18E-9C47-4F2E-9C87-97E6D3CB20A5}"/>
              </a:ext>
            </a:extLst>
          </p:cNvPr>
          <p:cNvGrpSpPr/>
          <p:nvPr/>
        </p:nvGrpSpPr>
        <p:grpSpPr>
          <a:xfrm>
            <a:off x="156848" y="3621660"/>
            <a:ext cx="6408191" cy="1403115"/>
            <a:chOff x="156848" y="3621660"/>
            <a:chExt cx="6408191" cy="1403115"/>
          </a:xfrm>
        </p:grpSpPr>
        <p:sp>
          <p:nvSpPr>
            <p:cNvPr id="29" name="Овал 28">
              <a:extLst>
                <a:ext uri="{FF2B5EF4-FFF2-40B4-BE49-F238E27FC236}">
                  <a16:creationId xmlns:a16="http://schemas.microsoft.com/office/drawing/2014/main" id="{942421D6-AAC5-4A99-8489-14A1358E8B4F}"/>
                </a:ext>
              </a:extLst>
            </p:cNvPr>
            <p:cNvSpPr/>
            <p:nvPr/>
          </p:nvSpPr>
          <p:spPr>
            <a:xfrm>
              <a:off x="156848" y="3621660"/>
              <a:ext cx="6408191" cy="1403115"/>
            </a:xfrm>
            <a:prstGeom prst="ellipse">
              <a:avLst/>
            </a:prstGeom>
            <a:solidFill>
              <a:schemeClr val="accent5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BY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8956BD1D-07BB-4238-BBCA-A3B36B674CBD}"/>
                </a:ext>
              </a:extLst>
            </p:cNvPr>
            <p:cNvSpPr txBox="1"/>
            <p:nvPr/>
          </p:nvSpPr>
          <p:spPr>
            <a:xfrm>
              <a:off x="681998" y="3992775"/>
              <a:ext cx="5576887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2400" b="1" i="0" dirty="0">
                  <a:solidFill>
                    <a:srgbClr val="000000"/>
                  </a:solidFill>
                  <a:effectLst/>
                  <a:latin typeface="-apple-system"/>
                </a:rPr>
                <a:t>разрушают нормальную микрофлору желудка</a:t>
              </a:r>
              <a:endParaRPr lang="ru-BY" sz="2400" b="1" dirty="0"/>
            </a:p>
          </p:txBody>
        </p:sp>
      </p:grpSp>
      <p:grpSp>
        <p:nvGrpSpPr>
          <p:cNvPr id="20" name="Группа 19">
            <a:extLst>
              <a:ext uri="{FF2B5EF4-FFF2-40B4-BE49-F238E27FC236}">
                <a16:creationId xmlns:a16="http://schemas.microsoft.com/office/drawing/2014/main" id="{B332B0CE-1AFC-474B-81E0-2C547F033DEA}"/>
              </a:ext>
            </a:extLst>
          </p:cNvPr>
          <p:cNvGrpSpPr/>
          <p:nvPr/>
        </p:nvGrpSpPr>
        <p:grpSpPr>
          <a:xfrm>
            <a:off x="5019979" y="5006937"/>
            <a:ext cx="6558528" cy="1403115"/>
            <a:chOff x="5019979" y="5006937"/>
            <a:chExt cx="6558528" cy="1403115"/>
          </a:xfrm>
        </p:grpSpPr>
        <p:sp>
          <p:nvSpPr>
            <p:cNvPr id="30" name="Овал 29">
              <a:extLst>
                <a:ext uri="{FF2B5EF4-FFF2-40B4-BE49-F238E27FC236}">
                  <a16:creationId xmlns:a16="http://schemas.microsoft.com/office/drawing/2014/main" id="{C0013EF7-9E44-4FB4-977C-6290427810C8}"/>
                </a:ext>
              </a:extLst>
            </p:cNvPr>
            <p:cNvSpPr/>
            <p:nvPr/>
          </p:nvSpPr>
          <p:spPr>
            <a:xfrm>
              <a:off x="5019979" y="5006937"/>
              <a:ext cx="6408191" cy="1403115"/>
            </a:xfrm>
            <a:prstGeom prst="ellipse">
              <a:avLst/>
            </a:prstGeom>
            <a:solidFill>
              <a:schemeClr val="accent5">
                <a:alpha val="50000"/>
              </a:scheme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BY"/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756B11A3-303F-4F6D-B4F8-4A4CE35D30E3}"/>
                </a:ext>
              </a:extLst>
            </p:cNvPr>
            <p:cNvSpPr txBox="1"/>
            <p:nvPr/>
          </p:nvSpPr>
          <p:spPr>
            <a:xfrm>
              <a:off x="5019979" y="5108329"/>
              <a:ext cx="6558528" cy="12003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2400" b="1" i="0" dirty="0">
                  <a:solidFill>
                    <a:srgbClr val="000000"/>
                  </a:solidFill>
                  <a:effectLst/>
                  <a:latin typeface="-apple-system"/>
                </a:rPr>
                <a:t>вызывают развитие антибиотикорезистентности, о которой уже в 1945 г. предупреждал Флеминг</a:t>
              </a:r>
              <a:endParaRPr lang="ru-BY" sz="24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80360753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Картинки звезды спасибо за внимание (65 фото)">
            <a:extLst>
              <a:ext uri="{FF2B5EF4-FFF2-40B4-BE49-F238E27FC236}">
                <a16:creationId xmlns:a16="http://schemas.microsoft.com/office/drawing/2014/main" id="{BC80BBFA-FDF4-424F-A7D3-015D136C15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3722" y="-105208"/>
            <a:ext cx="9424555" cy="7068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927071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Посылка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Посылка</Template>
  <TotalTime>88</TotalTime>
  <Words>574</Words>
  <Application>Microsoft Office PowerPoint</Application>
  <PresentationFormat>Широкоэкранный</PresentationFormat>
  <Paragraphs>40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-apple-system</vt:lpstr>
      <vt:lpstr>Arial</vt:lpstr>
      <vt:lpstr>Corbel</vt:lpstr>
      <vt:lpstr>Gill Sans MT</vt:lpstr>
      <vt:lpstr>Посылка</vt:lpstr>
      <vt:lpstr>Антибиотики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Антибиотики</dc:title>
  <dc:creator>Hp</dc:creator>
  <cp:lastModifiedBy>Hp</cp:lastModifiedBy>
  <cp:revision>1</cp:revision>
  <dcterms:created xsi:type="dcterms:W3CDTF">2025-03-12T14:28:50Z</dcterms:created>
  <dcterms:modified xsi:type="dcterms:W3CDTF">2025-03-12T15:56:57Z</dcterms:modified>
</cp:coreProperties>
</file>