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Cambria Math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g1rIv4sw2uO5uyfdN5LncMYBn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969AE4-91CA-4267-9B2A-FF24E2746E63}">
  <a:tblStyle styleId="{F6969AE4-91CA-4267-9B2A-FF24E2746E63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font" Target="fonts/CambriaMath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2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2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22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2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2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2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2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2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22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31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3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3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3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33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4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2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25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6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55" name="Google Shape;55;p26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56" name="Google Shape;56;p26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26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8" name="Google Shape;58;p26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26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0" name="Google Shape;60;p26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26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2" name="Google Shape;62;p26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4" name="Google Shape;64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7" name="Google Shape;67;p26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8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28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1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1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1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759125" y="2592151"/>
            <a:ext cx="6079825" cy="9964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РЕЛИГИЯ</a:t>
            </a:r>
            <a:endParaRPr b="1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759125" y="3363877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33925" y="715650"/>
            <a:ext cx="784189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6594" r="10888" t="0"/>
          <a:stretch/>
        </p:blipFill>
        <p:spPr>
          <a:xfrm>
            <a:off x="6981063" y="1310656"/>
            <a:ext cx="5210355" cy="4209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Структурные элементы религии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21" name="Google Shape;321;p10"/>
          <p:cNvGraphicFramePr/>
          <p:nvPr/>
        </p:nvGraphicFramePr>
        <p:xfrm>
          <a:off x="2098795" y="143150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{F6969AE4-91CA-4267-9B2A-FF24E2746E63}</a:tableStyleId>
              </a:tblPr>
              <a:tblGrid>
                <a:gridCol w="1800200"/>
                <a:gridCol w="6192700"/>
              </a:tblGrid>
              <a:tr h="4477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Религиозные организации </a:t>
                      </a:r>
                      <a:r>
                        <a:rPr b="0"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(на примере христианства)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033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Церковь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Иерархизированная, централизованная система взаимо- действия священников и мирян, основанная на символе веры, лояльности к государству и светской культуре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43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Деноминация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Религиозная организация, направленная на привлечение новых участников путём активной религиозно-общест- венной деятельности (проповедничество,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целительство, благотворительность)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43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Секта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Религиозная организация, которая проявляется в ре- зультате отхода группы верующих от церкви или дено- минации, отвергает ценности общей культуры (рели- гиозная контркультура)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33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Религиозная организация или группа, основанная на мистическом или психическом религиозном опыте, воз- никает как религиозная новация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Структурные элементы религии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7" name="Google Shape;327;p11"/>
          <p:cNvGrpSpPr/>
          <p:nvPr/>
        </p:nvGrpSpPr>
        <p:grpSpPr>
          <a:xfrm>
            <a:off x="2557987" y="1472249"/>
            <a:ext cx="6951288" cy="5252412"/>
            <a:chOff x="376783" y="2085"/>
            <a:chExt cx="6951288" cy="5252412"/>
          </a:xfrm>
        </p:grpSpPr>
        <p:sp>
          <p:nvSpPr>
            <p:cNvPr id="328" name="Google Shape;328;p11"/>
            <p:cNvSpPr/>
            <p:nvPr/>
          </p:nvSpPr>
          <p:spPr>
            <a:xfrm>
              <a:off x="376783" y="2085"/>
              <a:ext cx="3948727" cy="6179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1"/>
            <p:cNvSpPr txBox="1"/>
            <p:nvPr/>
          </p:nvSpPr>
          <p:spPr>
            <a:xfrm>
              <a:off x="394882" y="20184"/>
              <a:ext cx="3912529" cy="581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Специфика культа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771656" y="620016"/>
              <a:ext cx="394872" cy="4634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1" name="Google Shape;331;p11"/>
            <p:cNvSpPr/>
            <p:nvPr/>
          </p:nvSpPr>
          <p:spPr>
            <a:xfrm>
              <a:off x="1166529" y="774499"/>
              <a:ext cx="6161542" cy="6179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1"/>
            <p:cNvSpPr txBox="1"/>
            <p:nvPr/>
          </p:nvSpPr>
          <p:spPr>
            <a:xfrm>
              <a:off x="1184628" y="792598"/>
              <a:ext cx="6125344" cy="5817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малочисленность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771656" y="620016"/>
              <a:ext cx="394872" cy="12358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4" name="Google Shape;334;p11"/>
            <p:cNvSpPr/>
            <p:nvPr/>
          </p:nvSpPr>
          <p:spPr>
            <a:xfrm>
              <a:off x="1166529" y="1546912"/>
              <a:ext cx="6161542" cy="6179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1"/>
            <p:cNvSpPr txBox="1"/>
            <p:nvPr/>
          </p:nvSpPr>
          <p:spPr>
            <a:xfrm>
              <a:off x="1184628" y="1565011"/>
              <a:ext cx="6125344" cy="5817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агрессивные методы привлечения и удержания членов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771656" y="620016"/>
              <a:ext cx="394872" cy="20082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7" name="Google Shape;337;p11"/>
            <p:cNvSpPr/>
            <p:nvPr/>
          </p:nvSpPr>
          <p:spPr>
            <a:xfrm>
              <a:off x="1166529" y="2319326"/>
              <a:ext cx="6161542" cy="6179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1"/>
            <p:cNvSpPr txBox="1"/>
            <p:nvPr/>
          </p:nvSpPr>
          <p:spPr>
            <a:xfrm>
              <a:off x="1184628" y="2337425"/>
              <a:ext cx="6125344" cy="5817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харизматическая основа (опора на авторитет учителя)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771656" y="620016"/>
              <a:ext cx="394872" cy="27806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0" name="Google Shape;340;p11"/>
            <p:cNvSpPr/>
            <p:nvPr/>
          </p:nvSpPr>
          <p:spPr>
            <a:xfrm>
              <a:off x="1166529" y="3091740"/>
              <a:ext cx="6161542" cy="6179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1"/>
            <p:cNvSpPr txBox="1"/>
            <p:nvPr/>
          </p:nvSpPr>
          <p:spPr>
            <a:xfrm>
              <a:off x="1184628" y="3109839"/>
              <a:ext cx="6125344" cy="5817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ярко выраженная претензия на исключительность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771656" y="620016"/>
              <a:ext cx="394872" cy="35531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3" name="Google Shape;343;p11"/>
            <p:cNvSpPr/>
            <p:nvPr/>
          </p:nvSpPr>
          <p:spPr>
            <a:xfrm>
              <a:off x="1166529" y="3864153"/>
              <a:ext cx="6161542" cy="6179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1"/>
            <p:cNvSpPr txBox="1"/>
            <p:nvPr/>
          </p:nvSpPr>
          <p:spPr>
            <a:xfrm>
              <a:off x="1184628" y="3882252"/>
              <a:ext cx="6125344" cy="5817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мистицизм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771656" y="620016"/>
              <a:ext cx="394872" cy="43255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6" name="Google Shape;346;p11"/>
            <p:cNvSpPr/>
            <p:nvPr/>
          </p:nvSpPr>
          <p:spPr>
            <a:xfrm>
              <a:off x="1166529" y="4636567"/>
              <a:ext cx="6161542" cy="6179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1"/>
            <p:cNvSpPr txBox="1"/>
            <p:nvPr/>
          </p:nvSpPr>
          <p:spPr>
            <a:xfrm>
              <a:off x="1184628" y="4654666"/>
              <a:ext cx="6125344" cy="5817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зачастую враждебное отношение к светской культуре и государству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Секуляризация и сакрализация как процессы развития религии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53" name="Google Shape;353;p12"/>
          <p:cNvGrpSpPr/>
          <p:nvPr/>
        </p:nvGrpSpPr>
        <p:grpSpPr>
          <a:xfrm>
            <a:off x="2184789" y="1475128"/>
            <a:ext cx="7820902" cy="5127362"/>
            <a:chOff x="49988" y="490"/>
            <a:chExt cx="7820902" cy="5127362"/>
          </a:xfrm>
        </p:grpSpPr>
        <p:sp>
          <p:nvSpPr>
            <p:cNvPr id="354" name="Google Shape;354;p12"/>
            <p:cNvSpPr/>
            <p:nvPr/>
          </p:nvSpPr>
          <p:spPr>
            <a:xfrm>
              <a:off x="6055736" y="2615255"/>
              <a:ext cx="91440" cy="7431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5" name="Google Shape;355;p12"/>
            <p:cNvSpPr/>
            <p:nvPr/>
          </p:nvSpPr>
          <p:spPr>
            <a:xfrm>
              <a:off x="3960440" y="940591"/>
              <a:ext cx="2141016" cy="7431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6" name="Google Shape;356;p12"/>
            <p:cNvSpPr/>
            <p:nvPr/>
          </p:nvSpPr>
          <p:spPr>
            <a:xfrm>
              <a:off x="1773703" y="2615255"/>
              <a:ext cx="91440" cy="7431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7" name="Google Shape;357;p12"/>
            <p:cNvSpPr/>
            <p:nvPr/>
          </p:nvSpPr>
          <p:spPr>
            <a:xfrm>
              <a:off x="1819423" y="940591"/>
              <a:ext cx="2141016" cy="7431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8" name="Google Shape;358;p12"/>
            <p:cNvSpPr/>
            <p:nvPr/>
          </p:nvSpPr>
          <p:spPr>
            <a:xfrm>
              <a:off x="1286753" y="490"/>
              <a:ext cx="5347373" cy="94010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2"/>
            <p:cNvSpPr txBox="1"/>
            <p:nvPr/>
          </p:nvSpPr>
          <p:spPr>
            <a:xfrm>
              <a:off x="1286753" y="490"/>
              <a:ext cx="5347373" cy="940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Тенденции развития религии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12"/>
            <p:cNvSpPr/>
            <p:nvPr/>
          </p:nvSpPr>
          <p:spPr>
            <a:xfrm>
              <a:off x="49988" y="1683754"/>
              <a:ext cx="3538869" cy="93150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2"/>
            <p:cNvSpPr txBox="1"/>
            <p:nvPr/>
          </p:nvSpPr>
          <p:spPr>
            <a:xfrm>
              <a:off x="49988" y="1683754"/>
              <a:ext cx="3538869" cy="931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сакрализация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49988" y="3358418"/>
              <a:ext cx="3538869" cy="176943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2"/>
            <p:cNvSpPr txBox="1"/>
            <p:nvPr/>
          </p:nvSpPr>
          <p:spPr>
            <a:xfrm>
              <a:off x="49988" y="3358418"/>
              <a:ext cx="3538869" cy="17694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укрепление позиций религии в жизни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4332021" y="1683754"/>
              <a:ext cx="3538869" cy="93150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2"/>
            <p:cNvSpPr txBox="1"/>
            <p:nvPr/>
          </p:nvSpPr>
          <p:spPr>
            <a:xfrm>
              <a:off x="4332021" y="1683754"/>
              <a:ext cx="3538869" cy="931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секуляризация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4332021" y="3358418"/>
              <a:ext cx="3538869" cy="176943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2"/>
            <p:cNvSpPr txBox="1"/>
            <p:nvPr/>
          </p:nvSpPr>
          <p:spPr>
            <a:xfrm>
              <a:off x="4332021" y="3358418"/>
              <a:ext cx="3538869" cy="17694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ослабление позиций религии в жизни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Секуляризация и сакрализация как процессы развития религии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73" name="Google Shape;373;p13"/>
          <p:cNvGrpSpPr/>
          <p:nvPr/>
        </p:nvGrpSpPr>
        <p:grpSpPr>
          <a:xfrm>
            <a:off x="2135332" y="1909680"/>
            <a:ext cx="7919816" cy="4192245"/>
            <a:chOff x="531" y="504053"/>
            <a:chExt cx="7919816" cy="4192245"/>
          </a:xfrm>
        </p:grpSpPr>
        <p:sp>
          <p:nvSpPr>
            <p:cNvPr id="374" name="Google Shape;374;p13"/>
            <p:cNvSpPr/>
            <p:nvPr/>
          </p:nvSpPr>
          <p:spPr>
            <a:xfrm>
              <a:off x="6716760" y="2596053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5" name="Google Shape;375;p13"/>
            <p:cNvSpPr/>
            <p:nvPr/>
          </p:nvSpPr>
          <p:spPr>
            <a:xfrm>
              <a:off x="3960440" y="1359902"/>
              <a:ext cx="2802040" cy="4863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6" name="Google Shape;376;p13"/>
            <p:cNvSpPr/>
            <p:nvPr/>
          </p:nvSpPr>
          <p:spPr>
            <a:xfrm>
              <a:off x="3914720" y="2596053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7" name="Google Shape;377;p13"/>
            <p:cNvSpPr/>
            <p:nvPr/>
          </p:nvSpPr>
          <p:spPr>
            <a:xfrm>
              <a:off x="3914720" y="1359902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8" name="Google Shape;378;p13"/>
            <p:cNvSpPr/>
            <p:nvPr/>
          </p:nvSpPr>
          <p:spPr>
            <a:xfrm>
              <a:off x="1112679" y="2596053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9" name="Google Shape;379;p13"/>
            <p:cNvSpPr/>
            <p:nvPr/>
          </p:nvSpPr>
          <p:spPr>
            <a:xfrm>
              <a:off x="1158399" y="1359902"/>
              <a:ext cx="2802040" cy="48630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0" name="Google Shape;380;p13"/>
            <p:cNvSpPr/>
            <p:nvPr/>
          </p:nvSpPr>
          <p:spPr>
            <a:xfrm>
              <a:off x="2160233" y="504053"/>
              <a:ext cx="3600413" cy="85584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3"/>
            <p:cNvSpPr txBox="1"/>
            <p:nvPr/>
          </p:nvSpPr>
          <p:spPr>
            <a:xfrm>
              <a:off x="2160233" y="504053"/>
              <a:ext cx="3600413" cy="8558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Отношение человека к божественному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531" y="1846207"/>
              <a:ext cx="2315735" cy="74984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3"/>
            <p:cNvSpPr txBox="1"/>
            <p:nvPr/>
          </p:nvSpPr>
          <p:spPr>
            <a:xfrm>
              <a:off x="531" y="1846207"/>
              <a:ext cx="2315735" cy="7498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атеизм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531" y="3082358"/>
              <a:ext cx="2315735" cy="161394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3"/>
            <p:cNvSpPr txBox="1"/>
            <p:nvPr/>
          </p:nvSpPr>
          <p:spPr>
            <a:xfrm>
              <a:off x="531" y="3082358"/>
              <a:ext cx="2315735" cy="16139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отрицание существования Бога и божественного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2802572" y="1846207"/>
              <a:ext cx="2315735" cy="74984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3"/>
            <p:cNvSpPr txBox="1"/>
            <p:nvPr/>
          </p:nvSpPr>
          <p:spPr>
            <a:xfrm>
              <a:off x="2802572" y="1846207"/>
              <a:ext cx="2315735" cy="7498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2802572" y="3082358"/>
              <a:ext cx="2315735" cy="161394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3"/>
            <p:cNvSpPr txBox="1"/>
            <p:nvPr/>
          </p:nvSpPr>
          <p:spPr>
            <a:xfrm>
              <a:off x="2802572" y="3082358"/>
              <a:ext cx="2315735" cy="16139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то, что Бог создал мир, но далее не вмешивается в ход событий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5604612" y="1846207"/>
              <a:ext cx="2315735" cy="74984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3"/>
            <p:cNvSpPr txBox="1"/>
            <p:nvPr/>
          </p:nvSpPr>
          <p:spPr>
            <a:xfrm>
              <a:off x="5604612" y="1846207"/>
              <a:ext cx="2315735" cy="7498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5604612" y="3082358"/>
              <a:ext cx="2315735" cy="161394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3"/>
            <p:cNvSpPr txBox="1"/>
            <p:nvPr/>
          </p:nvSpPr>
          <p:spPr>
            <a:xfrm>
              <a:off x="5604612" y="3082358"/>
              <a:ext cx="2315735" cy="16139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Бога и божественное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Секуляризация и сакрализация как процессы развития религии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99" name="Google Shape;399;p14"/>
          <p:cNvGrpSpPr/>
          <p:nvPr/>
        </p:nvGrpSpPr>
        <p:grpSpPr>
          <a:xfrm>
            <a:off x="2184789" y="1466501"/>
            <a:ext cx="7820902" cy="5127362"/>
            <a:chOff x="49988" y="490"/>
            <a:chExt cx="7820902" cy="5127362"/>
          </a:xfrm>
        </p:grpSpPr>
        <p:sp>
          <p:nvSpPr>
            <p:cNvPr id="400" name="Google Shape;400;p14"/>
            <p:cNvSpPr/>
            <p:nvPr/>
          </p:nvSpPr>
          <p:spPr>
            <a:xfrm>
              <a:off x="6055736" y="2615255"/>
              <a:ext cx="91440" cy="7431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1" name="Google Shape;401;p14"/>
            <p:cNvSpPr/>
            <p:nvPr/>
          </p:nvSpPr>
          <p:spPr>
            <a:xfrm>
              <a:off x="3960440" y="940591"/>
              <a:ext cx="2141016" cy="7431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2" name="Google Shape;402;p14"/>
            <p:cNvSpPr/>
            <p:nvPr/>
          </p:nvSpPr>
          <p:spPr>
            <a:xfrm>
              <a:off x="1773703" y="2615255"/>
              <a:ext cx="91440" cy="7431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3" name="Google Shape;403;p14"/>
            <p:cNvSpPr/>
            <p:nvPr/>
          </p:nvSpPr>
          <p:spPr>
            <a:xfrm>
              <a:off x="1819423" y="940591"/>
              <a:ext cx="2141016" cy="7431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4" name="Google Shape;404;p14"/>
            <p:cNvSpPr/>
            <p:nvPr/>
          </p:nvSpPr>
          <p:spPr>
            <a:xfrm>
              <a:off x="1286753" y="490"/>
              <a:ext cx="5347373" cy="94010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4"/>
            <p:cNvSpPr txBox="1"/>
            <p:nvPr/>
          </p:nvSpPr>
          <p:spPr>
            <a:xfrm>
              <a:off x="1286753" y="490"/>
              <a:ext cx="5347373" cy="940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 по отношению к религии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49988" y="1683754"/>
              <a:ext cx="3538869" cy="93150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4"/>
            <p:cNvSpPr txBox="1"/>
            <p:nvPr/>
          </p:nvSpPr>
          <p:spPr>
            <a:xfrm>
              <a:off x="49988" y="1683754"/>
              <a:ext cx="3538869" cy="931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теократическое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49988" y="3358418"/>
              <a:ext cx="3538869" cy="176943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4"/>
            <p:cNvSpPr txBox="1"/>
            <p:nvPr/>
          </p:nvSpPr>
          <p:spPr>
            <a:xfrm>
              <a:off x="49988" y="3358418"/>
              <a:ext cx="3538869" cy="17694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государство, где религиозные деятели имеют решающее влияние на политику, существует «государственная религия» как источник законодательства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4332021" y="1683754"/>
              <a:ext cx="3538869" cy="93150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4"/>
            <p:cNvSpPr txBox="1"/>
            <p:nvPr/>
          </p:nvSpPr>
          <p:spPr>
            <a:xfrm>
              <a:off x="4332021" y="1683754"/>
              <a:ext cx="3538869" cy="931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светское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4332021" y="3358418"/>
              <a:ext cx="3538869" cy="176943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4"/>
            <p:cNvSpPr txBox="1"/>
            <p:nvPr/>
          </p:nvSpPr>
          <p:spPr>
            <a:xfrm>
              <a:off x="4332021" y="3358418"/>
              <a:ext cx="3538869" cy="17694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государство, где религия отделена от власти; решения государственных органов не имеют религиозного обоснования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Веротерпимость. Свобода совести и вероиспо- ведания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19" name="Google Shape;419;p15"/>
          <p:cNvGrpSpPr/>
          <p:nvPr/>
        </p:nvGrpSpPr>
        <p:grpSpPr>
          <a:xfrm>
            <a:off x="2372640" y="1666304"/>
            <a:ext cx="7629579" cy="3684415"/>
            <a:chOff x="145671" y="1884"/>
            <a:chExt cx="7629579" cy="3684415"/>
          </a:xfrm>
        </p:grpSpPr>
        <p:sp>
          <p:nvSpPr>
            <p:cNvPr id="420" name="Google Shape;420;p15"/>
            <p:cNvSpPr/>
            <p:nvPr/>
          </p:nvSpPr>
          <p:spPr>
            <a:xfrm>
              <a:off x="5955609" y="1880799"/>
              <a:ext cx="91440" cy="5340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1" name="Google Shape;421;p15"/>
            <p:cNvSpPr/>
            <p:nvPr/>
          </p:nvSpPr>
          <p:spPr>
            <a:xfrm>
              <a:off x="3960440" y="677420"/>
              <a:ext cx="2040889" cy="5340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2" name="Google Shape;422;p15"/>
            <p:cNvSpPr/>
            <p:nvPr/>
          </p:nvSpPr>
          <p:spPr>
            <a:xfrm>
              <a:off x="1873830" y="1880799"/>
              <a:ext cx="91440" cy="5340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3" name="Google Shape;423;p15"/>
            <p:cNvSpPr/>
            <p:nvPr/>
          </p:nvSpPr>
          <p:spPr>
            <a:xfrm>
              <a:off x="1919550" y="677420"/>
              <a:ext cx="2040889" cy="53402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4" name="Google Shape;424;p15"/>
            <p:cNvSpPr/>
            <p:nvPr/>
          </p:nvSpPr>
          <p:spPr>
            <a:xfrm>
              <a:off x="1584172" y="1884"/>
              <a:ext cx="4752534" cy="6755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5"/>
            <p:cNvSpPr txBox="1"/>
            <p:nvPr/>
          </p:nvSpPr>
          <p:spPr>
            <a:xfrm>
              <a:off x="1584172" y="1884"/>
              <a:ext cx="4752600" cy="675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совести и вероисповедания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145671" y="1211442"/>
              <a:ext cx="3547757" cy="6693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5"/>
            <p:cNvSpPr txBox="1"/>
            <p:nvPr/>
          </p:nvSpPr>
          <p:spPr>
            <a:xfrm>
              <a:off x="145671" y="1211442"/>
              <a:ext cx="3547800" cy="6693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совести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45671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5"/>
            <p:cNvSpPr txBox="1"/>
            <p:nvPr/>
          </p:nvSpPr>
          <p:spPr>
            <a:xfrm>
              <a:off x="145671" y="2414820"/>
              <a:ext cx="3547800" cy="1271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человека верить или не верить в Бога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4227450" y="1211442"/>
              <a:ext cx="3547757" cy="6693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5"/>
            <p:cNvSpPr txBox="1"/>
            <p:nvPr/>
          </p:nvSpPr>
          <p:spPr>
            <a:xfrm>
              <a:off x="4227450" y="1211442"/>
              <a:ext cx="3547800" cy="6693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вероисповедания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4227450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5"/>
            <p:cNvSpPr txBox="1"/>
            <p:nvPr/>
          </p:nvSpPr>
          <p:spPr>
            <a:xfrm>
              <a:off x="4227450" y="2414820"/>
              <a:ext cx="3547757" cy="12714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человека выбирать, в кого верить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34" name="Google Shape;434;p15"/>
          <p:cNvGrpSpPr/>
          <p:nvPr/>
        </p:nvGrpSpPr>
        <p:grpSpPr>
          <a:xfrm>
            <a:off x="1104900" y="5674177"/>
            <a:ext cx="9980681" cy="804261"/>
            <a:chOff x="145671" y="2414820"/>
            <a:chExt cx="3547757" cy="1271479"/>
          </a:xfrm>
        </p:grpSpPr>
        <p:sp>
          <p:nvSpPr>
            <p:cNvPr id="435" name="Google Shape;435;p15"/>
            <p:cNvSpPr/>
            <p:nvPr/>
          </p:nvSpPr>
          <p:spPr>
            <a:xfrm>
              <a:off x="145671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5"/>
            <p:cNvSpPr txBox="1"/>
            <p:nvPr/>
          </p:nvSpPr>
          <p:spPr>
            <a:xfrm>
              <a:off x="145671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Веротерпимость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признание за каждым гражданином права исповедовать любую религию, а значит, уважительное отношение к представителям других вероисповеданий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Конфессиональная политика белорусского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42" name="Google Shape;442;p16"/>
          <p:cNvGrpSpPr/>
          <p:nvPr/>
        </p:nvGrpSpPr>
        <p:grpSpPr>
          <a:xfrm>
            <a:off x="1104900" y="1387672"/>
            <a:ext cx="9980682" cy="889702"/>
            <a:chOff x="67" y="2742038"/>
            <a:chExt cx="4010278" cy="2634131"/>
          </a:xfrm>
        </p:grpSpPr>
        <p:sp>
          <p:nvSpPr>
            <p:cNvPr id="443" name="Google Shape;443;p16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6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Конфессиональная политика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целенаправленная деятельность государственных струк- тур, направленная на установление отношений терпимости и уважения между гражданами, религиозными организациями различных вероисповеданий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45" name="Google Shape;445;p16"/>
          <p:cNvGrpSpPr/>
          <p:nvPr/>
        </p:nvGrpSpPr>
        <p:grpSpPr>
          <a:xfrm>
            <a:off x="1302929" y="2406595"/>
            <a:ext cx="9566353" cy="4363444"/>
            <a:chOff x="198029" y="974"/>
            <a:chExt cx="9566353" cy="4363444"/>
          </a:xfrm>
        </p:grpSpPr>
        <p:sp>
          <p:nvSpPr>
            <p:cNvPr id="446" name="Google Shape;446;p16"/>
            <p:cNvSpPr/>
            <p:nvPr/>
          </p:nvSpPr>
          <p:spPr>
            <a:xfrm>
              <a:off x="198029" y="974"/>
              <a:ext cx="6469682" cy="54938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6"/>
            <p:cNvSpPr txBox="1"/>
            <p:nvPr/>
          </p:nvSpPr>
          <p:spPr>
            <a:xfrm>
              <a:off x="214120" y="17065"/>
              <a:ext cx="6437500" cy="5172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 Республики Беларусь «О свободе совести и религиозных организациях» (2002 г.) </a:t>
              </a:r>
              <a:r>
                <a:rPr b="0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закрепляет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844998" y="550360"/>
              <a:ext cx="628699" cy="4462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49" name="Google Shape;449;p16"/>
            <p:cNvSpPr/>
            <p:nvPr/>
          </p:nvSpPr>
          <p:spPr>
            <a:xfrm>
              <a:off x="1473697" y="648156"/>
              <a:ext cx="8290685" cy="69687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6"/>
            <p:cNvSpPr txBox="1"/>
            <p:nvPr/>
          </p:nvSpPr>
          <p:spPr>
            <a:xfrm>
              <a:off x="1494108" y="668567"/>
              <a:ext cx="8249863" cy="6560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 каждого на свободу совести и вероисповедания, а также на равенство перед законом независимо от отношения к религии</a:t>
              </a:r>
              <a:endParaRPr b="0" i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844998" y="550360"/>
              <a:ext cx="628699" cy="10691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52" name="Google Shape;452;p16"/>
            <p:cNvSpPr/>
            <p:nvPr/>
          </p:nvSpPr>
          <p:spPr>
            <a:xfrm>
              <a:off x="1473697" y="1451029"/>
              <a:ext cx="8290685" cy="33692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6"/>
            <p:cNvSpPr txBox="1"/>
            <p:nvPr/>
          </p:nvSpPr>
          <p:spPr>
            <a:xfrm>
              <a:off x="1483565" y="1460897"/>
              <a:ext cx="8270949" cy="3171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равенство религий перед законом</a:t>
              </a:r>
              <a:endParaRPr b="0" i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844998" y="550360"/>
              <a:ext cx="628699" cy="168292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55" name="Google Shape;455;p16"/>
            <p:cNvSpPr/>
            <p:nvPr/>
          </p:nvSpPr>
          <p:spPr>
            <a:xfrm>
              <a:off x="1473697" y="1893952"/>
              <a:ext cx="8290685" cy="67866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6"/>
            <p:cNvSpPr txBox="1"/>
            <p:nvPr/>
          </p:nvSpPr>
          <p:spPr>
            <a:xfrm>
              <a:off x="1493574" y="1913829"/>
              <a:ext cx="8250931" cy="638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признание определяющей роли Православной церкви в историческом станов- лении и развитии духовных, культурных и государственных традиций бело- русского народа</a:t>
              </a:r>
              <a:endParaRPr b="0" i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844998" y="550360"/>
              <a:ext cx="628699" cy="23402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58" name="Google Shape;458;p16"/>
            <p:cNvSpPr/>
            <p:nvPr/>
          </p:nvSpPr>
          <p:spPr>
            <a:xfrm>
              <a:off x="1473697" y="2678611"/>
              <a:ext cx="8290685" cy="4239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6"/>
            <p:cNvSpPr txBox="1"/>
            <p:nvPr/>
          </p:nvSpPr>
          <p:spPr>
            <a:xfrm>
              <a:off x="1486115" y="2691029"/>
              <a:ext cx="8265849" cy="3991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духовную, культурную и историческую роль Католической церкви на терри- тории Беларуси</a:t>
              </a:r>
              <a:endParaRPr b="0" i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844998" y="550360"/>
              <a:ext cx="628699" cy="28702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61" name="Google Shape;461;p16"/>
            <p:cNvSpPr/>
            <p:nvPr/>
          </p:nvSpPr>
          <p:spPr>
            <a:xfrm>
              <a:off x="1473697" y="3208591"/>
              <a:ext cx="8290685" cy="4239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6"/>
            <p:cNvSpPr txBox="1"/>
            <p:nvPr/>
          </p:nvSpPr>
          <p:spPr>
            <a:xfrm>
              <a:off x="1486115" y="3221009"/>
              <a:ext cx="8265849" cy="3991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неотделимость от общей истории народа Беларуси Евангелическо-лютеран- ской церкви, иудаизма и ислама</a:t>
              </a:r>
              <a:endParaRPr b="0" i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844998" y="550360"/>
              <a:ext cx="628699" cy="35011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64" name="Google Shape;464;p16"/>
            <p:cNvSpPr/>
            <p:nvPr/>
          </p:nvSpPr>
          <p:spPr>
            <a:xfrm>
              <a:off x="1473697" y="3738571"/>
              <a:ext cx="8290685" cy="6258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6"/>
            <p:cNvSpPr txBox="1"/>
            <p:nvPr/>
          </p:nvSpPr>
          <p:spPr>
            <a:xfrm>
              <a:off x="1492027" y="3756901"/>
              <a:ext cx="8254025" cy="5891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необходимость содействия достижения взаимного понимания, терпимости и уважения религиозных чувств граждан в вопросах свободы совести и вероис- поведания</a:t>
              </a:r>
              <a:endParaRPr b="0" i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Конфессиональная политика белорусского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71" name="Google Shape;471;p17"/>
          <p:cNvGrpSpPr/>
          <p:nvPr/>
        </p:nvGrpSpPr>
        <p:grpSpPr>
          <a:xfrm>
            <a:off x="1643379" y="2388504"/>
            <a:ext cx="8781596" cy="3323194"/>
            <a:chOff x="4359" y="766738"/>
            <a:chExt cx="8781596" cy="3323194"/>
          </a:xfrm>
        </p:grpSpPr>
        <p:sp>
          <p:nvSpPr>
            <p:cNvPr id="472" name="Google Shape;472;p17"/>
            <p:cNvSpPr/>
            <p:nvPr/>
          </p:nvSpPr>
          <p:spPr>
            <a:xfrm>
              <a:off x="4359" y="766738"/>
              <a:ext cx="5865497" cy="38897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7"/>
            <p:cNvSpPr txBox="1"/>
            <p:nvPr/>
          </p:nvSpPr>
          <p:spPr>
            <a:xfrm>
              <a:off x="15752" y="778131"/>
              <a:ext cx="5842711" cy="3661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Традиционные вероисповедания белорусов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90909" y="1155714"/>
              <a:ext cx="586549" cy="3420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5" name="Google Shape;475;p17"/>
            <p:cNvSpPr/>
            <p:nvPr/>
          </p:nvSpPr>
          <p:spPr>
            <a:xfrm>
              <a:off x="1177459" y="1252958"/>
              <a:ext cx="7608496" cy="4895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7"/>
            <p:cNvSpPr txBox="1"/>
            <p:nvPr/>
          </p:nvSpPr>
          <p:spPr>
            <a:xfrm>
              <a:off x="1191799" y="1267298"/>
              <a:ext cx="7579816" cy="4609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православие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90909" y="1155714"/>
              <a:ext cx="586549" cy="9288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8" name="Google Shape;478;p17"/>
            <p:cNvSpPr/>
            <p:nvPr/>
          </p:nvSpPr>
          <p:spPr>
            <a:xfrm>
              <a:off x="1177459" y="1839802"/>
              <a:ext cx="7608496" cy="4895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7"/>
            <p:cNvSpPr txBox="1"/>
            <p:nvPr/>
          </p:nvSpPr>
          <p:spPr>
            <a:xfrm>
              <a:off x="1191799" y="1854142"/>
              <a:ext cx="7579816" cy="4609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католицизм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90909" y="1155714"/>
              <a:ext cx="586549" cy="151573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1" name="Google Shape;481;p17"/>
            <p:cNvSpPr/>
            <p:nvPr/>
          </p:nvSpPr>
          <p:spPr>
            <a:xfrm>
              <a:off x="1177459" y="2426645"/>
              <a:ext cx="7608496" cy="4895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7"/>
            <p:cNvSpPr txBox="1"/>
            <p:nvPr/>
          </p:nvSpPr>
          <p:spPr>
            <a:xfrm>
              <a:off x="1191799" y="2440985"/>
              <a:ext cx="7579816" cy="4609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протестантизм (Евангелическо-лютеранская церковь)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90909" y="1155714"/>
              <a:ext cx="586549" cy="21025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4" name="Google Shape;484;p17"/>
            <p:cNvSpPr/>
            <p:nvPr/>
          </p:nvSpPr>
          <p:spPr>
            <a:xfrm>
              <a:off x="1177459" y="3013489"/>
              <a:ext cx="7608496" cy="4895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7"/>
            <p:cNvSpPr txBox="1"/>
            <p:nvPr/>
          </p:nvSpPr>
          <p:spPr>
            <a:xfrm>
              <a:off x="1191799" y="3027829"/>
              <a:ext cx="7579816" cy="4609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иудаизм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90909" y="1155714"/>
              <a:ext cx="586549" cy="26894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7" name="Google Shape;487;p17"/>
            <p:cNvSpPr/>
            <p:nvPr/>
          </p:nvSpPr>
          <p:spPr>
            <a:xfrm>
              <a:off x="1177459" y="3600333"/>
              <a:ext cx="7608496" cy="4895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7"/>
            <p:cNvSpPr txBox="1"/>
            <p:nvPr/>
          </p:nvSpPr>
          <p:spPr>
            <a:xfrm>
              <a:off x="1191799" y="3614673"/>
              <a:ext cx="7579816" cy="4609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ислам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Конфессиональная политика белорусского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94" name="Google Shape;494;p18"/>
          <p:cNvGrpSpPr/>
          <p:nvPr/>
        </p:nvGrpSpPr>
        <p:grpSpPr>
          <a:xfrm>
            <a:off x="1710459" y="1868852"/>
            <a:ext cx="8784855" cy="3465290"/>
            <a:chOff x="2730" y="695690"/>
            <a:chExt cx="8784855" cy="3465290"/>
          </a:xfrm>
        </p:grpSpPr>
        <p:sp>
          <p:nvSpPr>
            <p:cNvPr id="495" name="Google Shape;495;p18"/>
            <p:cNvSpPr/>
            <p:nvPr/>
          </p:nvSpPr>
          <p:spPr>
            <a:xfrm>
              <a:off x="2730" y="695690"/>
              <a:ext cx="4255150" cy="40560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8"/>
            <p:cNvSpPr txBox="1"/>
            <p:nvPr/>
          </p:nvSpPr>
          <p:spPr>
            <a:xfrm>
              <a:off x="14610" y="707570"/>
              <a:ext cx="4231390" cy="3818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Религиозные организации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428245" y="1101298"/>
              <a:ext cx="425515" cy="3566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8" name="Google Shape;498;p18"/>
            <p:cNvSpPr/>
            <p:nvPr/>
          </p:nvSpPr>
          <p:spPr>
            <a:xfrm>
              <a:off x="853760" y="1202700"/>
              <a:ext cx="7933825" cy="51053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8"/>
            <p:cNvSpPr txBox="1"/>
            <p:nvPr/>
          </p:nvSpPr>
          <p:spPr>
            <a:xfrm>
              <a:off x="868713" y="1217653"/>
              <a:ext cx="7903919" cy="480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объединения граждан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428245" y="1101298"/>
              <a:ext cx="425515" cy="9686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1" name="Google Shape;501;p18"/>
            <p:cNvSpPr/>
            <p:nvPr/>
          </p:nvSpPr>
          <p:spPr>
            <a:xfrm>
              <a:off x="853760" y="1814637"/>
              <a:ext cx="7933825" cy="51053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8"/>
            <p:cNvSpPr txBox="1"/>
            <p:nvPr/>
          </p:nvSpPr>
          <p:spPr>
            <a:xfrm>
              <a:off x="868713" y="1829590"/>
              <a:ext cx="7903919" cy="480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монастыри и монашеские общины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428245" y="1101298"/>
              <a:ext cx="425515" cy="15805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4" name="Google Shape;504;p18"/>
            <p:cNvSpPr/>
            <p:nvPr/>
          </p:nvSpPr>
          <p:spPr>
            <a:xfrm>
              <a:off x="853760" y="2426573"/>
              <a:ext cx="7933825" cy="51053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8"/>
            <p:cNvSpPr txBox="1"/>
            <p:nvPr/>
          </p:nvSpPr>
          <p:spPr>
            <a:xfrm>
              <a:off x="868713" y="2441526"/>
              <a:ext cx="7903919" cy="480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религиозные братства и сестричества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428245" y="1101298"/>
              <a:ext cx="425515" cy="21924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7" name="Google Shape;507;p18"/>
            <p:cNvSpPr/>
            <p:nvPr/>
          </p:nvSpPr>
          <p:spPr>
            <a:xfrm>
              <a:off x="853760" y="3038510"/>
              <a:ext cx="7933825" cy="51053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8"/>
            <p:cNvSpPr txBox="1"/>
            <p:nvPr/>
          </p:nvSpPr>
          <p:spPr>
            <a:xfrm>
              <a:off x="868713" y="3053463"/>
              <a:ext cx="7903919" cy="480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религиозные миссии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428245" y="1101298"/>
              <a:ext cx="425515" cy="2804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10" name="Google Shape;510;p18"/>
            <p:cNvSpPr/>
            <p:nvPr/>
          </p:nvSpPr>
          <p:spPr>
            <a:xfrm>
              <a:off x="853760" y="3650446"/>
              <a:ext cx="7933825" cy="51053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8"/>
            <p:cNvSpPr txBox="1"/>
            <p:nvPr/>
          </p:nvSpPr>
          <p:spPr>
            <a:xfrm>
              <a:off x="868713" y="3665399"/>
              <a:ext cx="7903919" cy="480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духовные учебные заведения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12" name="Google Shape;512;p18"/>
          <p:cNvGrpSpPr/>
          <p:nvPr/>
        </p:nvGrpSpPr>
        <p:grpSpPr>
          <a:xfrm>
            <a:off x="2564220" y="5960035"/>
            <a:ext cx="7933825" cy="510534"/>
            <a:chOff x="853760" y="3650446"/>
            <a:chExt cx="7933825" cy="510534"/>
          </a:xfrm>
        </p:grpSpPr>
        <p:sp>
          <p:nvSpPr>
            <p:cNvPr id="513" name="Google Shape;513;p18"/>
            <p:cNvSpPr/>
            <p:nvPr/>
          </p:nvSpPr>
          <p:spPr>
            <a:xfrm>
              <a:off x="853760" y="3650446"/>
              <a:ext cx="7933825" cy="51053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8"/>
            <p:cNvSpPr txBox="1"/>
            <p:nvPr/>
          </p:nvSpPr>
          <p:spPr>
            <a:xfrm>
              <a:off x="868713" y="3665399"/>
              <a:ext cx="7903919" cy="48062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Руководителем религиозной организации может быть только гражданин Республики Беларусь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15" name="Google Shape;515;p18"/>
          <p:cNvSpPr/>
          <p:nvPr/>
        </p:nvSpPr>
        <p:spPr>
          <a:xfrm>
            <a:off x="6246460" y="5401255"/>
            <a:ext cx="569343" cy="5513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Конфессиональная политика белорусского государства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21" name="Google Shape;521;p19"/>
          <p:cNvGrpSpPr/>
          <p:nvPr/>
        </p:nvGrpSpPr>
        <p:grpSpPr>
          <a:xfrm>
            <a:off x="1926380" y="1799862"/>
            <a:ext cx="8337720" cy="4534985"/>
            <a:chOff x="2011" y="411009"/>
            <a:chExt cx="8337720" cy="4534985"/>
          </a:xfrm>
        </p:grpSpPr>
        <p:sp>
          <p:nvSpPr>
            <p:cNvPr id="522" name="Google Shape;522;p19"/>
            <p:cNvSpPr/>
            <p:nvPr/>
          </p:nvSpPr>
          <p:spPr>
            <a:xfrm>
              <a:off x="4170871" y="3092964"/>
              <a:ext cx="2282498" cy="7922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3" name="Google Shape;523;p19"/>
            <p:cNvSpPr/>
            <p:nvPr/>
          </p:nvSpPr>
          <p:spPr>
            <a:xfrm>
              <a:off x="1888373" y="3092964"/>
              <a:ext cx="2282498" cy="79227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4" name="Google Shape;524;p19"/>
            <p:cNvSpPr/>
            <p:nvPr/>
          </p:nvSpPr>
          <p:spPr>
            <a:xfrm>
              <a:off x="4125151" y="1355850"/>
              <a:ext cx="91440" cy="7922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5" name="Google Shape;525;p19"/>
            <p:cNvSpPr/>
            <p:nvPr/>
          </p:nvSpPr>
          <p:spPr>
            <a:xfrm>
              <a:off x="1528851" y="411009"/>
              <a:ext cx="5284039" cy="94484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9"/>
            <p:cNvSpPr txBox="1"/>
            <p:nvPr/>
          </p:nvSpPr>
          <p:spPr>
            <a:xfrm>
              <a:off x="1528851" y="411009"/>
              <a:ext cx="5284039" cy="9448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Координация национальной и конфессиональной политики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1528851" y="2148122"/>
              <a:ext cx="5284039" cy="94484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9"/>
            <p:cNvSpPr txBox="1"/>
            <p:nvPr/>
          </p:nvSpPr>
          <p:spPr>
            <a:xfrm>
              <a:off x="1528851" y="2148122"/>
              <a:ext cx="5284039" cy="9448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Государственный орган – уполномоченный по делам религий и национальностей, при котором действуют: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2011" y="3885236"/>
              <a:ext cx="3772724" cy="106075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9"/>
            <p:cNvSpPr txBox="1"/>
            <p:nvPr/>
          </p:nvSpPr>
          <p:spPr>
            <a:xfrm>
              <a:off x="2011" y="3885236"/>
              <a:ext cx="3772724" cy="10607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Консультативный межконфессиональный совет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4567007" y="3885236"/>
              <a:ext cx="3772724" cy="106075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9"/>
            <p:cNvSpPr txBox="1"/>
            <p:nvPr/>
          </p:nvSpPr>
          <p:spPr>
            <a:xfrm>
              <a:off x="4567007" y="3885236"/>
              <a:ext cx="3772724" cy="10607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Консультативный межэтнический совет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Сущность религии, её функции. Конфессия.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Структурные элементы религии.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Секуляризация и сакрализация как процессы развития религии.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Веротерпимость. Свобода совести и вероисповедания.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Конфессиональная политика белорусского государства.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539" name="Google Shape;539;p20"/>
          <p:cNvSpPr txBox="1"/>
          <p:nvPr>
            <p:ph idx="1" type="body"/>
          </p:nvPr>
        </p:nvSpPr>
        <p:spPr>
          <a:xfrm>
            <a:off x="1208417" y="4140679"/>
            <a:ext cx="7823440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270000" spcFirstLastPara="1" rIns="0" wrap="square" tIns="45700">
            <a:normAutofit/>
          </a:bodyPr>
          <a:lstStyle/>
          <a:p>
            <a:pPr indent="-269999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Чуприс О.И. и др. Обществоведение: Учебное пособие для 11 клас- са. – Минск: Адукацыя і выхаванне, 2021, §19-20, п. 6.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40" name="Google Shape;5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7428" y="4140679"/>
            <a:ext cx="2019541" cy="25965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541" name="Google Shape;54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5983" y="1438132"/>
            <a:ext cx="1965717" cy="25817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42" name="Google Shape;542;p20"/>
          <p:cNvSpPr txBox="1"/>
          <p:nvPr/>
        </p:nvSpPr>
        <p:spPr>
          <a:xfrm>
            <a:off x="1104900" y="1483743"/>
            <a:ext cx="7926957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66700" lvl="0" marL="2667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Данилов А.Н. и др. Обществоведение: Учебное пособие для 10 класса. / Под ред. А.Н.Данилова. – Минск: Адукацыя і выхаванне, 2020, §20.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Сущность религии, её функции. Конфессия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04900" y="1484784"/>
            <a:ext cx="9980682" cy="64807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Религия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система верований в сверхъестественное и связанный с ней культ (особое, спе- цифическое поведение)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104900" y="2276872"/>
            <a:ext cx="9980682" cy="864096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Конфессия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(лат. confessio – исповедание) – это отдельное направление в рамках религии, осо- бенности вероисповедания в пределах определённого религиозного учения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41" name="Google Shape;141;p3"/>
          <p:cNvGrpSpPr/>
          <p:nvPr/>
        </p:nvGrpSpPr>
        <p:grpSpPr>
          <a:xfrm>
            <a:off x="2034056" y="3508892"/>
            <a:ext cx="8122369" cy="2576518"/>
            <a:chOff x="1959" y="367924"/>
            <a:chExt cx="8122369" cy="2576518"/>
          </a:xfrm>
        </p:grpSpPr>
        <p:sp>
          <p:nvSpPr>
            <p:cNvPr id="142" name="Google Shape;142;p3"/>
            <p:cNvSpPr/>
            <p:nvPr/>
          </p:nvSpPr>
          <p:spPr>
            <a:xfrm>
              <a:off x="4063144" y="1165901"/>
              <a:ext cx="2223544" cy="77180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3" name="Google Shape;143;p3"/>
            <p:cNvSpPr/>
            <p:nvPr/>
          </p:nvSpPr>
          <p:spPr>
            <a:xfrm>
              <a:off x="1839599" y="1165901"/>
              <a:ext cx="2223544" cy="77180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3"/>
            <p:cNvSpPr/>
            <p:nvPr/>
          </p:nvSpPr>
          <p:spPr>
            <a:xfrm>
              <a:off x="2221626" y="367924"/>
              <a:ext cx="3683035" cy="79797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2221626" y="367924"/>
              <a:ext cx="3683035" cy="7979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религиозного мировоззрения</a:t>
              </a:r>
              <a:endParaRPr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959" y="1937710"/>
              <a:ext cx="3675280" cy="100673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1959" y="1937710"/>
              <a:ext cx="3675280" cy="10067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представление об удвоении мира – разделении его на профанный (обыденный) и сакральный (священный)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449048" y="1937710"/>
              <a:ext cx="3675280" cy="100673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4449048" y="1937710"/>
              <a:ext cx="3675280" cy="10067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сакральный мир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Сущность религии, её функции. Конфессия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5" name="Google Shape;155;p4"/>
          <p:cNvGrpSpPr/>
          <p:nvPr/>
        </p:nvGrpSpPr>
        <p:grpSpPr>
          <a:xfrm>
            <a:off x="2138898" y="1588301"/>
            <a:ext cx="7912685" cy="4968551"/>
            <a:chOff x="4097" y="216024"/>
            <a:chExt cx="7912685" cy="4968551"/>
          </a:xfrm>
        </p:grpSpPr>
        <p:sp>
          <p:nvSpPr>
            <p:cNvPr id="156" name="Google Shape;156;p4"/>
            <p:cNvSpPr/>
            <p:nvPr/>
          </p:nvSpPr>
          <p:spPr>
            <a:xfrm>
              <a:off x="7016561" y="2283918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4"/>
            <p:cNvSpPr/>
            <p:nvPr/>
          </p:nvSpPr>
          <p:spPr>
            <a:xfrm>
              <a:off x="3960439" y="1070526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8" name="Google Shape;158;p4"/>
            <p:cNvSpPr/>
            <p:nvPr/>
          </p:nvSpPr>
          <p:spPr>
            <a:xfrm>
              <a:off x="4948667" y="2283918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4"/>
            <p:cNvSpPr/>
            <p:nvPr/>
          </p:nvSpPr>
          <p:spPr>
            <a:xfrm>
              <a:off x="3960439" y="1070526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0" name="Google Shape;160;p4"/>
            <p:cNvSpPr/>
            <p:nvPr/>
          </p:nvSpPr>
          <p:spPr>
            <a:xfrm>
              <a:off x="2880772" y="2283918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1" name="Google Shape;161;p4"/>
            <p:cNvSpPr/>
            <p:nvPr/>
          </p:nvSpPr>
          <p:spPr>
            <a:xfrm>
              <a:off x="2926492" y="1070526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2" name="Google Shape;162;p4"/>
            <p:cNvSpPr/>
            <p:nvPr/>
          </p:nvSpPr>
          <p:spPr>
            <a:xfrm>
              <a:off x="812878" y="2283918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4"/>
            <p:cNvSpPr/>
            <p:nvPr/>
          </p:nvSpPr>
          <p:spPr>
            <a:xfrm>
              <a:off x="858598" y="1070526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" name="Google Shape;164;p4"/>
            <p:cNvSpPr/>
            <p:nvPr/>
          </p:nvSpPr>
          <p:spPr>
            <a:xfrm>
              <a:off x="2448271" y="216024"/>
              <a:ext cx="3024337" cy="85450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2448271" y="216024"/>
              <a:ext cx="302433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Ранние религиозные верования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097" y="1429416"/>
              <a:ext cx="1709003" cy="85450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4097" y="1429416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фетишизм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097" y="2642809"/>
              <a:ext cx="1709003" cy="254176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4097" y="2642809"/>
              <a:ext cx="1709003" cy="25417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сверхъ- естественную силу материальных предметов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071991" y="1429416"/>
              <a:ext cx="1709003" cy="85450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2071991" y="1429416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анимизм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071991" y="2642809"/>
              <a:ext cx="1709003" cy="254176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2071991" y="2642809"/>
              <a:ext cx="1709003" cy="25417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существование души и духов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4139885" y="1429416"/>
              <a:ext cx="1709003" cy="85450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4139885" y="1429416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тотемизм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139885" y="2642809"/>
              <a:ext cx="1709003" cy="254176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4139885" y="2642809"/>
              <a:ext cx="1709003" cy="25417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представле- ние о сверхъес- тественной связи между группой людей и определён- ным видом животных, растений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207779" y="1429416"/>
              <a:ext cx="1709003" cy="85450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6207779" y="1429416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магия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07779" y="2642809"/>
              <a:ext cx="1709003" cy="254176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6207779" y="2642809"/>
              <a:ext cx="1709003" cy="25417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сверхъ- естественные связи между естественными объектами и явлениями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Сущность религии, её функции. Конфессия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7" name="Google Shape;187;p5"/>
          <p:cNvGrpSpPr/>
          <p:nvPr/>
        </p:nvGrpSpPr>
        <p:grpSpPr>
          <a:xfrm>
            <a:off x="2021109" y="1577268"/>
            <a:ext cx="8056553" cy="4018531"/>
            <a:chOff x="4171" y="302878"/>
            <a:chExt cx="8056553" cy="4018531"/>
          </a:xfrm>
        </p:grpSpPr>
        <p:sp>
          <p:nvSpPr>
            <p:cNvPr id="188" name="Google Shape;188;p5"/>
            <p:cNvSpPr/>
            <p:nvPr/>
          </p:nvSpPr>
          <p:spPr>
            <a:xfrm>
              <a:off x="7144966" y="3085955"/>
              <a:ext cx="91440" cy="3654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5"/>
            <p:cNvSpPr/>
            <p:nvPr/>
          </p:nvSpPr>
          <p:spPr>
            <a:xfrm>
              <a:off x="6137940" y="1850501"/>
              <a:ext cx="1052746" cy="365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5"/>
            <p:cNvSpPr/>
            <p:nvPr/>
          </p:nvSpPr>
          <p:spPr>
            <a:xfrm>
              <a:off x="5039474" y="3085955"/>
              <a:ext cx="91440" cy="3654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5"/>
            <p:cNvSpPr/>
            <p:nvPr/>
          </p:nvSpPr>
          <p:spPr>
            <a:xfrm>
              <a:off x="5085194" y="1850501"/>
              <a:ext cx="1052746" cy="36541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5"/>
            <p:cNvSpPr/>
            <p:nvPr/>
          </p:nvSpPr>
          <p:spPr>
            <a:xfrm>
              <a:off x="4032447" y="923328"/>
              <a:ext cx="2105492" cy="365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5"/>
            <p:cNvSpPr/>
            <p:nvPr/>
          </p:nvSpPr>
          <p:spPr>
            <a:xfrm>
              <a:off x="2933981" y="3085955"/>
              <a:ext cx="91440" cy="3654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4" name="Google Shape;194;p5"/>
            <p:cNvSpPr/>
            <p:nvPr/>
          </p:nvSpPr>
          <p:spPr>
            <a:xfrm>
              <a:off x="1926955" y="1850501"/>
              <a:ext cx="1052746" cy="365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5"/>
            <p:cNvSpPr/>
            <p:nvPr/>
          </p:nvSpPr>
          <p:spPr>
            <a:xfrm>
              <a:off x="828489" y="3085955"/>
              <a:ext cx="91440" cy="3654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5"/>
            <p:cNvSpPr/>
            <p:nvPr/>
          </p:nvSpPr>
          <p:spPr>
            <a:xfrm>
              <a:off x="874209" y="1850501"/>
              <a:ext cx="1052746" cy="36541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7" name="Google Shape;197;p5"/>
            <p:cNvSpPr/>
            <p:nvPr/>
          </p:nvSpPr>
          <p:spPr>
            <a:xfrm>
              <a:off x="1926955" y="923328"/>
              <a:ext cx="2105492" cy="36541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5"/>
            <p:cNvSpPr/>
            <p:nvPr/>
          </p:nvSpPr>
          <p:spPr>
            <a:xfrm>
              <a:off x="2663634" y="302878"/>
              <a:ext cx="2737626" cy="62045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 txBox="1"/>
            <p:nvPr/>
          </p:nvSpPr>
          <p:spPr>
            <a:xfrm>
              <a:off x="2663634" y="302878"/>
              <a:ext cx="2737626" cy="6204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Виды религий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02394" y="1288744"/>
              <a:ext cx="3249122" cy="5617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5"/>
            <p:cNvSpPr txBox="1"/>
            <p:nvPr/>
          </p:nvSpPr>
          <p:spPr>
            <a:xfrm>
              <a:off x="302394" y="1288744"/>
              <a:ext cx="3249122" cy="5617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количеству богов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171" y="2215917"/>
              <a:ext cx="1740076" cy="8700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 txBox="1"/>
            <p:nvPr/>
          </p:nvSpPr>
          <p:spPr>
            <a:xfrm>
              <a:off x="4171" y="2215917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монотеизм   (Бог один)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4171" y="3451371"/>
              <a:ext cx="1740076" cy="8700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5"/>
            <p:cNvSpPr txBox="1"/>
            <p:nvPr/>
          </p:nvSpPr>
          <p:spPr>
            <a:xfrm>
              <a:off x="4171" y="3451371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иудаизм, христианство, ислам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2109663" y="2215917"/>
              <a:ext cx="1740076" cy="8700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 txBox="1"/>
            <p:nvPr/>
          </p:nvSpPr>
          <p:spPr>
            <a:xfrm>
              <a:off x="2109663" y="2215917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политеизм (богов много)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2109663" y="3451371"/>
              <a:ext cx="1740076" cy="8700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2109663" y="3451371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язычество, индуизм, синтоизм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513378" y="1288744"/>
              <a:ext cx="3249122" cy="5617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5"/>
            <p:cNvSpPr txBox="1"/>
            <p:nvPr/>
          </p:nvSpPr>
          <p:spPr>
            <a:xfrm>
              <a:off x="4513378" y="1288744"/>
              <a:ext cx="3249122" cy="5617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распространённости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4215155" y="2215917"/>
              <a:ext cx="1740076" cy="8700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4215155" y="2215917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национальные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215155" y="3451371"/>
              <a:ext cx="1740076" cy="8700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4215155" y="3451371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иудаизм, синтоизм, индуизм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320648" y="2215917"/>
              <a:ext cx="1740076" cy="8700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6320648" y="2215917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мировые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6320648" y="3451371"/>
              <a:ext cx="1740076" cy="8700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6320648" y="3451371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буддизм, христианство, ислам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3745130" y="5810894"/>
            <a:ext cx="2520280" cy="870038"/>
            <a:chOff x="2109663" y="3451371"/>
            <a:chExt cx="1740076" cy="870038"/>
          </a:xfrm>
        </p:grpSpPr>
        <p:sp>
          <p:nvSpPr>
            <p:cNvPr id="221" name="Google Shape;221;p5"/>
            <p:cNvSpPr/>
            <p:nvPr/>
          </p:nvSpPr>
          <p:spPr>
            <a:xfrm>
              <a:off x="2109663" y="3451371"/>
              <a:ext cx="1740076" cy="87003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2109663" y="3451371"/>
              <a:ext cx="1740076" cy="87003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Пантеон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группа богов, принадлежащих к одной религии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Сущность религии, её функции. Конфессия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8" name="Google Shape;228;p6"/>
          <p:cNvGrpSpPr/>
          <p:nvPr/>
        </p:nvGrpSpPr>
        <p:grpSpPr>
          <a:xfrm>
            <a:off x="1330878" y="1363209"/>
            <a:ext cx="9528726" cy="5305912"/>
            <a:chOff x="225977" y="236"/>
            <a:chExt cx="9528726" cy="5305912"/>
          </a:xfrm>
        </p:grpSpPr>
        <p:sp>
          <p:nvSpPr>
            <p:cNvPr id="229" name="Google Shape;229;p6"/>
            <p:cNvSpPr/>
            <p:nvPr/>
          </p:nvSpPr>
          <p:spPr>
            <a:xfrm>
              <a:off x="8258596" y="3156871"/>
              <a:ext cx="91440" cy="41320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6"/>
            <p:cNvSpPr/>
            <p:nvPr/>
          </p:nvSpPr>
          <p:spPr>
            <a:xfrm>
              <a:off x="8258596" y="1759855"/>
              <a:ext cx="91440" cy="41320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6"/>
            <p:cNvSpPr/>
            <p:nvPr/>
          </p:nvSpPr>
          <p:spPr>
            <a:xfrm>
              <a:off x="4990341" y="790405"/>
              <a:ext cx="3313975" cy="41320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6"/>
            <p:cNvSpPr/>
            <p:nvPr/>
          </p:nvSpPr>
          <p:spPr>
            <a:xfrm>
              <a:off x="4944620" y="3156871"/>
              <a:ext cx="91440" cy="41320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3" name="Google Shape;233;p6"/>
            <p:cNvSpPr/>
            <p:nvPr/>
          </p:nvSpPr>
          <p:spPr>
            <a:xfrm>
              <a:off x="4944620" y="1759855"/>
              <a:ext cx="91440" cy="41320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4" name="Google Shape;234;p6"/>
            <p:cNvSpPr/>
            <p:nvPr/>
          </p:nvSpPr>
          <p:spPr>
            <a:xfrm>
              <a:off x="4944620" y="790405"/>
              <a:ext cx="91440" cy="41320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5" name="Google Shape;235;p6"/>
            <p:cNvSpPr/>
            <p:nvPr/>
          </p:nvSpPr>
          <p:spPr>
            <a:xfrm>
              <a:off x="1630645" y="3156871"/>
              <a:ext cx="91440" cy="41320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6" name="Google Shape;236;p6"/>
            <p:cNvSpPr/>
            <p:nvPr/>
          </p:nvSpPr>
          <p:spPr>
            <a:xfrm>
              <a:off x="1630645" y="1759855"/>
              <a:ext cx="91440" cy="41320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7" name="Google Shape;237;p6"/>
            <p:cNvSpPr/>
            <p:nvPr/>
          </p:nvSpPr>
          <p:spPr>
            <a:xfrm>
              <a:off x="1676365" y="790405"/>
              <a:ext cx="3313975" cy="41320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8" name="Google Shape;238;p6"/>
            <p:cNvSpPr/>
            <p:nvPr/>
          </p:nvSpPr>
          <p:spPr>
            <a:xfrm>
              <a:off x="3500030" y="236"/>
              <a:ext cx="2980620" cy="79016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3500030" y="236"/>
              <a:ext cx="2980620" cy="7901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Мировые религии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25977" y="1203607"/>
              <a:ext cx="2900774" cy="55624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225977" y="1203607"/>
              <a:ext cx="2900774" cy="5562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буддизм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25977" y="2173057"/>
              <a:ext cx="2900774" cy="98381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 txBox="1"/>
            <p:nvPr/>
          </p:nvSpPr>
          <p:spPr>
            <a:xfrm>
              <a:off x="225977" y="2173057"/>
              <a:ext cx="2900774" cy="983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возник в VI в. до н.э. в Индии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25977" y="3570072"/>
              <a:ext cx="2900774" cy="173607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6"/>
            <p:cNvSpPr txBox="1"/>
            <p:nvPr/>
          </p:nvSpPr>
          <p:spPr>
            <a:xfrm>
              <a:off x="225977" y="3570072"/>
              <a:ext cx="2900774" cy="17360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Сиддхартха Гаутама, Будда, сансара, нирвана, карма, пагода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3539953" y="1203607"/>
              <a:ext cx="2900774" cy="55624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6"/>
            <p:cNvSpPr txBox="1"/>
            <p:nvPr/>
          </p:nvSpPr>
          <p:spPr>
            <a:xfrm>
              <a:off x="3539953" y="1203607"/>
              <a:ext cx="2900774" cy="5562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христианство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3539953" y="2173057"/>
              <a:ext cx="2900774" cy="98381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6"/>
            <p:cNvSpPr txBox="1"/>
            <p:nvPr/>
          </p:nvSpPr>
          <p:spPr>
            <a:xfrm>
              <a:off x="3539953" y="2173057"/>
              <a:ext cx="2900774" cy="983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возникло в I в. в восточной части Римской империи, на территории Палестины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3539953" y="3570072"/>
              <a:ext cx="2900774" cy="173607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6"/>
            <p:cNvSpPr txBox="1"/>
            <p:nvPr/>
          </p:nvSpPr>
          <p:spPr>
            <a:xfrm>
              <a:off x="3539953" y="3570072"/>
              <a:ext cx="2900774" cy="17360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Троица, Иисус Христос, Священное Писание (Библия), Священное Предание, католицизм, православие, протестан- тизм, костёл, церковь, кирха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6853929" y="1203607"/>
              <a:ext cx="2900774" cy="55624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"/>
            <p:cNvSpPr txBox="1"/>
            <p:nvPr/>
          </p:nvSpPr>
          <p:spPr>
            <a:xfrm>
              <a:off x="6853929" y="1203607"/>
              <a:ext cx="2900774" cy="5562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ислам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853929" y="2173057"/>
              <a:ext cx="2900774" cy="98381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6"/>
            <p:cNvSpPr txBox="1"/>
            <p:nvPr/>
          </p:nvSpPr>
          <p:spPr>
            <a:xfrm>
              <a:off x="6853929" y="2173057"/>
              <a:ext cx="2900774" cy="983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возник в VII в. в Западной Аравии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6853929" y="3570072"/>
              <a:ext cx="2900774" cy="173607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 txBox="1"/>
            <p:nvPr/>
          </p:nvSpPr>
          <p:spPr>
            <a:xfrm>
              <a:off x="6853929" y="3570072"/>
              <a:ext cx="2900774" cy="17360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Аллах, Мухаммед, Мекка и Медина, Коран, сунна, суннизм и шиизм, шариат, хадж, Кааба, мечеть, минарет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Сущность религии, её функции. Конфессия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3" name="Google Shape;263;p7"/>
          <p:cNvGrpSpPr/>
          <p:nvPr/>
        </p:nvGrpSpPr>
        <p:grpSpPr>
          <a:xfrm>
            <a:off x="2135332" y="2043594"/>
            <a:ext cx="7919816" cy="3816425"/>
            <a:chOff x="531" y="792087"/>
            <a:chExt cx="7919816" cy="3816425"/>
          </a:xfrm>
        </p:grpSpPr>
        <p:sp>
          <p:nvSpPr>
            <p:cNvPr id="264" name="Google Shape;264;p7"/>
            <p:cNvSpPr/>
            <p:nvPr/>
          </p:nvSpPr>
          <p:spPr>
            <a:xfrm>
              <a:off x="3960440" y="1380156"/>
              <a:ext cx="2802040" cy="4863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5" name="Google Shape;265;p7"/>
            <p:cNvSpPr/>
            <p:nvPr/>
          </p:nvSpPr>
          <p:spPr>
            <a:xfrm>
              <a:off x="3914720" y="1380156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7"/>
            <p:cNvSpPr/>
            <p:nvPr/>
          </p:nvSpPr>
          <p:spPr>
            <a:xfrm>
              <a:off x="1158399" y="1380156"/>
              <a:ext cx="2802040" cy="48630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7" name="Google Shape;267;p7"/>
            <p:cNvSpPr/>
            <p:nvPr/>
          </p:nvSpPr>
          <p:spPr>
            <a:xfrm>
              <a:off x="1911419" y="792087"/>
              <a:ext cx="4098041" cy="58806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 txBox="1"/>
            <p:nvPr/>
          </p:nvSpPr>
          <p:spPr>
            <a:xfrm>
              <a:off x="1911419" y="792087"/>
              <a:ext cx="4098041" cy="5880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мировых религий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531" y="1866461"/>
              <a:ext cx="2315735" cy="274205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 txBox="1"/>
            <p:nvPr/>
          </p:nvSpPr>
          <p:spPr>
            <a:xfrm>
              <a:off x="531" y="1866461"/>
              <a:ext cx="2315735" cy="27420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космополитизм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(греч. kosmopolites – гражданин мира) – единство веры ста- вится выше полити- ческого или нацио- нального единства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802572" y="1866461"/>
              <a:ext cx="2315735" cy="274205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 txBox="1"/>
            <p:nvPr/>
          </p:nvSpPr>
          <p:spPr>
            <a:xfrm>
              <a:off x="2802572" y="1866461"/>
              <a:ext cx="2315735" cy="27420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эгалитарность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равенство верующих перед Богом незави- симо от их цвета кожи, национальнос- ти, социального по- ложения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5604612" y="1866461"/>
              <a:ext cx="2315735" cy="274205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 txBox="1"/>
            <p:nvPr/>
          </p:nvSpPr>
          <p:spPr>
            <a:xfrm>
              <a:off x="5604612" y="1866461"/>
              <a:ext cx="2315735" cy="27420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обещание верующему справедливого к не- му отношения в поту- стороннем мире в за- висимости от его бла- гочестия в земном мире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Сущность религии, её функции. Конфессия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80" name="Google Shape;280;p8"/>
          <p:cNvGraphicFramePr/>
          <p:nvPr/>
        </p:nvGraphicFramePr>
        <p:xfrm>
          <a:off x="2098795" y="143150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{F6969AE4-91CA-4267-9B2A-FF24E2746E63}</a:tableStyleId>
              </a:tblPr>
              <a:tblGrid>
                <a:gridCol w="2448275"/>
                <a:gridCol w="55446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религии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Мировоззренческая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Формирование у человека картины мира, системы взглядов на мир и самого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себя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Компенсаторная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Создание душевного комфорта, придание чувства защищённости, уверенности, утешения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Интегративно-ком- муникационная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Объединение верующих,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общение на базе единых ценностей и убеждений, укрепление социальных связей. Религия может и разъединять людей (дез- интеграционная роль), служить поводом для мас- штабных социальных конфликтов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Регулятивная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Создание норм и образцов поведения, контроль за их соблюдением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Культуротворческая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Накопление и передача культурного опыта от од- ного поколения к другому, просвещение, благотво- рительность, искусство (развитие религиозной му- зыки, живописи, архитектуры, письменности), под- держание культурно-исторических традиций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Структурные элементы религии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6" name="Google Shape;286;p9"/>
          <p:cNvGrpSpPr/>
          <p:nvPr/>
        </p:nvGrpSpPr>
        <p:grpSpPr>
          <a:xfrm>
            <a:off x="2135332" y="1406411"/>
            <a:ext cx="7919816" cy="5297824"/>
            <a:chOff x="531" y="51387"/>
            <a:chExt cx="7919816" cy="5297824"/>
          </a:xfrm>
        </p:grpSpPr>
        <p:sp>
          <p:nvSpPr>
            <p:cNvPr id="287" name="Google Shape;287;p9"/>
            <p:cNvSpPr/>
            <p:nvPr/>
          </p:nvSpPr>
          <p:spPr>
            <a:xfrm>
              <a:off x="6716760" y="3705039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8" name="Google Shape;288;p9"/>
            <p:cNvSpPr/>
            <p:nvPr/>
          </p:nvSpPr>
          <p:spPr>
            <a:xfrm>
              <a:off x="6716760" y="2060867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9" name="Google Shape;289;p9"/>
            <p:cNvSpPr/>
            <p:nvPr/>
          </p:nvSpPr>
          <p:spPr>
            <a:xfrm>
              <a:off x="3960440" y="759458"/>
              <a:ext cx="2802040" cy="4863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0" name="Google Shape;290;p9"/>
            <p:cNvSpPr/>
            <p:nvPr/>
          </p:nvSpPr>
          <p:spPr>
            <a:xfrm>
              <a:off x="3914720" y="3705039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1" name="Google Shape;291;p9"/>
            <p:cNvSpPr/>
            <p:nvPr/>
          </p:nvSpPr>
          <p:spPr>
            <a:xfrm>
              <a:off x="3914720" y="2060867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2" name="Google Shape;292;p9"/>
            <p:cNvSpPr/>
            <p:nvPr/>
          </p:nvSpPr>
          <p:spPr>
            <a:xfrm>
              <a:off x="3914720" y="759458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3" name="Google Shape;293;p9"/>
            <p:cNvSpPr/>
            <p:nvPr/>
          </p:nvSpPr>
          <p:spPr>
            <a:xfrm>
              <a:off x="1112679" y="3705039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9"/>
            <p:cNvSpPr/>
            <p:nvPr/>
          </p:nvSpPr>
          <p:spPr>
            <a:xfrm>
              <a:off x="1112679" y="2060867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5" name="Google Shape;295;p9"/>
            <p:cNvSpPr/>
            <p:nvPr/>
          </p:nvSpPr>
          <p:spPr>
            <a:xfrm>
              <a:off x="1158399" y="759458"/>
              <a:ext cx="2802040" cy="48630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6" name="Google Shape;296;p9"/>
            <p:cNvSpPr/>
            <p:nvPr/>
          </p:nvSpPr>
          <p:spPr>
            <a:xfrm>
              <a:off x="2520283" y="51387"/>
              <a:ext cx="2880312" cy="70807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9"/>
            <p:cNvSpPr txBox="1"/>
            <p:nvPr/>
          </p:nvSpPr>
          <p:spPr>
            <a:xfrm>
              <a:off x="2520283" y="51387"/>
              <a:ext cx="2880312" cy="7080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Структура религии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31" y="1245763"/>
              <a:ext cx="2315735" cy="81510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9"/>
            <p:cNvSpPr txBox="1"/>
            <p:nvPr/>
          </p:nvSpPr>
          <p:spPr>
            <a:xfrm>
              <a:off x="40321" y="1285553"/>
              <a:ext cx="2236155" cy="7355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религиозное сознание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31" y="2547171"/>
              <a:ext cx="2315735" cy="115786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9"/>
            <p:cNvSpPr txBox="1"/>
            <p:nvPr/>
          </p:nvSpPr>
          <p:spPr>
            <a:xfrm>
              <a:off x="531" y="2547171"/>
              <a:ext cx="2315735" cy="1157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церковная идеоло- гия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 систематизиро- ванное вероучение)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531" y="4191344"/>
              <a:ext cx="2315735" cy="115786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9"/>
            <p:cNvSpPr txBox="1"/>
            <p:nvPr/>
          </p:nvSpPr>
          <p:spPr>
            <a:xfrm>
              <a:off x="531" y="4191344"/>
              <a:ext cx="2315735" cy="1157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религиозная психо- логия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(взгляды ве- рующих)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2802572" y="1245763"/>
              <a:ext cx="2315735" cy="81510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9"/>
            <p:cNvSpPr txBox="1"/>
            <p:nvPr/>
          </p:nvSpPr>
          <p:spPr>
            <a:xfrm>
              <a:off x="2842362" y="1285553"/>
              <a:ext cx="2236155" cy="7355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религиозное поведение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2802572" y="2547171"/>
              <a:ext cx="2315735" cy="115786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9"/>
            <p:cNvSpPr txBox="1"/>
            <p:nvPr/>
          </p:nvSpPr>
          <p:spPr>
            <a:xfrm>
              <a:off x="2802572" y="2547171"/>
              <a:ext cx="2315735" cy="1157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культовое поведе- ние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(молитва, бого- служение, обряд)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2802572" y="4191344"/>
              <a:ext cx="2315735" cy="115786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9"/>
            <p:cNvSpPr txBox="1"/>
            <p:nvPr/>
          </p:nvSpPr>
          <p:spPr>
            <a:xfrm>
              <a:off x="2802572" y="4191344"/>
              <a:ext cx="2315735" cy="1157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внекультовое пове- дение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(обыденное поведение в соответ- ствии с заповедями)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5604612" y="1245763"/>
              <a:ext cx="2315735" cy="81510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9"/>
            <p:cNvSpPr txBox="1"/>
            <p:nvPr/>
          </p:nvSpPr>
          <p:spPr>
            <a:xfrm>
              <a:off x="5644402" y="1285553"/>
              <a:ext cx="2236155" cy="7355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религиозная организация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5604612" y="2547171"/>
              <a:ext cx="2315735" cy="115786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9"/>
            <p:cNvSpPr txBox="1"/>
            <p:nvPr/>
          </p:nvSpPr>
          <p:spPr>
            <a:xfrm>
              <a:off x="5604612" y="2547171"/>
              <a:ext cx="2315735" cy="1157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группа верующих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604612" y="4191344"/>
              <a:ext cx="2315735" cy="115786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9"/>
            <p:cNvSpPr txBox="1"/>
            <p:nvPr/>
          </p:nvSpPr>
          <p:spPr>
            <a:xfrm>
              <a:off x="5604612" y="4191344"/>
              <a:ext cx="2315735" cy="1157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культовые здания и т.д.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15.04.2022</vt:lpwstr>
  </property>
</Properties>
</file>