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4" r:id="rId14"/>
    <p:sldId id="275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215370" cy="31432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7200" b="1" dirty="0" smtClean="0">
                <a:solidFill>
                  <a:srgbClr val="080808"/>
                </a:solidFill>
              </a:rPr>
              <a:t>  Мы все такие  </a:t>
            </a:r>
          </a:p>
          <a:p>
            <a:pPr algn="l"/>
            <a:r>
              <a:rPr lang="ru-RU" sz="7200" b="1" dirty="0" smtClean="0">
                <a:solidFill>
                  <a:srgbClr val="080808"/>
                </a:solidFill>
              </a:rPr>
              <a:t>        разные, </a:t>
            </a:r>
          </a:p>
          <a:p>
            <a:pPr algn="l"/>
            <a:r>
              <a:rPr lang="ru-RU" sz="7200" b="1" dirty="0" smtClean="0">
                <a:solidFill>
                  <a:srgbClr val="080808"/>
                </a:solidFill>
              </a:rPr>
              <a:t>  но мы вместе</a:t>
            </a:r>
          </a:p>
          <a:p>
            <a:endParaRPr lang="ru-RU" sz="1400" b="1" dirty="0" smtClean="0">
              <a:solidFill>
                <a:srgbClr val="080808"/>
              </a:solidFill>
            </a:endParaRPr>
          </a:p>
          <a:p>
            <a:endParaRPr lang="ru-RU" sz="1200" b="1" dirty="0" smtClean="0">
              <a:solidFill>
                <a:srgbClr val="080808"/>
              </a:solidFill>
            </a:endParaRPr>
          </a:p>
          <a:p>
            <a:endParaRPr lang="ru-RU" sz="7200" b="1" dirty="0">
              <a:solidFill>
                <a:srgbClr val="080808"/>
              </a:solidFill>
            </a:endParaRPr>
          </a:p>
        </p:txBody>
      </p:sp>
      <p:pic>
        <p:nvPicPr>
          <p:cNvPr id="4" name="Picture 2" descr="C:\Users\ё\Desktop\Все фото\2012год\12.04.12Мы против наркотиков\DSCF2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643314"/>
            <a:ext cx="2643206" cy="2071702"/>
          </a:xfrm>
          <a:prstGeom prst="rect">
            <a:avLst/>
          </a:prstGeom>
          <a:noFill/>
        </p:spPr>
      </p:pic>
      <p:pic>
        <p:nvPicPr>
          <p:cNvPr id="1029" name="Picture 5" descr="C:\Users\ё\Desktop\Все фото\2012год\17.04.12 Уборка мусора вдоль дороги\DSCF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2071670" cy="2857520"/>
          </a:xfrm>
          <a:prstGeom prst="rect">
            <a:avLst/>
          </a:prstGeom>
          <a:noFill/>
        </p:spPr>
      </p:pic>
      <p:pic>
        <p:nvPicPr>
          <p:cNvPr id="1030" name="Picture 6" descr="C:\Users\ё\Desktop\Все фото\2012год\21.01.12Вечер,посв. У.Диснею\DSCF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71942"/>
            <a:ext cx="2714644" cy="2143140"/>
          </a:xfrm>
          <a:prstGeom prst="rect">
            <a:avLst/>
          </a:prstGeom>
          <a:noFill/>
        </p:spPr>
      </p:pic>
      <p:pic>
        <p:nvPicPr>
          <p:cNvPr id="1031" name="Picture 7" descr="C:\Users\ё\Desktop\Все фото\2011год\1.10.11День здоровья\DSC03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0570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i="1" u="sng" dirty="0" smtClean="0">
                <a:solidFill>
                  <a:srgbClr val="080808"/>
                </a:solidFill>
              </a:rPr>
              <a:t>Диета для тех, кто хочет стать толерантным</a:t>
            </a:r>
            <a:endParaRPr lang="ru-RU" sz="11200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80808"/>
                </a:solidFill>
              </a:rPr>
              <a:t>Понедельник</a:t>
            </a:r>
          </a:p>
          <a:p>
            <a:pPr>
              <a:buNone/>
            </a:pPr>
            <a:r>
              <a:rPr lang="en-US" sz="8000" dirty="0" smtClean="0">
                <a:solidFill>
                  <a:srgbClr val="080808"/>
                </a:solidFill>
              </a:rPr>
              <a:t>      </a:t>
            </a:r>
            <a:r>
              <a:rPr lang="ru-RU" sz="8000" dirty="0" smtClean="0">
                <a:solidFill>
                  <a:srgbClr val="080808"/>
                </a:solidFill>
              </a:rPr>
              <a:t>Беседуя с людьми, посмотри им в глаза. Поздоровайся со всеми.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80808"/>
                </a:solidFill>
              </a:rPr>
              <a:t>Вторник</a:t>
            </a:r>
          </a:p>
          <a:p>
            <a:pPr>
              <a:buNone/>
            </a:pPr>
            <a:r>
              <a:rPr lang="en-US" sz="8000" dirty="0" smtClean="0">
                <a:solidFill>
                  <a:srgbClr val="080808"/>
                </a:solidFill>
              </a:rPr>
              <a:t>      </a:t>
            </a:r>
            <a:r>
              <a:rPr lang="ru-RU" sz="8000" dirty="0" smtClean="0">
                <a:solidFill>
                  <a:srgbClr val="080808"/>
                </a:solidFill>
              </a:rPr>
              <a:t>Постарайся не навязывать другим собственную волю. Выслушай их мнение.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80808"/>
                </a:solidFill>
              </a:rPr>
              <a:t>Среда</a:t>
            </a:r>
          </a:p>
          <a:p>
            <a:pPr>
              <a:buNone/>
            </a:pPr>
            <a:r>
              <a:rPr lang="en-US" sz="8000" dirty="0" smtClean="0">
                <a:solidFill>
                  <a:srgbClr val="080808"/>
                </a:solidFill>
              </a:rPr>
              <a:t>     </a:t>
            </a:r>
            <a:r>
              <a:rPr lang="ru-RU" sz="8000" dirty="0" smtClean="0">
                <a:solidFill>
                  <a:srgbClr val="080808"/>
                </a:solidFill>
              </a:rPr>
              <a:t>Сделай для кого-нибудь доброе дело так, чтобы этот человек не узнал, что добро идет от тебя.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80808"/>
                </a:solidFill>
              </a:rPr>
              <a:t>Четверг</a:t>
            </a:r>
          </a:p>
          <a:p>
            <a:pPr>
              <a:buNone/>
            </a:pPr>
            <a:r>
              <a:rPr lang="en-US" sz="8000" dirty="0" smtClean="0">
                <a:solidFill>
                  <a:srgbClr val="080808"/>
                </a:solidFill>
              </a:rPr>
              <a:t>      </a:t>
            </a:r>
            <a:r>
              <a:rPr lang="ru-RU" sz="8000" dirty="0" smtClean="0">
                <a:solidFill>
                  <a:srgbClr val="080808"/>
                </a:solidFill>
              </a:rPr>
              <a:t>Не проявляй к окружающим такого отношения, которого ты не хочешь испытывать по отношению к себе.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80808"/>
                </a:solidFill>
              </a:rPr>
              <a:t>Пятница</a:t>
            </a:r>
          </a:p>
          <a:p>
            <a:pPr>
              <a:buNone/>
            </a:pPr>
            <a:r>
              <a:rPr lang="en-US" sz="8000" dirty="0" smtClean="0">
                <a:solidFill>
                  <a:srgbClr val="080808"/>
                </a:solidFill>
              </a:rPr>
              <a:t>      </a:t>
            </a:r>
            <a:r>
              <a:rPr lang="ru-RU" sz="8000" dirty="0" smtClean="0">
                <a:solidFill>
                  <a:srgbClr val="080808"/>
                </a:solidFill>
              </a:rPr>
              <a:t>Постарайся хорошо выглядеть. Говори со всеми тихим голосом.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80808"/>
                </a:solidFill>
              </a:rPr>
              <a:t>Суббота</a:t>
            </a:r>
          </a:p>
          <a:p>
            <a:pPr>
              <a:buNone/>
            </a:pPr>
            <a:r>
              <a:rPr lang="en-US" sz="8000" dirty="0" smtClean="0">
                <a:solidFill>
                  <a:srgbClr val="080808"/>
                </a:solidFill>
              </a:rPr>
              <a:t>       </a:t>
            </a:r>
            <a:r>
              <a:rPr lang="ru-RU" sz="8000" dirty="0" smtClean="0">
                <a:solidFill>
                  <a:srgbClr val="080808"/>
                </a:solidFill>
              </a:rPr>
              <a:t>Запиши 5 положительных качеств, характеризующих тебя и твоего друга.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80808"/>
                </a:solidFill>
              </a:rPr>
              <a:t>Воскресенье</a:t>
            </a:r>
          </a:p>
          <a:p>
            <a:pPr>
              <a:buNone/>
            </a:pPr>
            <a:r>
              <a:rPr lang="en-US" sz="8000" dirty="0" smtClean="0">
                <a:solidFill>
                  <a:srgbClr val="080808"/>
                </a:solidFill>
              </a:rPr>
              <a:t>       </a:t>
            </a:r>
            <a:r>
              <a:rPr lang="ru-RU" sz="8000" dirty="0" smtClean="0">
                <a:solidFill>
                  <a:srgbClr val="080808"/>
                </a:solidFill>
              </a:rPr>
              <a:t>Найди 3 повода сказать «спасибо» твоим домашним.</a:t>
            </a:r>
          </a:p>
          <a:p>
            <a:endParaRPr lang="ru-RU" sz="42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sz="3600" i="1" dirty="0" smtClean="0">
                <a:solidFill>
                  <a:srgbClr val="080808"/>
                </a:solidFill>
              </a:rPr>
              <a:t>Упражнение </a:t>
            </a:r>
          </a:p>
          <a:p>
            <a:pPr algn="ctr">
              <a:buNone/>
            </a:pPr>
            <a:r>
              <a:rPr lang="en-US" sz="3600" i="1" u="sng" dirty="0" smtClean="0">
                <a:solidFill>
                  <a:srgbClr val="080808"/>
                </a:solidFill>
              </a:rPr>
              <a:t>“</a:t>
            </a:r>
            <a:r>
              <a:rPr lang="ru-RU" sz="3600" i="1" u="sng" dirty="0" smtClean="0">
                <a:solidFill>
                  <a:srgbClr val="080808"/>
                </a:solidFill>
              </a:rPr>
              <a:t>Повышение уровня толерантности</a:t>
            </a:r>
            <a:r>
              <a:rPr lang="en-US" sz="3600" i="1" u="sng" dirty="0" smtClean="0">
                <a:solidFill>
                  <a:srgbClr val="080808"/>
                </a:solidFill>
              </a:rPr>
              <a:t>”</a:t>
            </a:r>
            <a:endParaRPr lang="ru-RU" sz="3600" u="sng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80808"/>
              </a:solidFill>
            </a:endParaRPr>
          </a:p>
          <a:p>
            <a:pPr lvl="0"/>
            <a:r>
              <a:rPr lang="ru-RU" sz="2800" dirty="0" smtClean="0">
                <a:solidFill>
                  <a:srgbClr val="080808"/>
                </a:solidFill>
              </a:rPr>
              <a:t>красная ладонь – пожать руку каждому;</a:t>
            </a:r>
          </a:p>
          <a:p>
            <a:pPr lvl="0"/>
            <a:endParaRPr lang="ru-RU" sz="2800" dirty="0" smtClean="0">
              <a:solidFill>
                <a:srgbClr val="080808"/>
              </a:solidFill>
            </a:endParaRPr>
          </a:p>
          <a:p>
            <a:pPr lvl="0"/>
            <a:r>
              <a:rPr lang="ru-RU" sz="2800" dirty="0" smtClean="0">
                <a:solidFill>
                  <a:srgbClr val="080808"/>
                </a:solidFill>
              </a:rPr>
              <a:t>синяя – похлопать по плечу;</a:t>
            </a:r>
          </a:p>
          <a:p>
            <a:pPr lvl="0"/>
            <a:endParaRPr lang="ru-RU" sz="2800" dirty="0" smtClean="0">
              <a:solidFill>
                <a:srgbClr val="080808"/>
              </a:solidFill>
            </a:endParaRPr>
          </a:p>
          <a:p>
            <a:pPr lvl="0"/>
            <a:r>
              <a:rPr lang="ru-RU" sz="2800" dirty="0" smtClean="0">
                <a:solidFill>
                  <a:srgbClr val="080808"/>
                </a:solidFill>
              </a:rPr>
              <a:t>зелёная – развернуться, стать спиной к друг другу </a:t>
            </a:r>
            <a:r>
              <a:rPr lang="en-US" sz="2800" dirty="0" smtClean="0">
                <a:solidFill>
                  <a:srgbClr val="080808"/>
                </a:solidFill>
              </a:rPr>
              <a:t> </a:t>
            </a:r>
          </a:p>
          <a:p>
            <a:pPr lvl="0">
              <a:buNone/>
            </a:pPr>
            <a:r>
              <a:rPr lang="en-US" sz="2800" dirty="0" smtClean="0">
                <a:solidFill>
                  <a:srgbClr val="080808"/>
                </a:solidFill>
              </a:rPr>
              <a:t>                                                                             </a:t>
            </a:r>
            <a:r>
              <a:rPr lang="ru-RU" sz="2800" dirty="0" smtClean="0">
                <a:solidFill>
                  <a:srgbClr val="080808"/>
                </a:solidFill>
              </a:rPr>
              <a:t>(по парам).</a:t>
            </a:r>
          </a:p>
          <a:p>
            <a:endParaRPr lang="ru-RU" sz="28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80808"/>
                </a:solidFill>
              </a:rPr>
              <a:t>Творческая работа </a:t>
            </a:r>
            <a:r>
              <a:rPr lang="en-US" sz="4000" i="1" u="sng" dirty="0" smtClean="0">
                <a:solidFill>
                  <a:srgbClr val="080808"/>
                </a:solidFill>
              </a:rPr>
              <a:t/>
            </a:r>
            <a:br>
              <a:rPr lang="en-US" sz="4000" i="1" u="sng" dirty="0" smtClean="0">
                <a:solidFill>
                  <a:srgbClr val="080808"/>
                </a:solidFill>
              </a:rPr>
            </a:br>
            <a:r>
              <a:rPr lang="en-US" i="1" u="sng" dirty="0" smtClean="0">
                <a:solidFill>
                  <a:srgbClr val="080808"/>
                </a:solidFill>
              </a:rPr>
              <a:t>“</a:t>
            </a:r>
            <a:r>
              <a:rPr lang="ru-RU" i="1" u="sng" dirty="0" smtClean="0">
                <a:solidFill>
                  <a:srgbClr val="080808"/>
                </a:solidFill>
              </a:rPr>
              <a:t>Дерево толерантности</a:t>
            </a:r>
            <a:r>
              <a:rPr lang="en-US" i="1" u="sng" dirty="0" smtClean="0">
                <a:solidFill>
                  <a:srgbClr val="080808"/>
                </a:solidFill>
              </a:rPr>
              <a:t>”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80808"/>
                </a:solidFill>
              </a:rPr>
              <a:t>Упражнение </a:t>
            </a:r>
            <a:r>
              <a:rPr lang="en-US" dirty="0" smtClean="0">
                <a:solidFill>
                  <a:srgbClr val="080808"/>
                </a:solidFill>
              </a:rPr>
              <a:t/>
            </a:r>
            <a:br>
              <a:rPr lang="en-US" dirty="0" smtClean="0">
                <a:solidFill>
                  <a:srgbClr val="080808"/>
                </a:solidFill>
              </a:rPr>
            </a:br>
            <a:r>
              <a:rPr lang="en-US" u="sng" dirty="0" smtClean="0">
                <a:solidFill>
                  <a:srgbClr val="080808"/>
                </a:solidFill>
              </a:rPr>
              <a:t>“</a:t>
            </a:r>
            <a:r>
              <a:rPr lang="ru-RU" u="sng" dirty="0" smtClean="0">
                <a:solidFill>
                  <a:srgbClr val="080808"/>
                </a:solidFill>
              </a:rPr>
              <a:t>Цвет моего настроения</a:t>
            </a:r>
            <a:r>
              <a:rPr lang="en-US" u="sng" dirty="0" smtClean="0">
                <a:solidFill>
                  <a:srgbClr val="080808"/>
                </a:solidFill>
              </a:rPr>
              <a:t>”</a:t>
            </a:r>
            <a:endParaRPr lang="ru-RU" u="sng" dirty="0">
              <a:solidFill>
                <a:srgbClr val="080808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1600200"/>
            <a:ext cx="764386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15304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u="sng" dirty="0" smtClean="0">
                <a:solidFill>
                  <a:srgbClr val="080808"/>
                </a:solidFill>
              </a:rPr>
              <a:t>Упражнение  </a:t>
            </a:r>
            <a:r>
              <a:rPr lang="en-US" sz="4000" i="1" u="sng" dirty="0" smtClean="0">
                <a:solidFill>
                  <a:srgbClr val="080808"/>
                </a:solidFill>
              </a:rPr>
              <a:t>“</a:t>
            </a:r>
            <a:r>
              <a:rPr lang="ru-RU" sz="4000" i="1" u="sng" dirty="0" smtClean="0">
                <a:solidFill>
                  <a:srgbClr val="080808"/>
                </a:solidFill>
              </a:rPr>
              <a:t>Продолжи фразу</a:t>
            </a:r>
            <a:r>
              <a:rPr lang="en-US" sz="4000" i="1" u="sng" dirty="0" smtClean="0">
                <a:solidFill>
                  <a:srgbClr val="080808"/>
                </a:solidFill>
              </a:rPr>
              <a:t>”</a:t>
            </a:r>
            <a:endParaRPr lang="ru-RU" sz="4000" u="sng" dirty="0" smtClean="0">
              <a:solidFill>
                <a:srgbClr val="080808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80808"/>
                </a:solidFill>
              </a:rPr>
              <a:t>                      </a:t>
            </a:r>
          </a:p>
          <a:p>
            <a:pPr>
              <a:buNone/>
            </a:pPr>
            <a:endParaRPr lang="ru-RU" sz="3600" dirty="0" smtClean="0">
              <a:solidFill>
                <a:srgbClr val="080808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80808"/>
                </a:solidFill>
              </a:rPr>
              <a:t> </a:t>
            </a:r>
            <a:r>
              <a:rPr lang="en-US" sz="3600" dirty="0" smtClean="0">
                <a:solidFill>
                  <a:srgbClr val="080808"/>
                </a:solidFill>
              </a:rPr>
              <a:t>“</a:t>
            </a:r>
            <a:r>
              <a:rPr lang="ru-RU" sz="3600" dirty="0" smtClean="0">
                <a:solidFill>
                  <a:srgbClr val="080808"/>
                </a:solidFill>
              </a:rPr>
              <a:t>Выступая на телевидении,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80808"/>
                </a:solidFill>
              </a:rPr>
              <a:t>о нашем коллективе я бы сказал…”</a:t>
            </a:r>
            <a:endParaRPr lang="ru-RU" sz="4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Цели урока:</a:t>
            </a:r>
            <a:endParaRPr lang="ru-RU" dirty="0" smtClean="0">
              <a:solidFill>
                <a:srgbClr val="080808"/>
              </a:solidFill>
            </a:endParaRPr>
          </a:p>
          <a:p>
            <a:pPr algn="just"/>
            <a:r>
              <a:rPr lang="ru-RU" dirty="0" smtClean="0">
                <a:solidFill>
                  <a:srgbClr val="080808"/>
                </a:solidFill>
              </a:rPr>
              <a:t>– создание условий для успешной социализации личности каждого обучающегося коллектива класса.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80808"/>
                </a:solidFill>
              </a:rPr>
              <a:t> 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Задачи:</a:t>
            </a:r>
            <a:endParaRPr lang="ru-RU" dirty="0" smtClean="0">
              <a:solidFill>
                <a:srgbClr val="080808"/>
              </a:solidFill>
            </a:endParaRPr>
          </a:p>
          <a:p>
            <a:pPr algn="just"/>
            <a:r>
              <a:rPr lang="ru-RU" dirty="0" smtClean="0">
                <a:solidFill>
                  <a:srgbClr val="080808"/>
                </a:solidFill>
              </a:rPr>
              <a:t>- создать условия для формирования терпимости к различиям между людьми (индивидуальным, различиям по полу, возрасту, национальности, мировоззрению); </a:t>
            </a:r>
          </a:p>
          <a:p>
            <a:pPr algn="just"/>
            <a:r>
              <a:rPr lang="ru-RU" dirty="0" smtClean="0">
                <a:solidFill>
                  <a:srgbClr val="080808"/>
                </a:solidFill>
              </a:rPr>
              <a:t>– развивать умения работать сообща; толерантное отношения у одноклассников друг к другу; стремление к самовоспитанию</a:t>
            </a:r>
          </a:p>
          <a:p>
            <a:pPr algn="just"/>
            <a:r>
              <a:rPr lang="ru-RU" dirty="0" smtClean="0">
                <a:solidFill>
                  <a:srgbClr val="080808"/>
                </a:solidFill>
              </a:rPr>
              <a:t>– осознание каждым обучающимся своей индивидуальности; чувства коллективизма; осознать неодинаковость людей, научиться различия между ними принимать как положительный факт;</a:t>
            </a:r>
          </a:p>
          <a:p>
            <a:pPr algn="just"/>
            <a:r>
              <a:rPr lang="ru-RU" dirty="0" smtClean="0">
                <a:solidFill>
                  <a:srgbClr val="080808"/>
                </a:solidFill>
              </a:rPr>
              <a:t>- сформулировать принципы толерантности. </a:t>
            </a:r>
          </a:p>
          <a:p>
            <a:pPr>
              <a:buNone/>
            </a:pPr>
            <a:r>
              <a:rPr lang="ru-RU" dirty="0" smtClean="0">
                <a:solidFill>
                  <a:srgbClr val="080808"/>
                </a:solidFill>
              </a:rPr>
              <a:t> 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Формы работы</a:t>
            </a:r>
            <a:r>
              <a:rPr lang="ru-RU" dirty="0" smtClean="0">
                <a:solidFill>
                  <a:srgbClr val="080808"/>
                </a:solidFill>
              </a:rPr>
              <a:t>: работа в малых группах, диагностика, психологические упражнения, коллективная работа.</a:t>
            </a:r>
          </a:p>
          <a:p>
            <a:pPr>
              <a:buNone/>
            </a:pPr>
            <a:r>
              <a:rPr lang="ru-RU" dirty="0" smtClean="0">
                <a:solidFill>
                  <a:srgbClr val="080808"/>
                </a:solidFill>
              </a:rPr>
              <a:t> 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Оборудование:</a:t>
            </a:r>
            <a:r>
              <a:rPr lang="ru-RU" dirty="0" smtClean="0">
                <a:solidFill>
                  <a:srgbClr val="080808"/>
                </a:solidFill>
              </a:rPr>
              <a:t> грецкие орехи,  портрет Талейрана, бланки для определения уровня толерантности, ручки, «диета», бумажные ладони (красного, синего, зелёного цвета) бумажные листочки  зеленого и оранжевых цветов, макет дерева (без листьев), аудиозаписи, презентация</a:t>
            </a:r>
            <a:r>
              <a:rPr lang="ru-RU" i="1" dirty="0" smtClean="0">
                <a:solidFill>
                  <a:srgbClr val="080808"/>
                </a:solidFill>
              </a:rPr>
              <a:t>.</a:t>
            </a: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80808"/>
                </a:solidFill>
              </a:rPr>
              <a:t>Знать:</a:t>
            </a:r>
            <a:r>
              <a:rPr lang="en-US" sz="4000" b="1" dirty="0" smtClean="0">
                <a:solidFill>
                  <a:srgbClr val="080808"/>
                </a:solidFill>
              </a:rPr>
              <a:t> </a:t>
            </a:r>
            <a:endParaRPr lang="ru-RU" sz="4000" b="1" dirty="0" smtClean="0">
              <a:solidFill>
                <a:srgbClr val="080808"/>
              </a:solidFill>
            </a:endParaRPr>
          </a:p>
          <a:p>
            <a:r>
              <a:rPr lang="ru-RU" sz="4000" dirty="0" smtClean="0">
                <a:solidFill>
                  <a:srgbClr val="080808"/>
                </a:solidFill>
              </a:rPr>
              <a:t>что такое толерантность; </a:t>
            </a:r>
          </a:p>
          <a:p>
            <a:r>
              <a:rPr lang="ru-RU" sz="4000" dirty="0" smtClean="0">
                <a:solidFill>
                  <a:srgbClr val="080808"/>
                </a:solidFill>
              </a:rPr>
              <a:t>принципы толерантности</a:t>
            </a:r>
            <a:r>
              <a:rPr lang="ru-RU" sz="4000" b="1" dirty="0" smtClean="0">
                <a:solidFill>
                  <a:srgbClr val="080808"/>
                </a:solidFill>
              </a:rPr>
              <a:t> </a:t>
            </a:r>
          </a:p>
          <a:p>
            <a:endParaRPr lang="en-US" sz="2800" b="1" dirty="0" smtClean="0">
              <a:solidFill>
                <a:srgbClr val="080808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80808"/>
                </a:solidFill>
              </a:rPr>
              <a:t>Уметь: </a:t>
            </a:r>
          </a:p>
          <a:p>
            <a:r>
              <a:rPr lang="ru-RU" sz="4000" dirty="0" smtClean="0">
                <a:solidFill>
                  <a:srgbClr val="080808"/>
                </a:solidFill>
              </a:rPr>
              <a:t>терпимо относиться к различиям между людьми;</a:t>
            </a:r>
          </a:p>
          <a:p>
            <a:r>
              <a:rPr lang="ru-RU" sz="4000" dirty="0" smtClean="0">
                <a:solidFill>
                  <a:srgbClr val="080808"/>
                </a:solidFill>
              </a:rPr>
              <a:t>работать сообща</a:t>
            </a:r>
          </a:p>
          <a:p>
            <a:pPr>
              <a:buNone/>
            </a:pPr>
            <a:endParaRPr lang="ru-RU" sz="40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080808"/>
              </a:solidFill>
            </a:endParaRPr>
          </a:p>
          <a:p>
            <a:pPr algn="ctr">
              <a:buNone/>
            </a:pPr>
            <a:endParaRPr lang="ru-RU" sz="800" b="1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00" b="1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00" b="1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САМОПОЗНАНИЕ</a:t>
            </a:r>
            <a:endParaRPr lang="ru-RU" sz="72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286281"/>
          </a:xfrm>
        </p:spPr>
        <p:txBody>
          <a:bodyPr/>
          <a:lstStyle/>
          <a:p>
            <a:pPr algn="ctr">
              <a:buNone/>
            </a:pPr>
            <a:endParaRPr lang="ru-RU" sz="4000" i="1" u="sng" dirty="0" smtClean="0">
              <a:solidFill>
                <a:srgbClr val="080808"/>
              </a:solidFill>
            </a:endParaRPr>
          </a:p>
          <a:p>
            <a:pPr algn="ctr">
              <a:buNone/>
            </a:pPr>
            <a:r>
              <a:rPr lang="ru-RU" sz="4000" i="1" u="sng" dirty="0" smtClean="0">
                <a:solidFill>
                  <a:srgbClr val="080808"/>
                </a:solidFill>
              </a:rPr>
              <a:t>Упражнение “Никто не знает”</a:t>
            </a:r>
            <a:r>
              <a:rPr lang="ru-RU" sz="4000" u="sng" dirty="0" smtClean="0">
                <a:solidFill>
                  <a:srgbClr val="080808"/>
                </a:solidFill>
              </a:rPr>
              <a:t> </a:t>
            </a:r>
            <a:endParaRPr lang="ru-RU" sz="4000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80808"/>
                </a:solidFill>
              </a:rPr>
              <a:t>                 </a:t>
            </a:r>
            <a:r>
              <a:rPr lang="en-US" sz="3600" dirty="0" smtClean="0">
                <a:solidFill>
                  <a:srgbClr val="080808"/>
                </a:solidFill>
              </a:rPr>
              <a:t>“</a:t>
            </a:r>
            <a:r>
              <a:rPr lang="ru-RU" sz="3600" dirty="0" smtClean="0">
                <a:solidFill>
                  <a:srgbClr val="080808"/>
                </a:solidFill>
              </a:rPr>
              <a:t>Никто не знает, что я…</a:t>
            </a:r>
            <a:r>
              <a:rPr lang="en-US" sz="3600" dirty="0" smtClean="0">
                <a:solidFill>
                  <a:srgbClr val="080808"/>
                </a:solidFill>
              </a:rPr>
              <a:t>”</a:t>
            </a:r>
            <a:endParaRPr lang="ru-RU" sz="3600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>
              <a:solidFill>
                <a:srgbClr val="080808"/>
              </a:solidFill>
            </a:endParaRPr>
          </a:p>
        </p:txBody>
      </p:sp>
      <p:pic>
        <p:nvPicPr>
          <p:cNvPr id="2050" name="Picture 2" descr="C:\Users\ё\Desktop\Все фото\2011год\День Св.Валентина в школе 14.02.11\DSCF0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3360000" cy="2520000"/>
          </a:xfrm>
          <a:prstGeom prst="rect">
            <a:avLst/>
          </a:prstGeom>
          <a:noFill/>
        </p:spPr>
      </p:pic>
      <p:pic>
        <p:nvPicPr>
          <p:cNvPr id="2054" name="Picture 6" descr="C:\Users\ё\Desktop\Все фото\2011год\Неделя физики 16.04.11\DSCF0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360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4000" i="1" u="sng" dirty="0" smtClean="0">
                <a:solidFill>
                  <a:srgbClr val="080808"/>
                </a:solidFill>
              </a:rPr>
              <a:t>Упражнение  </a:t>
            </a:r>
            <a:r>
              <a:rPr lang="en-US" sz="4000" u="sng" dirty="0" smtClean="0">
                <a:solidFill>
                  <a:srgbClr val="080808"/>
                </a:solidFill>
              </a:rPr>
              <a:t>“</a:t>
            </a:r>
            <a:r>
              <a:rPr lang="ru-RU" sz="4000" i="1" u="sng" dirty="0" smtClean="0">
                <a:solidFill>
                  <a:srgbClr val="080808"/>
                </a:solidFill>
              </a:rPr>
              <a:t>Грецкий орех</a:t>
            </a:r>
            <a:r>
              <a:rPr lang="en-US" sz="4000" i="1" u="sng" dirty="0" smtClean="0">
                <a:solidFill>
                  <a:srgbClr val="080808"/>
                </a:solidFill>
              </a:rPr>
              <a:t>”</a:t>
            </a:r>
            <a:endParaRPr lang="ru-RU" sz="4000" dirty="0" smtClean="0">
              <a:solidFill>
                <a:srgbClr val="080808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80808"/>
                </a:solidFill>
              </a:rPr>
              <a:t>Людей неинтересных в мире нет.</a:t>
            </a:r>
          </a:p>
          <a:p>
            <a:pPr algn="ctr">
              <a:buNone/>
            </a:pPr>
            <a:r>
              <a:rPr lang="ru-RU" dirty="0" smtClean="0">
                <a:solidFill>
                  <a:srgbClr val="080808"/>
                </a:solidFill>
              </a:rPr>
              <a:t>Их судьбы, как история планет,</a:t>
            </a:r>
          </a:p>
          <a:p>
            <a:pPr algn="ctr">
              <a:buNone/>
            </a:pPr>
            <a:r>
              <a:rPr lang="ru-RU" dirty="0" smtClean="0">
                <a:solidFill>
                  <a:srgbClr val="080808"/>
                </a:solidFill>
              </a:rPr>
              <a:t>У каждой всё особое, своё,</a:t>
            </a:r>
          </a:p>
          <a:p>
            <a:pPr algn="ctr">
              <a:buNone/>
            </a:pPr>
            <a:r>
              <a:rPr lang="ru-RU" dirty="0" smtClean="0">
                <a:solidFill>
                  <a:srgbClr val="080808"/>
                </a:solidFill>
              </a:rPr>
              <a:t>И нет планет, похожих на неё.</a:t>
            </a:r>
            <a:endParaRPr lang="ru-RU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080808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080808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080808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080808"/>
                </a:solidFill>
              </a:rPr>
              <a:t>XVIII</a:t>
            </a:r>
            <a:r>
              <a:rPr lang="ru-RU" sz="2000" b="1" dirty="0" smtClean="0">
                <a:solidFill>
                  <a:srgbClr val="080808"/>
                </a:solidFill>
              </a:rPr>
              <a:t>-</a:t>
            </a:r>
            <a:r>
              <a:rPr lang="en-US" sz="2000" b="1" dirty="0" smtClean="0">
                <a:solidFill>
                  <a:srgbClr val="080808"/>
                </a:solidFill>
              </a:rPr>
              <a:t>XIX</a:t>
            </a:r>
            <a:r>
              <a:rPr lang="ru-RU" sz="2000" b="1" dirty="0" smtClean="0">
                <a:solidFill>
                  <a:srgbClr val="080808"/>
                </a:solidFill>
              </a:rPr>
              <a:t> вв Талейран  Перигор,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80808"/>
                </a:solidFill>
              </a:rPr>
              <a:t> князь Беневентинский </a:t>
            </a:r>
            <a:endParaRPr lang="ru-RU" sz="2000" b="1" dirty="0">
              <a:solidFill>
                <a:srgbClr val="080808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4086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Принципы толерантности:</a:t>
            </a:r>
            <a:endParaRPr lang="ru-RU" dirty="0" smtClean="0">
              <a:solidFill>
                <a:srgbClr val="080808"/>
              </a:solidFill>
            </a:endParaRPr>
          </a:p>
          <a:p>
            <a:pPr lvl="0" algn="just"/>
            <a:r>
              <a:rPr lang="ru-RU" dirty="0" smtClean="0">
                <a:solidFill>
                  <a:srgbClr val="080808"/>
                </a:solidFill>
              </a:rPr>
              <a:t>терпимость к другим людям, мнениям, поступкам; </a:t>
            </a:r>
          </a:p>
          <a:p>
            <a:pPr lvl="0" algn="just"/>
            <a:r>
              <a:rPr lang="ru-RU" dirty="0" smtClean="0">
                <a:solidFill>
                  <a:srgbClr val="080808"/>
                </a:solidFill>
              </a:rPr>
              <a:t>стремление к полноценной реализации своих способностей; </a:t>
            </a:r>
          </a:p>
          <a:p>
            <a:pPr lvl="0" algn="just"/>
            <a:r>
              <a:rPr lang="ru-RU" dirty="0" smtClean="0">
                <a:solidFill>
                  <a:srgbClr val="080808"/>
                </a:solidFill>
              </a:rPr>
              <a:t>умение понимать и познавать других людей; </a:t>
            </a:r>
          </a:p>
          <a:p>
            <a:pPr lvl="0" algn="just"/>
            <a:r>
              <a:rPr lang="ru-RU" dirty="0" smtClean="0">
                <a:solidFill>
                  <a:srgbClr val="080808"/>
                </a:solidFill>
              </a:rPr>
              <a:t>устойчивость жизненной позиции, ценностей, идеалов;</a:t>
            </a:r>
          </a:p>
          <a:p>
            <a:pPr lvl="0" algn="just"/>
            <a:r>
              <a:rPr lang="ru-RU" dirty="0" smtClean="0">
                <a:solidFill>
                  <a:srgbClr val="080808"/>
                </a:solidFill>
              </a:rPr>
              <a:t>доброжелательное отношение к пространству;</a:t>
            </a:r>
          </a:p>
          <a:p>
            <a:pPr lvl="0" algn="just"/>
            <a:r>
              <a:rPr lang="ru-RU" dirty="0" smtClean="0">
                <a:solidFill>
                  <a:srgbClr val="080808"/>
                </a:solidFill>
              </a:rPr>
              <a:t>признание многообразия культуры и мира;</a:t>
            </a:r>
          </a:p>
          <a:p>
            <a:pPr lvl="0" algn="just"/>
            <a:r>
              <a:rPr lang="ru-RU" dirty="0" smtClean="0">
                <a:solidFill>
                  <a:srgbClr val="080808"/>
                </a:solidFill>
              </a:rPr>
              <a:t>сотрудничество, дух партнерства</a:t>
            </a:r>
          </a:p>
          <a:p>
            <a:pPr algn="just"/>
            <a:r>
              <a:rPr lang="ru-RU" dirty="0" smtClean="0">
                <a:solidFill>
                  <a:srgbClr val="080808"/>
                </a:solidFill>
              </a:rPr>
              <a:t>положительное  отношение к  окружающим </a:t>
            </a:r>
            <a:endParaRPr lang="ru-RU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7600" i="1" u="sng" dirty="0" smtClean="0">
                <a:solidFill>
                  <a:srgbClr val="080808"/>
                </a:solidFill>
              </a:rPr>
              <a:t>Диагностика уровня толерантности</a:t>
            </a:r>
            <a:endParaRPr lang="ru-RU" sz="7600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sz="3800" dirty="0" smtClean="0">
              <a:solidFill>
                <a:srgbClr val="080808"/>
              </a:solidFill>
            </a:endParaRPr>
          </a:p>
          <a:p>
            <a:r>
              <a:rPr lang="ru-RU" sz="3800" dirty="0" smtClean="0">
                <a:solidFill>
                  <a:srgbClr val="080808"/>
                </a:solidFill>
              </a:rPr>
              <a:t>1.Цивилизованные страны, как, например, Россия не должны помогать народам Африки: пусть сами решают свои проблемы.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2.Вид молодого человека с бородой и длинными волосами неприятен для всех.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3.Несправедливо людей с темным цветом кожи ставить руководителями над белыми людьми.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4.Истоки современного терроризма следует искать в исламской культуре.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5. Мы должны ограничивать въезд в наш город представителей других народов.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6.Человек, который со мной не согласен, обычно вызывает  у меня раздражение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7.Любой межнациональный конфликт можно разрешить путем переговоров и взаимных уступок.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8. Человека надо оценивать по моральным качествам, а не по национальности или вероисповеданию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9. Я хорошо отношусь к людям другой веры.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10. То, что люди в нашей стране придерживаются разных, а иногда и противоположных взглядов,- благо для России.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11.Очень важно защищать права тех, кто в меньшинстве и имеет другие, отличные от общепринятых в обществе, взгляды.</a:t>
            </a:r>
          </a:p>
          <a:p>
            <a:r>
              <a:rPr lang="ru-RU" sz="3800" dirty="0" smtClean="0">
                <a:solidFill>
                  <a:srgbClr val="080808"/>
                </a:solidFill>
              </a:rPr>
              <a:t>12.Я нормально отношусь к межнациональным бракам.</a:t>
            </a:r>
          </a:p>
          <a:p>
            <a:endParaRPr lang="ru-RU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400" i="1" u="sng" dirty="0" smtClean="0">
                <a:solidFill>
                  <a:srgbClr val="080808"/>
                </a:solidFill>
              </a:rPr>
              <a:t>Проверка результатов:</a:t>
            </a:r>
            <a:endParaRPr lang="ru-RU" sz="6400" u="sng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80808"/>
                </a:solidFill>
              </a:rPr>
              <a:t> </a:t>
            </a:r>
            <a:r>
              <a:rPr lang="ru-RU" b="1" dirty="0" smtClean="0">
                <a:solidFill>
                  <a:srgbClr val="080808"/>
                </a:solidFill>
              </a:rPr>
              <a:t>1-6 вопросы:                                         7-12 вопросы:</a:t>
            </a:r>
          </a:p>
          <a:p>
            <a:pPr>
              <a:buNone/>
            </a:pPr>
            <a:r>
              <a:rPr lang="ru-RU" dirty="0" smtClean="0">
                <a:solidFill>
                  <a:srgbClr val="080808"/>
                </a:solidFill>
              </a:rPr>
              <a:t>«нет» -по 1 баллу                                   «нет» - о баллов</a:t>
            </a:r>
          </a:p>
          <a:p>
            <a:pPr>
              <a:buNone/>
            </a:pPr>
            <a:r>
              <a:rPr lang="ru-RU" dirty="0" smtClean="0">
                <a:solidFill>
                  <a:srgbClr val="080808"/>
                </a:solidFill>
              </a:rPr>
              <a:t>«да» - по 0 баллов                                  «да» - по 1 баллу</a:t>
            </a:r>
          </a:p>
          <a:p>
            <a:pPr>
              <a:buNone/>
            </a:pPr>
            <a:endParaRPr lang="ru-RU" b="1" i="1" dirty="0" smtClean="0">
              <a:solidFill>
                <a:srgbClr val="080808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10</a:t>
            </a:r>
            <a:r>
              <a:rPr lang="ru-RU" b="1" i="1" dirty="0" smtClean="0">
                <a:solidFill>
                  <a:srgbClr val="080808"/>
                </a:solidFill>
              </a:rPr>
              <a:t>-12 </a:t>
            </a:r>
            <a:r>
              <a:rPr lang="ru-RU" b="1" i="1" dirty="0" smtClean="0">
                <a:solidFill>
                  <a:srgbClr val="080808"/>
                </a:solidFill>
              </a:rPr>
              <a:t>баллов - высокий уровень</a:t>
            </a:r>
            <a:endParaRPr lang="ru-RU" b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80808"/>
                </a:solidFill>
              </a:rPr>
              <a:t>       </a:t>
            </a:r>
            <a:r>
              <a:rPr lang="ru-RU" dirty="0" smtClean="0">
                <a:solidFill>
                  <a:srgbClr val="080808"/>
                </a:solidFill>
              </a:rPr>
              <a:t>Поздравляем! Вы  толерантный человек, хорошо понимающий, что мир многолик и принимаете людей такими, какие они есть.</a:t>
            </a:r>
          </a:p>
          <a:p>
            <a:pPr algn="just">
              <a:buNone/>
            </a:pPr>
            <a:endParaRPr lang="ru-RU" b="1" i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7</a:t>
            </a:r>
            <a:r>
              <a:rPr lang="ru-RU" b="1" i="1" dirty="0" smtClean="0">
                <a:solidFill>
                  <a:srgbClr val="080808"/>
                </a:solidFill>
              </a:rPr>
              <a:t>-9 </a:t>
            </a:r>
            <a:r>
              <a:rPr lang="ru-RU" b="1" i="1" dirty="0" smtClean="0">
                <a:solidFill>
                  <a:srgbClr val="080808"/>
                </a:solidFill>
              </a:rPr>
              <a:t>баллов - средний уровень</a:t>
            </a:r>
            <a:endParaRPr lang="ru-RU" b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80808"/>
                </a:solidFill>
              </a:rPr>
              <a:t>       </a:t>
            </a:r>
            <a:r>
              <a:rPr lang="ru-RU" dirty="0" smtClean="0">
                <a:solidFill>
                  <a:srgbClr val="080808"/>
                </a:solidFill>
              </a:rPr>
              <a:t>Вы имеете знания культуры толерантности , но вам иногда  не хватает терпимого отношения к окружающим.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80808"/>
                </a:solidFill>
              </a:rPr>
              <a:t>        </a:t>
            </a:r>
            <a:r>
              <a:rPr lang="ru-RU" dirty="0" smtClean="0">
                <a:solidFill>
                  <a:srgbClr val="080808"/>
                </a:solidFill>
              </a:rPr>
              <a:t>Чаще применяйте свои знания на практике.</a:t>
            </a:r>
          </a:p>
          <a:p>
            <a:pPr algn="just">
              <a:buNone/>
            </a:pPr>
            <a:endParaRPr lang="ru-RU" b="1" i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4</a:t>
            </a:r>
            <a:r>
              <a:rPr lang="ru-RU" b="1" i="1" dirty="0" smtClean="0">
                <a:solidFill>
                  <a:srgbClr val="080808"/>
                </a:solidFill>
              </a:rPr>
              <a:t>-6 </a:t>
            </a:r>
            <a:r>
              <a:rPr lang="ru-RU" b="1" i="1" dirty="0" smtClean="0">
                <a:solidFill>
                  <a:srgbClr val="080808"/>
                </a:solidFill>
              </a:rPr>
              <a:t>баллов - ниже среднего</a:t>
            </a:r>
            <a:endParaRPr lang="ru-RU" b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80808"/>
                </a:solidFill>
              </a:rPr>
              <a:t>      </a:t>
            </a:r>
            <a:r>
              <a:rPr lang="ru-RU" dirty="0" smtClean="0">
                <a:solidFill>
                  <a:srgbClr val="080808"/>
                </a:solidFill>
              </a:rPr>
              <a:t>Вам следует внимательнее относится к окружающим людям, учиться жить в терпимости и согласии.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80808"/>
                </a:solidFill>
              </a:rPr>
              <a:t>       </a:t>
            </a:r>
            <a:r>
              <a:rPr lang="ru-RU" dirty="0" smtClean="0">
                <a:solidFill>
                  <a:srgbClr val="080808"/>
                </a:solidFill>
              </a:rPr>
              <a:t>Займитесь самовоспитанием.</a:t>
            </a:r>
          </a:p>
          <a:p>
            <a:pPr algn="just">
              <a:buNone/>
            </a:pPr>
            <a:endParaRPr lang="ru-RU" b="1" i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80808"/>
                </a:solidFill>
              </a:rPr>
              <a:t>0-3 балла - низкий уровень.</a:t>
            </a:r>
            <a:endParaRPr lang="ru-RU" b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80808"/>
                </a:solidFill>
              </a:rPr>
              <a:t>        </a:t>
            </a:r>
            <a:r>
              <a:rPr lang="ru-RU" dirty="0" smtClean="0">
                <a:solidFill>
                  <a:srgbClr val="080808"/>
                </a:solidFill>
              </a:rPr>
              <a:t>Тревога! Вам нужно срочно учиться любить жизнь, мир, людей.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80808"/>
                </a:solidFill>
              </a:rPr>
              <a:t>        </a:t>
            </a:r>
            <a:r>
              <a:rPr lang="ru-RU" dirty="0" smtClean="0">
                <a:solidFill>
                  <a:srgbClr val="080808"/>
                </a:solidFill>
              </a:rPr>
              <a:t>Прежде всего, полюбите себя самого.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3">
      <a:dk1>
        <a:srgbClr val="00C959"/>
      </a:dk1>
      <a:lt1>
        <a:srgbClr val="00C959"/>
      </a:lt1>
      <a:dk2>
        <a:srgbClr val="00632C"/>
      </a:dk2>
      <a:lt2>
        <a:srgbClr val="31FF8C"/>
      </a:lt2>
      <a:accent1>
        <a:srgbClr val="0F6FC6"/>
      </a:accent1>
      <a:accent2>
        <a:srgbClr val="00B050"/>
      </a:accent2>
      <a:accent3>
        <a:srgbClr val="0BD0D9"/>
      </a:accent3>
      <a:accent4>
        <a:srgbClr val="00B05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641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Творческая работа  “Дерево толерантности”</vt:lpstr>
      <vt:lpstr>Упражнение  “Цвет моего настроения”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Владимировна</dc:creator>
  <cp:lastModifiedBy>ё</cp:lastModifiedBy>
  <cp:revision>35</cp:revision>
  <dcterms:created xsi:type="dcterms:W3CDTF">2012-04-12T03:43:47Z</dcterms:created>
  <dcterms:modified xsi:type="dcterms:W3CDTF">2012-05-04T19:03:02Z</dcterms:modified>
</cp:coreProperties>
</file>