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del" panose="020B0604020202020204" charset="0"/>
      <p:regular r:id="rId16"/>
    </p:embeddedFont>
    <p:embeddedFont>
      <p:font typeface="Model Bold" panose="020B0604020202020204" charset="0"/>
      <p:regular r:id="rId17"/>
    </p:embeddedFont>
    <p:embeddedFont>
      <p:font typeface="Yeseva One" panose="020B0604020202020204" charset="-5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5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1955470" y="3954470"/>
            <a:ext cx="8464534" cy="4200525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2125471" y="2129237"/>
            <a:ext cx="8453547" cy="4195073"/>
          </a:xfrm>
          <a:custGeom>
            <a:avLst/>
            <a:gdLst/>
            <a:ahLst/>
            <a:cxnLst/>
            <a:rect l="l" t="t" r="r" b="b"/>
            <a:pathLst>
              <a:path w="8453547" h="4195073">
                <a:moveTo>
                  <a:pt x="0" y="0"/>
                </a:moveTo>
                <a:lnTo>
                  <a:pt x="8453547" y="0"/>
                </a:lnTo>
                <a:lnTo>
                  <a:pt x="8453547" y="4195073"/>
                </a:lnTo>
                <a:lnTo>
                  <a:pt x="0" y="419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-230652" y="8646074"/>
            <a:ext cx="3750688" cy="3281852"/>
            <a:chOff x="0" y="0"/>
            <a:chExt cx="812800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14771730" y="-1640926"/>
            <a:ext cx="3750688" cy="3281852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851970" y="2645728"/>
            <a:ext cx="10584061" cy="482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Model"/>
                <a:ea typeface="Model"/>
                <a:cs typeface="Model"/>
                <a:sym typeface="Model"/>
              </a:rPr>
              <a:t>Федерация 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Model"/>
                <a:ea typeface="Model"/>
                <a:cs typeface="Model"/>
                <a:sym typeface="Model"/>
              </a:rPr>
              <a:t>Профсоюзов 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Model"/>
                <a:ea typeface="Model"/>
                <a:cs typeface="Model"/>
                <a:sym typeface="Model"/>
              </a:rPr>
              <a:t>Беларуси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939006" y="1028700"/>
            <a:ext cx="2708068" cy="2708068"/>
          </a:xfrm>
          <a:custGeom>
            <a:avLst/>
            <a:gdLst/>
            <a:ahLst/>
            <a:cxnLst/>
            <a:rect l="l" t="t" r="r" b="b"/>
            <a:pathLst>
              <a:path w="2708068" h="2708068">
                <a:moveTo>
                  <a:pt x="0" y="0"/>
                </a:moveTo>
                <a:lnTo>
                  <a:pt x="2708068" y="0"/>
                </a:lnTo>
                <a:lnTo>
                  <a:pt x="2708068" y="2708068"/>
                </a:lnTo>
                <a:lnTo>
                  <a:pt x="0" y="2708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421809" y="9706610"/>
            <a:ext cx="744438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Тимощеня Анастасия 10Б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75014"/>
            <a:ext cx="18288000" cy="8411986"/>
            <a:chOff x="0" y="0"/>
            <a:chExt cx="24384000" cy="112159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9113" b="9113"/>
            <a:stretch>
              <a:fillRect/>
            </a:stretch>
          </p:blipFill>
          <p:spPr>
            <a:xfrm>
              <a:off x="0" y="0"/>
              <a:ext cx="24384000" cy="11215982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3417747" y="445820"/>
            <a:ext cx="11452506" cy="103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8"/>
              </a:lnSpc>
            </a:pPr>
            <a:r>
              <a:rPr lang="en-US" sz="5948" b="1">
                <a:solidFill>
                  <a:srgbClr val="000000"/>
                </a:solidFill>
                <a:latin typeface="Model Bold"/>
                <a:ea typeface="Model Bold"/>
                <a:cs typeface="Model Bold"/>
                <a:sym typeface="Model Bold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2140" y="4778701"/>
            <a:ext cx="7776512" cy="3645044"/>
            <a:chOff x="0" y="0"/>
            <a:chExt cx="2048135" cy="9600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8135" cy="960012"/>
            </a:xfrm>
            <a:custGeom>
              <a:avLst/>
              <a:gdLst/>
              <a:ahLst/>
              <a:cxnLst/>
              <a:rect l="l" t="t" r="r" b="b"/>
              <a:pathLst>
                <a:path w="2048135" h="960012">
                  <a:moveTo>
                    <a:pt x="50773" y="0"/>
                  </a:moveTo>
                  <a:lnTo>
                    <a:pt x="1997362" y="0"/>
                  </a:lnTo>
                  <a:cubicBezTo>
                    <a:pt x="2010828" y="0"/>
                    <a:pt x="2023742" y="5349"/>
                    <a:pt x="2033264" y="14871"/>
                  </a:cubicBezTo>
                  <a:cubicBezTo>
                    <a:pt x="2042786" y="24393"/>
                    <a:pt x="2048135" y="37307"/>
                    <a:pt x="2048135" y="50773"/>
                  </a:cubicBezTo>
                  <a:lnTo>
                    <a:pt x="2048135" y="909238"/>
                  </a:lnTo>
                  <a:cubicBezTo>
                    <a:pt x="2048135" y="922704"/>
                    <a:pt x="2042786" y="935619"/>
                    <a:pt x="2033264" y="945141"/>
                  </a:cubicBezTo>
                  <a:cubicBezTo>
                    <a:pt x="2023742" y="954662"/>
                    <a:pt x="2010828" y="960012"/>
                    <a:pt x="1997362" y="960012"/>
                  </a:cubicBezTo>
                  <a:lnTo>
                    <a:pt x="50773" y="960012"/>
                  </a:lnTo>
                  <a:cubicBezTo>
                    <a:pt x="37307" y="960012"/>
                    <a:pt x="24393" y="954662"/>
                    <a:pt x="14871" y="945141"/>
                  </a:cubicBezTo>
                  <a:cubicBezTo>
                    <a:pt x="5349" y="935619"/>
                    <a:pt x="0" y="922704"/>
                    <a:pt x="0" y="909238"/>
                  </a:cubicBezTo>
                  <a:lnTo>
                    <a:pt x="0" y="50773"/>
                  </a:lnTo>
                  <a:cubicBezTo>
                    <a:pt x="0" y="37307"/>
                    <a:pt x="5349" y="24393"/>
                    <a:pt x="14871" y="14871"/>
                  </a:cubicBezTo>
                  <a:cubicBezTo>
                    <a:pt x="24393" y="5349"/>
                    <a:pt x="37307" y="0"/>
                    <a:pt x="50773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048135" cy="10266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91860" y="0"/>
            <a:ext cx="8617222" cy="5472481"/>
            <a:chOff x="0" y="0"/>
            <a:chExt cx="959904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9904" cy="609600"/>
            </a:xfrm>
            <a:custGeom>
              <a:avLst/>
              <a:gdLst/>
              <a:ahLst/>
              <a:cxnLst/>
              <a:rect l="l" t="t" r="r" b="b"/>
              <a:pathLst>
                <a:path w="959904" h="609600">
                  <a:moveTo>
                    <a:pt x="756704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959904" y="609600"/>
                  </a:lnTo>
                  <a:lnTo>
                    <a:pt x="756704" y="0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66675"/>
              <a:ext cx="756704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728652" y="-1142787"/>
            <a:ext cx="9559348" cy="11429787"/>
            <a:chOff x="0" y="0"/>
            <a:chExt cx="8603361" cy="10286746"/>
          </a:xfrm>
        </p:grpSpPr>
        <p:sp>
          <p:nvSpPr>
            <p:cNvPr id="12" name="Freeform 12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2"/>
              <a:stretch>
                <a:fillRect l="-10440" r="-1044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4828313" y="6560491"/>
            <a:ext cx="5867934" cy="3726509"/>
            <a:chOff x="0" y="0"/>
            <a:chExt cx="959904" cy="609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9904" cy="609600"/>
            </a:xfrm>
            <a:custGeom>
              <a:avLst/>
              <a:gdLst/>
              <a:ahLst/>
              <a:cxnLst/>
              <a:rect l="l" t="t" r="r" b="b"/>
              <a:pathLst>
                <a:path w="959904" h="609600">
                  <a:moveTo>
                    <a:pt x="756704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959904" y="609600"/>
                  </a:lnTo>
                  <a:lnTo>
                    <a:pt x="756704" y="0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66675"/>
              <a:ext cx="756704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00197" y="1526611"/>
            <a:ext cx="6628805" cy="151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Model Bold"/>
                <a:ea typeface="Model Bold"/>
                <a:cs typeface="Model Bold"/>
                <a:sym typeface="Model Bold"/>
              </a:rPr>
              <a:t>СЕНЬКО </a:t>
            </a:r>
          </a:p>
          <a:p>
            <a:pPr algn="just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Model Bold"/>
                <a:ea typeface="Model Bold"/>
                <a:cs typeface="Model Bold"/>
                <a:sym typeface="Model Bold"/>
              </a:rPr>
              <a:t>ЮРИЙ АЛЕКСЕЕВИЧ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0197" y="2969965"/>
            <a:ext cx="872865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Председатель Федерации профсоюзов Беларуси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9621" y="5036808"/>
            <a:ext cx="7689031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4–6 октября 1990 г. XVII съезд профсоюзов Беларуси, который состоялся в Минске, по факту был первым съездом Федерации профсоюзов Беларуси.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1521" y="0"/>
            <a:ext cx="11153345" cy="10287000"/>
            <a:chOff x="0" y="0"/>
            <a:chExt cx="521080" cy="4806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1080" cy="480605"/>
            </a:xfrm>
            <a:custGeom>
              <a:avLst/>
              <a:gdLst/>
              <a:ahLst/>
              <a:cxnLst/>
              <a:rect l="l" t="t" r="r" b="b"/>
              <a:pathLst>
                <a:path w="521080" h="480605">
                  <a:moveTo>
                    <a:pt x="203200" y="0"/>
                  </a:moveTo>
                  <a:lnTo>
                    <a:pt x="521080" y="0"/>
                  </a:lnTo>
                  <a:lnTo>
                    <a:pt x="317880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317880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6814" y="2336898"/>
            <a:ext cx="8507186" cy="7530656"/>
            <a:chOff x="0" y="0"/>
            <a:chExt cx="2240576" cy="19833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40576" cy="1983383"/>
            </a:xfrm>
            <a:custGeom>
              <a:avLst/>
              <a:gdLst/>
              <a:ahLst/>
              <a:cxnLst/>
              <a:rect l="l" t="t" r="r" b="b"/>
              <a:pathLst>
                <a:path w="2240576" h="1983383">
                  <a:moveTo>
                    <a:pt x="46412" y="0"/>
                  </a:moveTo>
                  <a:lnTo>
                    <a:pt x="2194163" y="0"/>
                  </a:lnTo>
                  <a:cubicBezTo>
                    <a:pt x="2219796" y="0"/>
                    <a:pt x="2240576" y="20779"/>
                    <a:pt x="2240576" y="46412"/>
                  </a:cubicBezTo>
                  <a:lnTo>
                    <a:pt x="2240576" y="1936970"/>
                  </a:lnTo>
                  <a:cubicBezTo>
                    <a:pt x="2240576" y="1962603"/>
                    <a:pt x="2219796" y="1983383"/>
                    <a:pt x="2194163" y="1983383"/>
                  </a:cubicBezTo>
                  <a:lnTo>
                    <a:pt x="46412" y="1983383"/>
                  </a:lnTo>
                  <a:cubicBezTo>
                    <a:pt x="20779" y="1983383"/>
                    <a:pt x="0" y="1962603"/>
                    <a:pt x="0" y="1936970"/>
                  </a:cubicBezTo>
                  <a:lnTo>
                    <a:pt x="0" y="46412"/>
                  </a:lnTo>
                  <a:cubicBezTo>
                    <a:pt x="0" y="20779"/>
                    <a:pt x="20779" y="0"/>
                    <a:pt x="46412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240576" cy="20500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77339" y="1028700"/>
            <a:ext cx="7781961" cy="778196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2"/>
              <a:stretch>
                <a:fillRect l="-26907" r="-26907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0921" y="2552092"/>
            <a:ext cx="8098971" cy="7315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5"/>
              </a:lnSpc>
            </a:pPr>
            <a:r>
              <a:rPr lang="en-US" sz="298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ФПБ – самая массовая общественная организация, объединяющая 15 отраслевых профсоюзов. Численность членов профсоюзов составляет порядка 4 миллиона человек.</a:t>
            </a:r>
          </a:p>
          <a:p>
            <a:pPr algn="l">
              <a:lnSpc>
                <a:spcPts val="4185"/>
              </a:lnSpc>
            </a:pPr>
            <a:r>
              <a:rPr lang="en-US" sz="298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Высшим органом ФПБ является Съезд. Руководящий орган в период между Съездами – Совет ФПБ, в период между Пленумами Совета ФПБ – его Президиум, в который входят руководители отраслевых профсоюзов, областных объединений, представители нижестоящих профсоюзных структур.</a:t>
            </a:r>
          </a:p>
          <a:p>
            <a:pPr algn="just">
              <a:lnSpc>
                <a:spcPts val="4185"/>
              </a:lnSpc>
            </a:pPr>
            <a:endParaRPr lang="en-US" sz="2989">
              <a:solidFill>
                <a:srgbClr val="000000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534" y="3456799"/>
            <a:ext cx="8088033" cy="6197799"/>
            <a:chOff x="0" y="0"/>
            <a:chExt cx="2130181" cy="16323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0181" cy="1632342"/>
            </a:xfrm>
            <a:custGeom>
              <a:avLst/>
              <a:gdLst/>
              <a:ahLst/>
              <a:cxnLst/>
              <a:rect l="l" t="t" r="r" b="b"/>
              <a:pathLst>
                <a:path w="2130181" h="1632342">
                  <a:moveTo>
                    <a:pt x="48818" y="0"/>
                  </a:moveTo>
                  <a:lnTo>
                    <a:pt x="2081364" y="0"/>
                  </a:lnTo>
                  <a:cubicBezTo>
                    <a:pt x="2108325" y="0"/>
                    <a:pt x="2130181" y="21856"/>
                    <a:pt x="2130181" y="48818"/>
                  </a:cubicBezTo>
                  <a:lnTo>
                    <a:pt x="2130181" y="1583524"/>
                  </a:lnTo>
                  <a:cubicBezTo>
                    <a:pt x="2130181" y="1596472"/>
                    <a:pt x="2125038" y="1608889"/>
                    <a:pt x="2115883" y="1618044"/>
                  </a:cubicBezTo>
                  <a:cubicBezTo>
                    <a:pt x="2106728" y="1627199"/>
                    <a:pt x="2094311" y="1632342"/>
                    <a:pt x="2081364" y="1632342"/>
                  </a:cubicBezTo>
                  <a:lnTo>
                    <a:pt x="48818" y="1632342"/>
                  </a:lnTo>
                  <a:cubicBezTo>
                    <a:pt x="35870" y="1632342"/>
                    <a:pt x="23453" y="1627199"/>
                    <a:pt x="14298" y="1618044"/>
                  </a:cubicBezTo>
                  <a:cubicBezTo>
                    <a:pt x="5143" y="1608889"/>
                    <a:pt x="0" y="1596472"/>
                    <a:pt x="0" y="1583524"/>
                  </a:cubicBezTo>
                  <a:lnTo>
                    <a:pt x="0" y="48818"/>
                  </a:lnTo>
                  <a:cubicBezTo>
                    <a:pt x="0" y="35870"/>
                    <a:pt x="5143" y="23453"/>
                    <a:pt x="14298" y="14298"/>
                  </a:cubicBezTo>
                  <a:cubicBezTo>
                    <a:pt x="23453" y="5143"/>
                    <a:pt x="35870" y="0"/>
                    <a:pt x="48818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130181" cy="1699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91860" y="0"/>
            <a:ext cx="14483006" cy="10287000"/>
            <a:chOff x="0" y="0"/>
            <a:chExt cx="676641" cy="4806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6641" cy="480605"/>
            </a:xfrm>
            <a:custGeom>
              <a:avLst/>
              <a:gdLst/>
              <a:ahLst/>
              <a:cxnLst/>
              <a:rect l="l" t="t" r="r" b="b"/>
              <a:pathLst>
                <a:path w="676641" h="480605">
                  <a:moveTo>
                    <a:pt x="203200" y="0"/>
                  </a:moveTo>
                  <a:lnTo>
                    <a:pt x="676641" y="0"/>
                  </a:lnTo>
                  <a:lnTo>
                    <a:pt x="473441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66675"/>
              <a:ext cx="473441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16050" y="9022196"/>
            <a:ext cx="7007598" cy="1264804"/>
            <a:chOff x="0" y="0"/>
            <a:chExt cx="3770039" cy="6804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0038" cy="680456"/>
            </a:xfrm>
            <a:custGeom>
              <a:avLst/>
              <a:gdLst/>
              <a:ahLst/>
              <a:cxnLst/>
              <a:rect l="l" t="t" r="r" b="b"/>
              <a:pathLst>
                <a:path w="3770038" h="680456">
                  <a:moveTo>
                    <a:pt x="203200" y="0"/>
                  </a:moveTo>
                  <a:lnTo>
                    <a:pt x="3770038" y="0"/>
                  </a:lnTo>
                  <a:lnTo>
                    <a:pt x="3566838" y="680456"/>
                  </a:lnTo>
                  <a:lnTo>
                    <a:pt x="0" y="68045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66675"/>
              <a:ext cx="3566839" cy="747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500893" y="1839048"/>
            <a:ext cx="10787107" cy="5911435"/>
          </a:xfrm>
          <a:custGeom>
            <a:avLst/>
            <a:gdLst/>
            <a:ahLst/>
            <a:cxnLst/>
            <a:rect l="l" t="t" r="r" b="b"/>
            <a:pathLst>
              <a:path w="10787107" h="5911435">
                <a:moveTo>
                  <a:pt x="0" y="0"/>
                </a:moveTo>
                <a:lnTo>
                  <a:pt x="10787107" y="0"/>
                </a:lnTo>
                <a:lnTo>
                  <a:pt x="10787107" y="5911435"/>
                </a:lnTo>
                <a:lnTo>
                  <a:pt x="0" y="5911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628775" y="663026"/>
            <a:ext cx="6563085" cy="2352043"/>
            <a:chOff x="0" y="0"/>
            <a:chExt cx="1728549" cy="6194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28549" cy="619468"/>
            </a:xfrm>
            <a:custGeom>
              <a:avLst/>
              <a:gdLst/>
              <a:ahLst/>
              <a:cxnLst/>
              <a:rect l="l" t="t" r="r" b="b"/>
              <a:pathLst>
                <a:path w="1728549" h="619468">
                  <a:moveTo>
                    <a:pt x="60160" y="0"/>
                  </a:moveTo>
                  <a:lnTo>
                    <a:pt x="1668389" y="0"/>
                  </a:lnTo>
                  <a:cubicBezTo>
                    <a:pt x="1701614" y="0"/>
                    <a:pt x="1728549" y="26935"/>
                    <a:pt x="1728549" y="60160"/>
                  </a:cubicBezTo>
                  <a:lnTo>
                    <a:pt x="1728549" y="559308"/>
                  </a:lnTo>
                  <a:cubicBezTo>
                    <a:pt x="1728549" y="575263"/>
                    <a:pt x="1722211" y="590565"/>
                    <a:pt x="1710929" y="601848"/>
                  </a:cubicBezTo>
                  <a:cubicBezTo>
                    <a:pt x="1699646" y="613130"/>
                    <a:pt x="1684344" y="619468"/>
                    <a:pt x="1668389" y="619468"/>
                  </a:cubicBezTo>
                  <a:lnTo>
                    <a:pt x="60160" y="619468"/>
                  </a:lnTo>
                  <a:cubicBezTo>
                    <a:pt x="26935" y="619468"/>
                    <a:pt x="0" y="592533"/>
                    <a:pt x="0" y="559308"/>
                  </a:cubicBezTo>
                  <a:lnTo>
                    <a:pt x="0" y="60160"/>
                  </a:lnTo>
                  <a:cubicBezTo>
                    <a:pt x="0" y="26935"/>
                    <a:pt x="26935" y="0"/>
                    <a:pt x="6016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1728549" cy="686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494912" y="692238"/>
            <a:ext cx="4830812" cy="220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Model"/>
                <a:ea typeface="Model"/>
                <a:cs typeface="Model"/>
                <a:sym typeface="Model"/>
              </a:rPr>
              <a:t>Федерация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Model"/>
                <a:ea typeface="Model"/>
                <a:cs typeface="Model"/>
                <a:sym typeface="Model"/>
              </a:rPr>
              <a:t>Профсоюзов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Model"/>
                <a:ea typeface="Model"/>
                <a:cs typeface="Model"/>
                <a:sym typeface="Model"/>
              </a:rPr>
              <a:t>Беларуси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3117" y="3552049"/>
            <a:ext cx="7636867" cy="589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0"/>
              </a:lnSpc>
            </a:pPr>
            <a:r>
              <a:rPr lang="en-US" sz="337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Эмблема Федерации профсоюзов Беларуси является ее атрибутом, символом и имеет официальный статус. Является собственностью Федерации профсоюзов, которая осуществляет полное распоряжение ею в соответствии с Уставом и нормативными правовыми актами Республики Беларусь.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63215" y="9153525"/>
            <a:ext cx="3376985" cy="89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Эмблема</a:t>
            </a:r>
            <a:endParaRPr lang="en-US" sz="5199" dirty="0">
              <a:solidFill>
                <a:srgbClr val="FFFFFF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06444" y="0"/>
            <a:ext cx="11999149" cy="10287000"/>
            <a:chOff x="0" y="0"/>
            <a:chExt cx="711061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1061" cy="609600"/>
            </a:xfrm>
            <a:custGeom>
              <a:avLst/>
              <a:gdLst/>
              <a:ahLst/>
              <a:cxnLst/>
              <a:rect l="l" t="t" r="r" b="b"/>
              <a:pathLst>
                <a:path w="711061" h="609600">
                  <a:moveTo>
                    <a:pt x="203200" y="0"/>
                  </a:moveTo>
                  <a:lnTo>
                    <a:pt x="711061" y="0"/>
                  </a:lnTo>
                  <a:lnTo>
                    <a:pt x="50786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507861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39069" y="-2978337"/>
            <a:ext cx="5633109" cy="4829326"/>
            <a:chOff x="0" y="0"/>
            <a:chExt cx="711061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11061" cy="609600"/>
            </a:xfrm>
            <a:custGeom>
              <a:avLst/>
              <a:gdLst/>
              <a:ahLst/>
              <a:cxnLst/>
              <a:rect l="l" t="t" r="r" b="b"/>
              <a:pathLst>
                <a:path w="711061" h="609600">
                  <a:moveTo>
                    <a:pt x="203200" y="0"/>
                  </a:moveTo>
                  <a:lnTo>
                    <a:pt x="711061" y="0"/>
                  </a:lnTo>
                  <a:lnTo>
                    <a:pt x="50786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507861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85800" y="1492119"/>
            <a:ext cx="5093906" cy="6558677"/>
          </a:xfrm>
          <a:custGeom>
            <a:avLst/>
            <a:gdLst/>
            <a:ahLst/>
            <a:cxnLst/>
            <a:rect l="l" t="t" r="r" b="b"/>
            <a:pathLst>
              <a:path w="5093906" h="6558677">
                <a:moveTo>
                  <a:pt x="0" y="0"/>
                </a:moveTo>
                <a:lnTo>
                  <a:pt x="5093906" y="0"/>
                </a:lnTo>
                <a:lnTo>
                  <a:pt x="5093906" y="6558677"/>
                </a:lnTo>
                <a:lnTo>
                  <a:pt x="0" y="6558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966707" y="5769309"/>
            <a:ext cx="5625998" cy="3488991"/>
          </a:xfrm>
          <a:custGeom>
            <a:avLst/>
            <a:gdLst/>
            <a:ahLst/>
            <a:cxnLst/>
            <a:rect l="l" t="t" r="r" b="b"/>
            <a:pathLst>
              <a:path w="5625998" h="3488991">
                <a:moveTo>
                  <a:pt x="0" y="0"/>
                </a:moveTo>
                <a:lnTo>
                  <a:pt x="5625997" y="0"/>
                </a:lnTo>
                <a:lnTo>
                  <a:pt x="5625997" y="3488991"/>
                </a:lnTo>
                <a:lnTo>
                  <a:pt x="0" y="34889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090035" y="132080"/>
            <a:ext cx="1753344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Флаг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773927" y="2086096"/>
            <a:ext cx="9514073" cy="6528732"/>
            <a:chOff x="0" y="0"/>
            <a:chExt cx="2505764" cy="17195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05764" cy="1719501"/>
            </a:xfrm>
            <a:custGeom>
              <a:avLst/>
              <a:gdLst/>
              <a:ahLst/>
              <a:cxnLst/>
              <a:rect l="l" t="t" r="r" b="b"/>
              <a:pathLst>
                <a:path w="2505764" h="1719501">
                  <a:moveTo>
                    <a:pt x="41500" y="0"/>
                  </a:moveTo>
                  <a:lnTo>
                    <a:pt x="2464264" y="0"/>
                  </a:lnTo>
                  <a:cubicBezTo>
                    <a:pt x="2487184" y="0"/>
                    <a:pt x="2505764" y="18580"/>
                    <a:pt x="2505764" y="41500"/>
                  </a:cubicBezTo>
                  <a:lnTo>
                    <a:pt x="2505764" y="1678001"/>
                  </a:lnTo>
                  <a:cubicBezTo>
                    <a:pt x="2505764" y="1689008"/>
                    <a:pt x="2501392" y="1699564"/>
                    <a:pt x="2493609" y="1707346"/>
                  </a:cubicBezTo>
                  <a:cubicBezTo>
                    <a:pt x="2485826" y="1715129"/>
                    <a:pt x="2475270" y="1719501"/>
                    <a:pt x="2464264" y="1719501"/>
                  </a:cubicBezTo>
                  <a:lnTo>
                    <a:pt x="41500" y="1719501"/>
                  </a:lnTo>
                  <a:cubicBezTo>
                    <a:pt x="18580" y="1719501"/>
                    <a:pt x="0" y="1700921"/>
                    <a:pt x="0" y="1678001"/>
                  </a:cubicBezTo>
                  <a:lnTo>
                    <a:pt x="0" y="41500"/>
                  </a:lnTo>
                  <a:cubicBezTo>
                    <a:pt x="0" y="30494"/>
                    <a:pt x="4372" y="19938"/>
                    <a:pt x="12155" y="12155"/>
                  </a:cubicBezTo>
                  <a:cubicBezTo>
                    <a:pt x="19938" y="4372"/>
                    <a:pt x="30494" y="0"/>
                    <a:pt x="4150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2505764" cy="1786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829675" y="2128008"/>
            <a:ext cx="9458325" cy="63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Флаг Федерации профсоюзов Беларуси является ее символом и обладает официальным статусом.</a:t>
            </a:r>
          </a:p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Отраженные на Знамени слова «солидарность», «справедливость», «труд» символизируют извечные принципы профсоюзного движения.</a:t>
            </a:r>
          </a:p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Лавровые ветви являются символом победы, славы, награды. </a:t>
            </a:r>
          </a:p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Синий цвет — цвет надежды, свободы. Выбирая этот цвет, Федерация профсоюзов подчеркивает приоритет высокой духовности, пожеланий людям труда хранить верность идеалам социальной справедливости и способствовать их укреплению.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1521" y="0"/>
            <a:ext cx="11153345" cy="10287000"/>
            <a:chOff x="0" y="0"/>
            <a:chExt cx="521080" cy="4806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1080" cy="480605"/>
            </a:xfrm>
            <a:custGeom>
              <a:avLst/>
              <a:gdLst/>
              <a:ahLst/>
              <a:cxnLst/>
              <a:rect l="l" t="t" r="r" b="b"/>
              <a:pathLst>
                <a:path w="521080" h="480605">
                  <a:moveTo>
                    <a:pt x="203200" y="0"/>
                  </a:moveTo>
                  <a:lnTo>
                    <a:pt x="521080" y="0"/>
                  </a:lnTo>
                  <a:lnTo>
                    <a:pt x="317880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317880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740288"/>
            <a:ext cx="7799573" cy="5970634"/>
            <a:chOff x="0" y="0"/>
            <a:chExt cx="2054209" cy="15725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4209" cy="1572513"/>
            </a:xfrm>
            <a:custGeom>
              <a:avLst/>
              <a:gdLst/>
              <a:ahLst/>
              <a:cxnLst/>
              <a:rect l="l" t="t" r="r" b="b"/>
              <a:pathLst>
                <a:path w="2054209" h="1572513">
                  <a:moveTo>
                    <a:pt x="50623" y="0"/>
                  </a:moveTo>
                  <a:lnTo>
                    <a:pt x="2003585" y="0"/>
                  </a:lnTo>
                  <a:cubicBezTo>
                    <a:pt x="2031544" y="0"/>
                    <a:pt x="2054209" y="22665"/>
                    <a:pt x="2054209" y="50623"/>
                  </a:cubicBezTo>
                  <a:lnTo>
                    <a:pt x="2054209" y="1521890"/>
                  </a:lnTo>
                  <a:cubicBezTo>
                    <a:pt x="2054209" y="1549848"/>
                    <a:pt x="2031544" y="1572513"/>
                    <a:pt x="2003585" y="1572513"/>
                  </a:cubicBezTo>
                  <a:lnTo>
                    <a:pt x="50623" y="1572513"/>
                  </a:lnTo>
                  <a:cubicBezTo>
                    <a:pt x="22665" y="1572513"/>
                    <a:pt x="0" y="1549848"/>
                    <a:pt x="0" y="1521890"/>
                  </a:cubicBezTo>
                  <a:lnTo>
                    <a:pt x="0" y="50623"/>
                  </a:lnTo>
                  <a:cubicBezTo>
                    <a:pt x="0" y="22665"/>
                    <a:pt x="22665" y="0"/>
                    <a:pt x="50623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054209" cy="16391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030476" y="1303133"/>
            <a:ext cx="6251500" cy="6617441"/>
          </a:xfrm>
          <a:custGeom>
            <a:avLst/>
            <a:gdLst/>
            <a:ahLst/>
            <a:cxnLst/>
            <a:rect l="l" t="t" r="r" b="b"/>
            <a:pathLst>
              <a:path w="6251500" h="6617441">
                <a:moveTo>
                  <a:pt x="0" y="0"/>
                </a:moveTo>
                <a:lnTo>
                  <a:pt x="6251500" y="0"/>
                </a:lnTo>
                <a:lnTo>
                  <a:pt x="6251500" y="6617442"/>
                </a:lnTo>
                <a:lnTo>
                  <a:pt x="0" y="6617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81162" y="150869"/>
            <a:ext cx="280987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Вымпел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3223" y="3001772"/>
            <a:ext cx="7465050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Вымпел основан как отличительный постоянный знак Федерации профсоюзов Беларуси.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Используется в качестве символа Федерации профсоюзов при проведении деловых встреч и официальных мероприятий.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905" y="1596520"/>
            <a:ext cx="8028173" cy="7445088"/>
            <a:chOff x="0" y="0"/>
            <a:chExt cx="2114416" cy="19608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4416" cy="1960846"/>
            </a:xfrm>
            <a:custGeom>
              <a:avLst/>
              <a:gdLst/>
              <a:ahLst/>
              <a:cxnLst/>
              <a:rect l="l" t="t" r="r" b="b"/>
              <a:pathLst>
                <a:path w="2114416" h="1960846">
                  <a:moveTo>
                    <a:pt x="49182" y="0"/>
                  </a:moveTo>
                  <a:lnTo>
                    <a:pt x="2065234" y="0"/>
                  </a:lnTo>
                  <a:cubicBezTo>
                    <a:pt x="2078278" y="0"/>
                    <a:pt x="2090788" y="5182"/>
                    <a:pt x="2100011" y="14405"/>
                  </a:cubicBezTo>
                  <a:cubicBezTo>
                    <a:pt x="2109234" y="23628"/>
                    <a:pt x="2114416" y="36138"/>
                    <a:pt x="2114416" y="49182"/>
                  </a:cubicBezTo>
                  <a:lnTo>
                    <a:pt x="2114416" y="1911665"/>
                  </a:lnTo>
                  <a:cubicBezTo>
                    <a:pt x="2114416" y="1924708"/>
                    <a:pt x="2109234" y="1937218"/>
                    <a:pt x="2100011" y="1946441"/>
                  </a:cubicBezTo>
                  <a:cubicBezTo>
                    <a:pt x="2090788" y="1955665"/>
                    <a:pt x="2078278" y="1960846"/>
                    <a:pt x="2065234" y="1960846"/>
                  </a:cubicBezTo>
                  <a:lnTo>
                    <a:pt x="49182" y="1960846"/>
                  </a:lnTo>
                  <a:cubicBezTo>
                    <a:pt x="36138" y="1960846"/>
                    <a:pt x="23628" y="1955665"/>
                    <a:pt x="14405" y="1946441"/>
                  </a:cubicBezTo>
                  <a:cubicBezTo>
                    <a:pt x="5182" y="1937218"/>
                    <a:pt x="0" y="1924708"/>
                    <a:pt x="0" y="1911665"/>
                  </a:cubicBezTo>
                  <a:lnTo>
                    <a:pt x="0" y="49182"/>
                  </a:lnTo>
                  <a:cubicBezTo>
                    <a:pt x="0" y="36138"/>
                    <a:pt x="5182" y="23628"/>
                    <a:pt x="14405" y="14405"/>
                  </a:cubicBezTo>
                  <a:cubicBezTo>
                    <a:pt x="23628" y="5182"/>
                    <a:pt x="36138" y="0"/>
                    <a:pt x="49182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114416" cy="2027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91860" y="0"/>
            <a:ext cx="14483006" cy="10287000"/>
            <a:chOff x="0" y="0"/>
            <a:chExt cx="676641" cy="4806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6641" cy="480605"/>
            </a:xfrm>
            <a:custGeom>
              <a:avLst/>
              <a:gdLst/>
              <a:ahLst/>
              <a:cxnLst/>
              <a:rect l="l" t="t" r="r" b="b"/>
              <a:pathLst>
                <a:path w="676641" h="480605">
                  <a:moveTo>
                    <a:pt x="203200" y="0"/>
                  </a:moveTo>
                  <a:lnTo>
                    <a:pt x="676641" y="0"/>
                  </a:lnTo>
                  <a:lnTo>
                    <a:pt x="473441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66675"/>
              <a:ext cx="473441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61952" y="9041608"/>
            <a:ext cx="7193671" cy="1245392"/>
            <a:chOff x="0" y="0"/>
            <a:chExt cx="3770039" cy="6526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0038" cy="652681"/>
            </a:xfrm>
            <a:custGeom>
              <a:avLst/>
              <a:gdLst/>
              <a:ahLst/>
              <a:cxnLst/>
              <a:rect l="l" t="t" r="r" b="b"/>
              <a:pathLst>
                <a:path w="3770038" h="652681">
                  <a:moveTo>
                    <a:pt x="203200" y="0"/>
                  </a:moveTo>
                  <a:lnTo>
                    <a:pt x="3770038" y="0"/>
                  </a:lnTo>
                  <a:lnTo>
                    <a:pt x="3566838" y="652681"/>
                  </a:lnTo>
                  <a:lnTo>
                    <a:pt x="0" y="65268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66675"/>
              <a:ext cx="3566839" cy="719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490024" y="1593056"/>
            <a:ext cx="7646660" cy="5930824"/>
          </a:xfrm>
          <a:custGeom>
            <a:avLst/>
            <a:gdLst/>
            <a:ahLst/>
            <a:cxnLst/>
            <a:rect l="l" t="t" r="r" b="b"/>
            <a:pathLst>
              <a:path w="7646660" h="5930824">
                <a:moveTo>
                  <a:pt x="0" y="0"/>
                </a:moveTo>
                <a:lnTo>
                  <a:pt x="7646660" y="0"/>
                </a:lnTo>
                <a:lnTo>
                  <a:pt x="7646660" y="5930824"/>
                </a:lnTo>
                <a:lnTo>
                  <a:pt x="0" y="5930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831512" y="9153525"/>
            <a:ext cx="2932487" cy="89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Значок</a:t>
            </a:r>
            <a:endParaRPr lang="en-US" sz="5199" dirty="0">
              <a:solidFill>
                <a:srgbClr val="FFFFFF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8650" y="1695119"/>
            <a:ext cx="8169328" cy="718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Значок Федерации профсоюзов Беларуси является одним из ее символов.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Отраженное на значке переплетение трех букв аббревиатур названия Федерации профсоюзов Беларуси символизирует единство организаций, входящих в Федерацию профсоюзов Беларуси. Синий цвет — цвет надежды, свободы.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94672" y="2282793"/>
            <a:ext cx="14645944" cy="8004207"/>
            <a:chOff x="0" y="0"/>
            <a:chExt cx="879402" cy="4806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9402" cy="480605"/>
            </a:xfrm>
            <a:custGeom>
              <a:avLst/>
              <a:gdLst/>
              <a:ahLst/>
              <a:cxnLst/>
              <a:rect l="l" t="t" r="r" b="b"/>
              <a:pathLst>
                <a:path w="879402" h="480605">
                  <a:moveTo>
                    <a:pt x="203200" y="0"/>
                  </a:moveTo>
                  <a:lnTo>
                    <a:pt x="879402" y="0"/>
                  </a:lnTo>
                  <a:lnTo>
                    <a:pt x="676202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676202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33358" y="6446940"/>
            <a:ext cx="587579" cy="58757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6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7270" tIns="27270" rIns="27270" bIns="2727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3358" y="4849710"/>
            <a:ext cx="587579" cy="58757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67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7270" tIns="27270" rIns="27270" bIns="2727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33358" y="8044169"/>
            <a:ext cx="587579" cy="58757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67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7270" tIns="27270" rIns="27270" bIns="2727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33358" y="3254207"/>
            <a:ext cx="587579" cy="58757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67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7270" tIns="27270" rIns="27270" bIns="2727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728652" y="-799887"/>
            <a:ext cx="9559348" cy="11429787"/>
            <a:chOff x="0" y="0"/>
            <a:chExt cx="8603361" cy="10286746"/>
          </a:xfrm>
        </p:grpSpPr>
        <p:sp>
          <p:nvSpPr>
            <p:cNvPr id="18" name="Freeform 18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2"/>
              <a:stretch>
                <a:fillRect l="-36330" r="-36330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2314727" y="2969829"/>
            <a:ext cx="6606357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повышение уровня жизни, материального благосостояния членов профсоюзов и членов их семей;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70549" y="4504981"/>
            <a:ext cx="6694714" cy="185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координация действий членских организаций по защите трудовых и социально-экономических прав и законных интересов членов профсоюзов, входящих в ФПБ;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314727" y="6309016"/>
            <a:ext cx="5284185" cy="169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укрепление солидарности и единства действий профсоюзного движения республики;</a:t>
            </a:r>
          </a:p>
          <a:p>
            <a:pPr algn="ctr">
              <a:lnSpc>
                <a:spcPts val="4759"/>
              </a:lnSpc>
            </a:pPr>
            <a:endParaRPr lang="en-US" sz="2100">
              <a:solidFill>
                <a:srgbClr val="FFFFFF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270549" y="7851775"/>
            <a:ext cx="6650536" cy="243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совершенствование и развитие системы социального партнерства, форм и методов взаимодействия профсоюзов (их объединений), нанимателей (их объединений) и органов государственного управления.</a:t>
            </a:r>
          </a:p>
          <a:p>
            <a:pPr algn="ctr">
              <a:lnSpc>
                <a:spcPts val="4759"/>
              </a:lnSpc>
            </a:pPr>
            <a:endParaRPr lang="en-US" sz="2100">
              <a:solidFill>
                <a:srgbClr val="FFFFFF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646758" y="242629"/>
            <a:ext cx="6563085" cy="1572142"/>
            <a:chOff x="0" y="0"/>
            <a:chExt cx="1728549" cy="4140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728549" cy="414062"/>
            </a:xfrm>
            <a:custGeom>
              <a:avLst/>
              <a:gdLst/>
              <a:ahLst/>
              <a:cxnLst/>
              <a:rect l="l" t="t" r="r" b="b"/>
              <a:pathLst>
                <a:path w="1728549" h="414062">
                  <a:moveTo>
                    <a:pt x="60160" y="0"/>
                  </a:moveTo>
                  <a:lnTo>
                    <a:pt x="1668389" y="0"/>
                  </a:lnTo>
                  <a:cubicBezTo>
                    <a:pt x="1701614" y="0"/>
                    <a:pt x="1728549" y="26935"/>
                    <a:pt x="1728549" y="60160"/>
                  </a:cubicBezTo>
                  <a:lnTo>
                    <a:pt x="1728549" y="353902"/>
                  </a:lnTo>
                  <a:cubicBezTo>
                    <a:pt x="1728549" y="387127"/>
                    <a:pt x="1701614" y="414062"/>
                    <a:pt x="1668389" y="414062"/>
                  </a:cubicBezTo>
                  <a:lnTo>
                    <a:pt x="60160" y="414062"/>
                  </a:lnTo>
                  <a:cubicBezTo>
                    <a:pt x="26935" y="414062"/>
                    <a:pt x="0" y="387127"/>
                    <a:pt x="0" y="353902"/>
                  </a:cubicBezTo>
                  <a:lnTo>
                    <a:pt x="0" y="60160"/>
                  </a:lnTo>
                  <a:cubicBezTo>
                    <a:pt x="0" y="26935"/>
                    <a:pt x="26935" y="0"/>
                    <a:pt x="6016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1728549" cy="480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322187" y="518477"/>
            <a:ext cx="326926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Model Bold"/>
                <a:ea typeface="Model Bold"/>
                <a:cs typeface="Model Bold"/>
                <a:sym typeface="Model Bold"/>
              </a:rPr>
              <a:t>Цели: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667019"/>
            <a:chOff x="0" y="0"/>
            <a:chExt cx="4816593" cy="12291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29174"/>
            </a:xfrm>
            <a:custGeom>
              <a:avLst/>
              <a:gdLst/>
              <a:ahLst/>
              <a:cxnLst/>
              <a:rect l="l" t="t" r="r" b="b"/>
              <a:pathLst>
                <a:path w="4816592" h="1229174">
                  <a:moveTo>
                    <a:pt x="0" y="0"/>
                  </a:moveTo>
                  <a:lnTo>
                    <a:pt x="4816592" y="0"/>
                  </a:lnTo>
                  <a:lnTo>
                    <a:pt x="4816592" y="1229174"/>
                  </a:lnTo>
                  <a:lnTo>
                    <a:pt x="0" y="1229174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1295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35064" y="437825"/>
            <a:ext cx="3806973" cy="3806958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666" r="-16666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00175" y="1708055"/>
            <a:ext cx="6563085" cy="2352043"/>
            <a:chOff x="0" y="0"/>
            <a:chExt cx="1728549" cy="61946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28549" cy="619468"/>
            </a:xfrm>
            <a:custGeom>
              <a:avLst/>
              <a:gdLst/>
              <a:ahLst/>
              <a:cxnLst/>
              <a:rect l="l" t="t" r="r" b="b"/>
              <a:pathLst>
                <a:path w="1728549" h="619468">
                  <a:moveTo>
                    <a:pt x="60160" y="0"/>
                  </a:moveTo>
                  <a:lnTo>
                    <a:pt x="1668389" y="0"/>
                  </a:lnTo>
                  <a:cubicBezTo>
                    <a:pt x="1701614" y="0"/>
                    <a:pt x="1728549" y="26935"/>
                    <a:pt x="1728549" y="60160"/>
                  </a:cubicBezTo>
                  <a:lnTo>
                    <a:pt x="1728549" y="559308"/>
                  </a:lnTo>
                  <a:cubicBezTo>
                    <a:pt x="1728549" y="575263"/>
                    <a:pt x="1722211" y="590565"/>
                    <a:pt x="1710929" y="601848"/>
                  </a:cubicBezTo>
                  <a:cubicBezTo>
                    <a:pt x="1699646" y="613130"/>
                    <a:pt x="1684344" y="619468"/>
                    <a:pt x="1668389" y="619468"/>
                  </a:cubicBezTo>
                  <a:lnTo>
                    <a:pt x="60160" y="619468"/>
                  </a:lnTo>
                  <a:cubicBezTo>
                    <a:pt x="26935" y="619468"/>
                    <a:pt x="0" y="592533"/>
                    <a:pt x="0" y="559308"/>
                  </a:cubicBezTo>
                  <a:lnTo>
                    <a:pt x="0" y="60160"/>
                  </a:lnTo>
                  <a:cubicBezTo>
                    <a:pt x="0" y="26935"/>
                    <a:pt x="26935" y="0"/>
                    <a:pt x="60160" y="0"/>
                  </a:cubicBezTo>
                  <a:close/>
                </a:path>
              </a:pathLst>
            </a:custGeom>
            <a:solidFill>
              <a:srgbClr val="AFC1D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1728549" cy="686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34910" y="5143500"/>
            <a:ext cx="587579" cy="58757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67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7270" tIns="27270" rIns="27270" bIns="2727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34910" y="5947643"/>
            <a:ext cx="587579" cy="587579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679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7270" tIns="27270" rIns="27270" bIns="2727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34910" y="6754298"/>
            <a:ext cx="587579" cy="587579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679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7270" tIns="27270" rIns="27270" bIns="2727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34910" y="7599052"/>
            <a:ext cx="587579" cy="587579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67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7270" tIns="27270" rIns="27270" bIns="2727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601534" y="7539298"/>
            <a:ext cx="8588552" cy="190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создание в коллектииве взаимоотношений поддержки, взаимопомощи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734910" y="9462982"/>
            <a:ext cx="587579" cy="587579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679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7270" tIns="27270" rIns="27270" bIns="2727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267825" y="5115482"/>
            <a:ext cx="3818894" cy="3818879"/>
            <a:chOff x="0" y="0"/>
            <a:chExt cx="6350000" cy="634997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grpSp>
        <p:nvGrpSpPr>
          <p:cNvPr id="42" name="Group 42"/>
          <p:cNvGrpSpPr/>
          <p:nvPr/>
        </p:nvGrpSpPr>
        <p:grpSpPr>
          <a:xfrm>
            <a:off x="18255879" y="696444"/>
            <a:ext cx="3418844" cy="3418830"/>
            <a:chOff x="0" y="0"/>
            <a:chExt cx="6350000" cy="634997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4" name="Group 44"/>
          <p:cNvGrpSpPr/>
          <p:nvPr/>
        </p:nvGrpSpPr>
        <p:grpSpPr>
          <a:xfrm>
            <a:off x="13978655" y="5143500"/>
            <a:ext cx="3823518" cy="3823503"/>
            <a:chOff x="0" y="0"/>
            <a:chExt cx="6350000" cy="634997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666" r="-16666"/>
              </a:stretch>
            </a:blipFill>
          </p:spPr>
        </p:sp>
      </p:grpSp>
      <p:grpSp>
        <p:nvGrpSpPr>
          <p:cNvPr id="46" name="Group 46"/>
          <p:cNvGrpSpPr/>
          <p:nvPr/>
        </p:nvGrpSpPr>
        <p:grpSpPr>
          <a:xfrm>
            <a:off x="13978655" y="422599"/>
            <a:ext cx="3806973" cy="3806958"/>
            <a:chOff x="0" y="0"/>
            <a:chExt cx="6350000" cy="634997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7444" r="-17444"/>
              </a:stretch>
            </a:blipFill>
          </p:spPr>
        </p:sp>
      </p:grpSp>
      <p:sp>
        <p:nvSpPr>
          <p:cNvPr id="48" name="TextBox 48"/>
          <p:cNvSpPr txBox="1"/>
          <p:nvPr/>
        </p:nvSpPr>
        <p:spPr>
          <a:xfrm>
            <a:off x="1132581" y="1852204"/>
            <a:ext cx="7098272" cy="220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Model Bold"/>
                <a:ea typeface="Model Bold"/>
                <a:cs typeface="Model Bold"/>
                <a:sym typeface="Model Bold"/>
              </a:rPr>
              <a:t>Основные направления в работе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01534" y="5057775"/>
            <a:ext cx="7137797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правовая,социальная защита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34910" y="5861918"/>
            <a:ext cx="7649410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социальное партнерство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601534" y="6665829"/>
            <a:ext cx="3156347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охрана труда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546449" y="9399478"/>
            <a:ext cx="6790754" cy="595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творческое</a:t>
            </a:r>
            <a:r>
              <a:rPr lang="en-US" sz="3599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сотрудничество</a:t>
            </a:r>
            <a:endParaRPr lang="en-US" sz="3599" dirty="0">
              <a:solidFill>
                <a:srgbClr val="000000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373</Words>
  <Application>Microsoft Office PowerPoint</Application>
  <PresentationFormat>Произвольный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Yeseva One</vt:lpstr>
      <vt:lpstr>Arial</vt:lpstr>
      <vt:lpstr>Model Bold</vt:lpstr>
      <vt:lpstr>Calibri</vt:lpstr>
      <vt:lpstr>Model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Федерация Профсоюзов Беларуси</dc:title>
  <dc:creator>Vyacheslav</dc:creator>
  <cp:lastModifiedBy>User</cp:lastModifiedBy>
  <cp:revision>2</cp:revision>
  <dcterms:created xsi:type="dcterms:W3CDTF">2006-08-16T00:00:00Z</dcterms:created>
  <dcterms:modified xsi:type="dcterms:W3CDTF">2025-01-14T18:48:06Z</dcterms:modified>
  <dc:identifier>DAGcAUfQc-o</dc:identifier>
</cp:coreProperties>
</file>