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Cambria Math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KGBxYAqhOTBEyzGnJ5tKblHEa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13AC66-422F-4C03-BA6E-A6AF48B6A282}">
  <a:tblStyle styleId="{A913AC66-422F-4C03-BA6E-A6AF48B6A28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ambriaMath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42439"/>
            <a:ext cx="4476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04983"/>
            <a:ext cx="9177168" cy="33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53336"/>
            <a:ext cx="9153056" cy="40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8" name="Google Shape;38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9" name="Google Shape;39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4" name="Google Shape;54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idx="4294967295" type="ctrTitle"/>
          </p:nvPr>
        </p:nvSpPr>
        <p:spPr>
          <a:xfrm>
            <a:off x="179512" y="4437112"/>
            <a:ext cx="8856984" cy="11521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Политические партии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179512" y="5261495"/>
            <a:ext cx="8171159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Обществоведение (повышенный уровень). 10 класс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2339752" y="260648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885555" y="5877272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979712" y="6453336"/>
            <a:ext cx="5254625" cy="404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0"/>
          <p:cNvGrpSpPr/>
          <p:nvPr/>
        </p:nvGrpSpPr>
        <p:grpSpPr>
          <a:xfrm>
            <a:off x="254142" y="1317695"/>
            <a:ext cx="8635715" cy="5014697"/>
            <a:chOff x="2622" y="48935"/>
            <a:chExt cx="8635715" cy="5014697"/>
          </a:xfrm>
        </p:grpSpPr>
        <p:sp>
          <p:nvSpPr>
            <p:cNvPr id="210" name="Google Shape;210;p10"/>
            <p:cNvSpPr/>
            <p:nvPr/>
          </p:nvSpPr>
          <p:spPr>
            <a:xfrm>
              <a:off x="6539321" y="2242068"/>
              <a:ext cx="91440" cy="4225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10"/>
            <p:cNvSpPr/>
            <p:nvPr/>
          </p:nvSpPr>
          <p:spPr>
            <a:xfrm>
              <a:off x="4320480" y="1054955"/>
              <a:ext cx="2264561" cy="4225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10"/>
            <p:cNvSpPr/>
            <p:nvPr/>
          </p:nvSpPr>
          <p:spPr>
            <a:xfrm>
              <a:off x="2010198" y="2242068"/>
              <a:ext cx="91440" cy="4225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10"/>
            <p:cNvSpPr/>
            <p:nvPr/>
          </p:nvSpPr>
          <p:spPr>
            <a:xfrm>
              <a:off x="2055918" y="1054955"/>
              <a:ext cx="2264561" cy="4225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10"/>
            <p:cNvSpPr/>
            <p:nvPr/>
          </p:nvSpPr>
          <p:spPr>
            <a:xfrm>
              <a:off x="1438081" y="48935"/>
              <a:ext cx="5764796" cy="100601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1438081" y="48935"/>
              <a:ext cx="5764796" cy="10060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политических партий по характеру членства и принципам организации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2622" y="1477483"/>
              <a:ext cx="4106593" cy="76458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2622" y="1477483"/>
              <a:ext cx="4106593" cy="7645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массовые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2622" y="2664597"/>
              <a:ext cx="4106593" cy="239903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2622" y="2664597"/>
              <a:ext cx="4106593" cy="2399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стремятся вовлечь в свои ряды возможно большее число членов, т.к. основным источником финансирова- ния партии являются членские взносы (фиксированное членство)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4531744" y="1477483"/>
              <a:ext cx="4106593" cy="76458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0"/>
            <p:cNvSpPr txBox="1"/>
            <p:nvPr/>
          </p:nvSpPr>
          <p:spPr>
            <a:xfrm>
              <a:off x="4531744" y="1477483"/>
              <a:ext cx="4106593" cy="7645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кадровые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4531744" y="2664597"/>
              <a:ext cx="4106593" cy="239903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0"/>
            <p:cNvSpPr txBox="1"/>
            <p:nvPr/>
          </p:nvSpPr>
          <p:spPr>
            <a:xfrm>
              <a:off x="4531744" y="2664597"/>
              <a:ext cx="4106593" cy="23990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своей деятельности опираются на партийный актив и партийных акти- вистов, существуют на добровольные пожертвования и финансовую под- держку влиятельных кругов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4" name="Google Shape;224;p10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Политические партии и партийные системы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271282" y="1270737"/>
            <a:ext cx="8673443" cy="5036605"/>
            <a:chOff x="19762" y="1977"/>
            <a:chExt cx="8673443" cy="5036605"/>
          </a:xfrm>
        </p:grpSpPr>
        <p:sp>
          <p:nvSpPr>
            <p:cNvPr id="230" name="Google Shape;230;p11"/>
            <p:cNvSpPr/>
            <p:nvPr/>
          </p:nvSpPr>
          <p:spPr>
            <a:xfrm>
              <a:off x="6585218" y="2204692"/>
              <a:ext cx="91440" cy="42437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11"/>
            <p:cNvSpPr/>
            <p:nvPr/>
          </p:nvSpPr>
          <p:spPr>
            <a:xfrm>
              <a:off x="4356484" y="1012392"/>
              <a:ext cx="2274454" cy="4243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11"/>
            <p:cNvSpPr/>
            <p:nvPr/>
          </p:nvSpPr>
          <p:spPr>
            <a:xfrm>
              <a:off x="2036309" y="2204692"/>
              <a:ext cx="91440" cy="42437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11"/>
            <p:cNvSpPr/>
            <p:nvPr/>
          </p:nvSpPr>
          <p:spPr>
            <a:xfrm>
              <a:off x="2082029" y="1012392"/>
              <a:ext cx="2274454" cy="42437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11"/>
            <p:cNvSpPr/>
            <p:nvPr/>
          </p:nvSpPr>
          <p:spPr>
            <a:xfrm>
              <a:off x="1296139" y="1977"/>
              <a:ext cx="6120689" cy="101041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1"/>
            <p:cNvSpPr txBox="1"/>
            <p:nvPr/>
          </p:nvSpPr>
          <p:spPr>
            <a:xfrm>
              <a:off x="1296139" y="1977"/>
              <a:ext cx="6120689" cy="10104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политических партий по месту в системе государственной власти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19762" y="1436766"/>
              <a:ext cx="4124534" cy="76792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1"/>
            <p:cNvSpPr txBox="1"/>
            <p:nvPr/>
          </p:nvSpPr>
          <p:spPr>
            <a:xfrm>
              <a:off x="19762" y="1436766"/>
              <a:ext cx="4124534" cy="7679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правящие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19762" y="2629066"/>
              <a:ext cx="4124534" cy="240951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19762" y="2629066"/>
              <a:ext cx="4124534" cy="24095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победили на выборах и имеют большинство в парламенте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4568671" y="1436766"/>
              <a:ext cx="4124534" cy="76792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1"/>
            <p:cNvSpPr txBox="1"/>
            <p:nvPr/>
          </p:nvSpPr>
          <p:spPr>
            <a:xfrm>
              <a:off x="4568671" y="1436766"/>
              <a:ext cx="4124534" cy="7679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оппозиционные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4568671" y="2629066"/>
              <a:ext cx="4124534" cy="240951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4568671" y="2629066"/>
              <a:ext cx="4124534" cy="24095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выступают против программы правя- щей или правящих партий и ведут с ними борьбу за государственную власть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4" name="Google Shape;244;p11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Политические партии и партийные системы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2"/>
          <p:cNvGrpSpPr/>
          <p:nvPr/>
        </p:nvGrpSpPr>
        <p:grpSpPr>
          <a:xfrm>
            <a:off x="778391" y="1271050"/>
            <a:ext cx="7659224" cy="5035978"/>
            <a:chOff x="526871" y="2290"/>
            <a:chExt cx="7659224" cy="5035978"/>
          </a:xfrm>
        </p:grpSpPr>
        <p:sp>
          <p:nvSpPr>
            <p:cNvPr id="250" name="Google Shape;250;p12"/>
            <p:cNvSpPr/>
            <p:nvPr/>
          </p:nvSpPr>
          <p:spPr>
            <a:xfrm>
              <a:off x="6998782" y="2334886"/>
              <a:ext cx="91440" cy="4048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1" name="Google Shape;251;p12"/>
            <p:cNvSpPr/>
            <p:nvPr/>
          </p:nvSpPr>
          <p:spPr>
            <a:xfrm>
              <a:off x="4356484" y="966173"/>
              <a:ext cx="2688018" cy="4048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12"/>
            <p:cNvSpPr/>
            <p:nvPr/>
          </p:nvSpPr>
          <p:spPr>
            <a:xfrm>
              <a:off x="4310763" y="2334886"/>
              <a:ext cx="91440" cy="4048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3" name="Google Shape;253;p12"/>
            <p:cNvSpPr/>
            <p:nvPr/>
          </p:nvSpPr>
          <p:spPr>
            <a:xfrm>
              <a:off x="4310763" y="966173"/>
              <a:ext cx="91440" cy="4048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4" name="Google Shape;254;p12"/>
            <p:cNvSpPr/>
            <p:nvPr/>
          </p:nvSpPr>
          <p:spPr>
            <a:xfrm>
              <a:off x="1622745" y="2334886"/>
              <a:ext cx="91440" cy="4048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12"/>
            <p:cNvSpPr/>
            <p:nvPr/>
          </p:nvSpPr>
          <p:spPr>
            <a:xfrm>
              <a:off x="1668465" y="966173"/>
              <a:ext cx="2688018" cy="40483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12"/>
            <p:cNvSpPr/>
            <p:nvPr/>
          </p:nvSpPr>
          <p:spPr>
            <a:xfrm>
              <a:off x="1708177" y="2290"/>
              <a:ext cx="5296612" cy="96388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2"/>
            <p:cNvSpPr txBox="1"/>
            <p:nvPr/>
          </p:nvSpPr>
          <p:spPr>
            <a:xfrm>
              <a:off x="1708177" y="2290"/>
              <a:ext cx="5296612" cy="963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политических партий по отношению к политическому центру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526871" y="1371004"/>
              <a:ext cx="2283187" cy="96388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2"/>
            <p:cNvSpPr txBox="1"/>
            <p:nvPr/>
          </p:nvSpPr>
          <p:spPr>
            <a:xfrm>
              <a:off x="526871" y="1371004"/>
              <a:ext cx="2283187" cy="963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левые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526871" y="2739717"/>
              <a:ext cx="2283187" cy="22985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2"/>
            <p:cNvSpPr txBox="1"/>
            <p:nvPr/>
          </p:nvSpPr>
          <p:spPr>
            <a:xfrm>
              <a:off x="526871" y="2739717"/>
              <a:ext cx="2283187" cy="22985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сторонники идей со- циального равенства и справедливости, активной регулирую- щей роли государ- 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3214890" y="1371004"/>
              <a:ext cx="2283187" cy="96388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2"/>
            <p:cNvSpPr txBox="1"/>
            <p:nvPr/>
          </p:nvSpPr>
          <p:spPr>
            <a:xfrm>
              <a:off x="3214890" y="1371004"/>
              <a:ext cx="2283187" cy="963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центристские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3214890" y="2739717"/>
              <a:ext cx="2283187" cy="22985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2"/>
            <p:cNvSpPr txBox="1"/>
            <p:nvPr/>
          </p:nvSpPr>
          <p:spPr>
            <a:xfrm>
              <a:off x="3214890" y="2739717"/>
              <a:ext cx="2283187" cy="22985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придерживаются умеренных взглядов, способствуют укреп- лению стабильности в обществе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5902908" y="1371004"/>
              <a:ext cx="2283187" cy="96388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2"/>
            <p:cNvSpPr txBox="1"/>
            <p:nvPr/>
          </p:nvSpPr>
          <p:spPr>
            <a:xfrm>
              <a:off x="5902908" y="1371004"/>
              <a:ext cx="2283187" cy="963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5902908" y="2739717"/>
              <a:ext cx="2283187" cy="22985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5902908" y="2739717"/>
              <a:ext cx="2283187" cy="22985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преобладают инди- видуализм, свобода, частная собствен- ность, конкуренция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0" name="Google Shape;270;p12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Политические партии и партийные системы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Политические партии и партийные системы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6" name="Google Shape;2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144"/>
            <a:ext cx="8839203" cy="50553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14"/>
          <p:cNvGrpSpPr/>
          <p:nvPr/>
        </p:nvGrpSpPr>
        <p:grpSpPr>
          <a:xfrm>
            <a:off x="1000587" y="1399453"/>
            <a:ext cx="7286841" cy="4907412"/>
            <a:chOff x="677059" y="2453"/>
            <a:chExt cx="7286841" cy="4907412"/>
          </a:xfrm>
        </p:grpSpPr>
        <p:sp>
          <p:nvSpPr>
            <p:cNvPr id="282" name="Google Shape;282;p14"/>
            <p:cNvSpPr/>
            <p:nvPr/>
          </p:nvSpPr>
          <p:spPr>
            <a:xfrm>
              <a:off x="7084852" y="2328930"/>
              <a:ext cx="527428" cy="227800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14"/>
            <p:cNvSpPr/>
            <p:nvPr/>
          </p:nvSpPr>
          <p:spPr>
            <a:xfrm>
              <a:off x="7084852" y="2328930"/>
              <a:ext cx="527428" cy="141769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14"/>
            <p:cNvSpPr/>
            <p:nvPr/>
          </p:nvSpPr>
          <p:spPr>
            <a:xfrm>
              <a:off x="7084852" y="2328930"/>
              <a:ext cx="527428" cy="5573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14"/>
            <p:cNvSpPr/>
            <p:nvPr/>
          </p:nvSpPr>
          <p:spPr>
            <a:xfrm>
              <a:off x="4320479" y="1468618"/>
              <a:ext cx="1885325" cy="2544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14"/>
            <p:cNvSpPr/>
            <p:nvPr/>
          </p:nvSpPr>
          <p:spPr>
            <a:xfrm>
              <a:off x="1028678" y="2328930"/>
              <a:ext cx="527428" cy="14176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14"/>
            <p:cNvSpPr/>
            <p:nvPr/>
          </p:nvSpPr>
          <p:spPr>
            <a:xfrm>
              <a:off x="1028678" y="2328930"/>
              <a:ext cx="527428" cy="5573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8" name="Google Shape;288;p14"/>
            <p:cNvSpPr/>
            <p:nvPr/>
          </p:nvSpPr>
          <p:spPr>
            <a:xfrm>
              <a:off x="2435154" y="1468618"/>
              <a:ext cx="1885325" cy="25445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9" name="Google Shape;289;p14"/>
            <p:cNvSpPr/>
            <p:nvPr/>
          </p:nvSpPr>
          <p:spPr>
            <a:xfrm>
              <a:off x="4274759" y="608307"/>
              <a:ext cx="91440" cy="25445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0" name="Google Shape;290;p14"/>
            <p:cNvSpPr/>
            <p:nvPr/>
          </p:nvSpPr>
          <p:spPr>
            <a:xfrm>
              <a:off x="905465" y="2453"/>
              <a:ext cx="6830028" cy="6058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 txBox="1"/>
            <p:nvPr/>
          </p:nvSpPr>
          <p:spPr>
            <a:xfrm>
              <a:off x="905465" y="2453"/>
              <a:ext cx="6830028" cy="6058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Партийная система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905465" y="862765"/>
              <a:ext cx="6830028" cy="6058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 txBox="1"/>
            <p:nvPr/>
          </p:nvSpPr>
          <p:spPr>
            <a:xfrm>
              <a:off x="905465" y="862765"/>
              <a:ext cx="6830028" cy="6058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совокупность партий, которые взаимодействуют и соперничают в борьбе за власть и её осуществление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677059" y="1723077"/>
              <a:ext cx="3516191" cy="6058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 txBox="1"/>
            <p:nvPr/>
          </p:nvSpPr>
          <p:spPr>
            <a:xfrm>
              <a:off x="677059" y="1723077"/>
              <a:ext cx="3516191" cy="6058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количеству партий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556107" y="2583389"/>
              <a:ext cx="2453524" cy="6058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 txBox="1"/>
            <p:nvPr/>
          </p:nvSpPr>
          <p:spPr>
            <a:xfrm>
              <a:off x="1556107" y="2583389"/>
              <a:ext cx="2453524" cy="6058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однопартийная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1556107" y="3443701"/>
              <a:ext cx="2453524" cy="6058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 txBox="1"/>
            <p:nvPr/>
          </p:nvSpPr>
          <p:spPr>
            <a:xfrm>
              <a:off x="1556107" y="3443701"/>
              <a:ext cx="2453524" cy="6058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многопартийная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447709" y="1723077"/>
              <a:ext cx="3516191" cy="6058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 txBox="1"/>
            <p:nvPr/>
          </p:nvSpPr>
          <p:spPr>
            <a:xfrm>
              <a:off x="4447709" y="1723077"/>
              <a:ext cx="3516191" cy="6058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механизму взаимодействия партий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4631328" y="2583389"/>
              <a:ext cx="2453524" cy="6058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 txBox="1"/>
            <p:nvPr/>
          </p:nvSpPr>
          <p:spPr>
            <a:xfrm>
              <a:off x="4631328" y="2583389"/>
              <a:ext cx="2453524" cy="6058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однопартийная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4631328" y="3443701"/>
              <a:ext cx="2453524" cy="6058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 txBox="1"/>
            <p:nvPr/>
          </p:nvSpPr>
          <p:spPr>
            <a:xfrm>
              <a:off x="4631328" y="3443701"/>
              <a:ext cx="2453524" cy="6058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двухпартийная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4631328" y="4304012"/>
              <a:ext cx="2453524" cy="6058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 txBox="1"/>
            <p:nvPr/>
          </p:nvSpPr>
          <p:spPr>
            <a:xfrm>
              <a:off x="4631328" y="4304012"/>
              <a:ext cx="2453524" cy="6058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многопартийная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08" name="Google Shape;308;p14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Политические партии и партийные системы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9" name="Google Shape;309;p14"/>
          <p:cNvSpPr/>
          <p:nvPr/>
        </p:nvSpPr>
        <p:spPr>
          <a:xfrm>
            <a:off x="179512" y="5805264"/>
            <a:ext cx="4536504" cy="57606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Плюрализм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признание различий и многообразия мнений, идей и т. д.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/>
          <p:nvPr/>
        </p:nvSpPr>
        <p:spPr>
          <a:xfrm>
            <a:off x="395535" y="1340768"/>
            <a:ext cx="4001580" cy="72008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Многопартийная система</a:t>
            </a:r>
            <a:endParaRPr b="1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5796136" y="1339903"/>
            <a:ext cx="3024336" cy="72008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Многопартийность</a:t>
            </a:r>
            <a:endParaRPr b="1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395535" y="2204864"/>
            <a:ext cx="4001580" cy="93610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наличие нескольких политических партий, борющихся за власть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796136" y="2204864"/>
            <a:ext cx="3024336" cy="144016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наличие множества пар- тий (не означает, что меж- ду ними сложилась систе- ма отношений в борьбе за власть)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426404" y="3212976"/>
            <a:ext cx="4001580" cy="302433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многопартийная с доминирую- щей партией</a:t>
            </a:r>
            <a:endParaRPr/>
          </a:p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двухпартийная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(наличие двух сильных партий и ряда мелких)</a:t>
            </a:r>
            <a:endParaRPr/>
          </a:p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двух с половиной партийная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(наличие двух сильных партий и третьей, которая вступает в коа- лицию с какой-либо из них по си- туации, чтобы дать ей преимущес- тво)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4591071" y="1386759"/>
            <a:ext cx="1080120" cy="626368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Политические партии и партийные системы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Google Shape;325;p16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{A913AC66-422F-4C03-BA6E-A6AF48B6A282}</a:tableStyleId>
              </a:tblPr>
              <a:tblGrid>
                <a:gridCol w="2448275"/>
                <a:gridCol w="3132350"/>
                <a:gridCol w="3132350"/>
              </a:tblGrid>
              <a:tr h="4426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Партийные системы по механизму взаимодействия партий</a:t>
                      </a:r>
                      <a:endParaRPr b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177CA9"/>
                    </a:solidFill>
                  </a:tcPr>
                </a:tc>
                <a:tc hMerge="1"/>
                <a:tc hMerge="1"/>
              </a:tr>
              <a:tr h="414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Партийная система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Достоинства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Недостатки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BADDE1"/>
                    </a:solidFill>
                  </a:tcPr>
                </a:tc>
              </a:tr>
              <a:tr h="163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Однопартийная сис- тема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Объединение социальных групп, сочетание их интере- сов. Концентрация ресурсов для решения проблем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Застой. Бюрократизация. Отрыв от масс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21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Двухпартийная сис- тема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Стабильное правительство. Проведение глубоких пре- образований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Возможность смены поли- тического курса на очеред- ных выборах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327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Многопартийная сис- тема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Отражение широкого спек- тра интересов. Поиск комп- ромиссов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Длительность принятия ре- шений. Постоянная полити- ческая нестабильность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26" name="Google Shape;326;p16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Политические партии и партийные системы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Политические партии и партийные системы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32" name="Google Shape;332;p17"/>
          <p:cNvGrpSpPr/>
          <p:nvPr/>
        </p:nvGrpSpPr>
        <p:grpSpPr>
          <a:xfrm>
            <a:off x="252104" y="2117079"/>
            <a:ext cx="8711798" cy="3472161"/>
            <a:chOff x="584" y="720079"/>
            <a:chExt cx="8711798" cy="3472161"/>
          </a:xfrm>
        </p:grpSpPr>
        <p:sp>
          <p:nvSpPr>
            <p:cNvPr id="333" name="Google Shape;333;p17"/>
            <p:cNvSpPr/>
            <p:nvPr/>
          </p:nvSpPr>
          <p:spPr>
            <a:xfrm>
              <a:off x="4356484" y="1536339"/>
              <a:ext cx="3082244" cy="5349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17"/>
            <p:cNvSpPr/>
            <p:nvPr/>
          </p:nvSpPr>
          <p:spPr>
            <a:xfrm>
              <a:off x="4310764" y="1536339"/>
              <a:ext cx="91440" cy="5349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5" name="Google Shape;335;p17"/>
            <p:cNvSpPr/>
            <p:nvPr/>
          </p:nvSpPr>
          <p:spPr>
            <a:xfrm>
              <a:off x="1274239" y="1536339"/>
              <a:ext cx="3082244" cy="53493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6" name="Google Shape;336;p17"/>
            <p:cNvSpPr/>
            <p:nvPr/>
          </p:nvSpPr>
          <p:spPr>
            <a:xfrm>
              <a:off x="2016219" y="720079"/>
              <a:ext cx="4680528" cy="81625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 txBox="1"/>
            <p:nvPr/>
          </p:nvSpPr>
          <p:spPr>
            <a:xfrm>
              <a:off x="2016219" y="720079"/>
              <a:ext cx="4680528" cy="816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показатели для характеристики партийных систем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584" y="2071274"/>
              <a:ext cx="2547309" cy="212096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 txBox="1"/>
            <p:nvPr/>
          </p:nvSpPr>
          <p:spPr>
            <a:xfrm>
              <a:off x="584" y="2071274"/>
              <a:ext cx="2547309" cy="21209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число партий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082829" y="2071274"/>
              <a:ext cx="2547309" cy="212096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7"/>
            <p:cNvSpPr txBox="1"/>
            <p:nvPr/>
          </p:nvSpPr>
          <p:spPr>
            <a:xfrm>
              <a:off x="3082829" y="2071274"/>
              <a:ext cx="2547309" cy="21209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или отсутст- вие доминирующей партии или коалиции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6165073" y="2071274"/>
              <a:ext cx="2547309" cy="212096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 txBox="1"/>
            <p:nvPr/>
          </p:nvSpPr>
          <p:spPr>
            <a:xfrm>
              <a:off x="6165073" y="2071274"/>
              <a:ext cx="2547309" cy="21209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состязатель- ности между партиями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323528" y="1600200"/>
            <a:ext cx="864096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политической партии и её функ- 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Политические партии и партийные систе- мы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1296062" y="5976303"/>
            <a:ext cx="404035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107504" y="1354573"/>
            <a:ext cx="5112568" cy="2290451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36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: Каждый имеет право на свободу объединений. Судьи, прокурорские работники, сотрудники органов внутренних дел, Комитета государственного контроля, органов безопас- ности, военнослужащие не могут быть члена- ми политических партий и других обществен- ных объединений, преследующих политичес- кие цели. 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6412" y="1360428"/>
            <a:ext cx="3600962" cy="4954429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9" name="Google Shape;99;p3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политической партии и её функции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616069" y="1270917"/>
            <a:ext cx="7983869" cy="5036244"/>
            <a:chOff x="364549" y="2157"/>
            <a:chExt cx="7983869" cy="5036244"/>
          </a:xfrm>
        </p:grpSpPr>
        <p:sp>
          <p:nvSpPr>
            <p:cNvPr id="105" name="Google Shape;105;p4"/>
            <p:cNvSpPr/>
            <p:nvPr/>
          </p:nvSpPr>
          <p:spPr>
            <a:xfrm>
              <a:off x="4770741" y="1460445"/>
              <a:ext cx="2509551" cy="4355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" name="Google Shape;106;p4"/>
            <p:cNvSpPr/>
            <p:nvPr/>
          </p:nvSpPr>
          <p:spPr>
            <a:xfrm>
              <a:off x="4725021" y="1460445"/>
              <a:ext cx="91440" cy="43554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7" name="Google Shape;107;p4"/>
            <p:cNvSpPr/>
            <p:nvPr/>
          </p:nvSpPr>
          <p:spPr>
            <a:xfrm>
              <a:off x="2215469" y="2500768"/>
              <a:ext cx="91440" cy="43554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8" name="Google Shape;108;p4"/>
            <p:cNvSpPr/>
            <p:nvPr/>
          </p:nvSpPr>
          <p:spPr>
            <a:xfrm>
              <a:off x="2261189" y="1460445"/>
              <a:ext cx="2509551" cy="43554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9" name="Google Shape;109;p4"/>
            <p:cNvSpPr/>
            <p:nvPr/>
          </p:nvSpPr>
          <p:spPr>
            <a:xfrm>
              <a:off x="4725021" y="448702"/>
              <a:ext cx="91440" cy="43554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0" name="Google Shape;110;p4"/>
            <p:cNvSpPr/>
            <p:nvPr/>
          </p:nvSpPr>
          <p:spPr>
            <a:xfrm>
              <a:off x="1193064" y="2157"/>
              <a:ext cx="7155354" cy="44654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1193064" y="2157"/>
              <a:ext cx="7155354" cy="4465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 объединения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193064" y="884244"/>
              <a:ext cx="7155354" cy="57620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 txBox="1"/>
            <p:nvPr/>
          </p:nvSpPr>
          <p:spPr>
            <a:xfrm>
              <a:off x="1193064" y="884244"/>
              <a:ext cx="7155354" cy="5762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добровольное объединение граждан, возникшее в результате их свободного волеизъявления на основе общности интересов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24184" y="1895987"/>
              <a:ext cx="2074009" cy="60478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1224184" y="1895987"/>
              <a:ext cx="2074009" cy="6047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партия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64549" y="2936310"/>
              <a:ext cx="3793280" cy="210209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364549" y="2936310"/>
              <a:ext cx="3793280" cy="2102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(лат. pars - часть, группа) организо- ванная группа людей с общими по- литическими взглядами, которая представляет интересы определён- ной части общества и ставит своей целью завоевание государственной власти или участие в её осущест- влении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733736" y="1895987"/>
              <a:ext cx="2074009" cy="60478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3733736" y="1895987"/>
              <a:ext cx="2074009" cy="6047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общественная организация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243288" y="1895987"/>
              <a:ext cx="2074009" cy="60478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6243288" y="1895987"/>
              <a:ext cx="2074009" cy="6047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общественное движение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2" name="Google Shape;122;p4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политической партии и её функции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5"/>
          <p:cNvGrpSpPr/>
          <p:nvPr/>
        </p:nvGrpSpPr>
        <p:grpSpPr>
          <a:xfrm>
            <a:off x="180101" y="2043721"/>
            <a:ext cx="8783796" cy="3546868"/>
            <a:chOff x="589" y="646721"/>
            <a:chExt cx="8783796" cy="3546868"/>
          </a:xfrm>
        </p:grpSpPr>
        <p:sp>
          <p:nvSpPr>
            <p:cNvPr id="128" name="Google Shape;128;p5"/>
            <p:cNvSpPr/>
            <p:nvPr/>
          </p:nvSpPr>
          <p:spPr>
            <a:xfrm>
              <a:off x="4392488" y="1453379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9" name="Google Shape;129;p5"/>
            <p:cNvSpPr/>
            <p:nvPr/>
          </p:nvSpPr>
          <p:spPr>
            <a:xfrm>
              <a:off x="4346767" y="1453379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0" name="Google Shape;130;p5"/>
            <p:cNvSpPr/>
            <p:nvPr/>
          </p:nvSpPr>
          <p:spPr>
            <a:xfrm>
              <a:off x="1284770" y="1453379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1" name="Google Shape;131;p5"/>
            <p:cNvSpPr/>
            <p:nvPr/>
          </p:nvSpPr>
          <p:spPr>
            <a:xfrm>
              <a:off x="2509994" y="646721"/>
              <a:ext cx="3764986" cy="80665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2509994" y="646721"/>
              <a:ext cx="3764986" cy="8066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партии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89" y="1992735"/>
              <a:ext cx="2568361" cy="220085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589" y="1992735"/>
              <a:ext cx="2568361" cy="22008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идеологии и программы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108307" y="1992735"/>
              <a:ext cx="2568361" cy="220085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3108307" y="1992735"/>
              <a:ext cx="2568361" cy="22008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организационная структура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6216024" y="1992735"/>
              <a:ext cx="2568361" cy="220085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6216024" y="1992735"/>
              <a:ext cx="2568361" cy="22008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установка на завоевание и участие во власти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39" name="Google Shape;139;p5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политической партии и её функции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>
            <a:off x="179512" y="1268760"/>
            <a:ext cx="8784976" cy="5040559"/>
            <a:chOff x="0" y="0"/>
            <a:chExt cx="8784976" cy="5040559"/>
          </a:xfrm>
        </p:grpSpPr>
        <p:sp>
          <p:nvSpPr>
            <p:cNvPr id="145" name="Google Shape;145;p6"/>
            <p:cNvSpPr/>
            <p:nvPr/>
          </p:nvSpPr>
          <p:spPr>
            <a:xfrm>
              <a:off x="3564396" y="0"/>
              <a:ext cx="1656183" cy="950269"/>
            </a:xfrm>
            <a:prstGeom prst="trapezoid">
              <a:avLst>
                <a:gd fmla="val 87143" name="adj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3564396" y="0"/>
              <a:ext cx="1656183" cy="950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2736304" y="950269"/>
              <a:ext cx="3312366" cy="950269"/>
            </a:xfrm>
            <a:prstGeom prst="trapezoid">
              <a:avLst>
                <a:gd fmla="val 87143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 txBox="1"/>
            <p:nvPr/>
          </p:nvSpPr>
          <p:spPr>
            <a:xfrm>
              <a:off x="3315968" y="950269"/>
              <a:ext cx="2153038" cy="950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лидер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(лидеры)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656183" y="1900538"/>
              <a:ext cx="5472609" cy="1239483"/>
            </a:xfrm>
            <a:prstGeom prst="trapezoid">
              <a:avLst>
                <a:gd fmla="val 87143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2613889" y="1900538"/>
              <a:ext cx="3557196" cy="12394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партийный аппарат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(группа людей, для которых партийная деятельность является профессией)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28091" y="3140021"/>
              <a:ext cx="7128792" cy="950269"/>
            </a:xfrm>
            <a:prstGeom prst="trapezoid">
              <a:avLst>
                <a:gd fmla="val 87143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2075630" y="3140021"/>
              <a:ext cx="4633715" cy="950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партийные массы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(рядовые члены партии)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0" y="4090290"/>
              <a:ext cx="8784976" cy="950269"/>
            </a:xfrm>
            <a:prstGeom prst="trapezoid">
              <a:avLst>
                <a:gd fmla="val 87143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1537370" y="4090290"/>
              <a:ext cx="5710234" cy="9502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база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(электорат – избиратели)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5" name="Google Shape;155;p6"/>
          <p:cNvGrpSpPr/>
          <p:nvPr/>
        </p:nvGrpSpPr>
        <p:grpSpPr>
          <a:xfrm>
            <a:off x="2631694" y="1484784"/>
            <a:ext cx="3845116" cy="446927"/>
            <a:chOff x="830309" y="144012"/>
            <a:chExt cx="7161495" cy="446927"/>
          </a:xfrm>
        </p:grpSpPr>
        <p:sp>
          <p:nvSpPr>
            <p:cNvPr id="156" name="Google Shape;156;p6"/>
            <p:cNvSpPr/>
            <p:nvPr/>
          </p:nvSpPr>
          <p:spPr>
            <a:xfrm>
              <a:off x="830309" y="144012"/>
              <a:ext cx="7161495" cy="44692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830309" y="144012"/>
              <a:ext cx="7161495" cy="44692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 партии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58" name="Google Shape;158;p6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политической партии и её функции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7"/>
          <p:cNvGraphicFramePr/>
          <p:nvPr/>
        </p:nvGraphicFramePr>
        <p:xfrm>
          <a:off x="251520" y="139700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{A913AC66-422F-4C03-BA6E-A6AF48B6A282}</a:tableStyleId>
              </a:tblPr>
              <a:tblGrid>
                <a:gridCol w="2016225"/>
                <a:gridCol w="6696750"/>
              </a:tblGrid>
              <a:tr h="4431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партии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</a:tr>
              <a:tr h="102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Политическая функция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Борьба за завоевание и использование государственной влас- ти в интересах поддерживающих партию групп населения.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29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Функция пред- ставительства интересов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Через политические партии граждане выдвигают свои груп- повые требования к государству. Партии являются связую- щим звеном между органами государственной власти и граж- данами.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15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Идеологическая функция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Выработка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программных установок, политического курса, стратегии и тактики действий.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29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Воспитательная функция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Политическое просвещение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 образование своих членов и сторонников, воспитание их в духе определённых ценностей и традиций, приобщение к политической жизни.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64" name="Google Shape;164;p7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политической партии и её функции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1640793" y="5986886"/>
            <a:ext cx="366356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107504" y="1246553"/>
            <a:ext cx="4968552" cy="4486703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5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: Политические партии, другие об- щественные объединения, действуя в рамках Конституции и законов Республики Беларусь, содействуют выявлению и выражению поли- тической воли граждан, участвуют в выбо- рах. Политические партии и другие общест- венные объединения имеют право пользо- ваться государственными средствами массо- вой информации в порядке, определённом законодательством. Запрещается создание и деятельность политических партий, а равно других общественных объединений, имею- щих целью насильственное изменение кон- ституционного строя либо ведущих пропа- ганду войны, социальной, национальной, ре- лигиозной и расовой вражды.</a:t>
            </a:r>
            <a:endParaRPr/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4358" y="1268759"/>
            <a:ext cx="3651286" cy="5023667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2" name="Google Shape;172;p8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политической партии и её функции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9"/>
          <p:cNvGrpSpPr/>
          <p:nvPr/>
        </p:nvGrpSpPr>
        <p:grpSpPr>
          <a:xfrm>
            <a:off x="256026" y="1333566"/>
            <a:ext cx="8703954" cy="4910947"/>
            <a:chOff x="4506" y="64806"/>
            <a:chExt cx="8703954" cy="4910947"/>
          </a:xfrm>
        </p:grpSpPr>
        <p:sp>
          <p:nvSpPr>
            <p:cNvPr id="178" name="Google Shape;178;p9"/>
            <p:cNvSpPr/>
            <p:nvPr/>
          </p:nvSpPr>
          <p:spPr>
            <a:xfrm>
              <a:off x="7722789" y="2339489"/>
              <a:ext cx="91440" cy="39477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9"/>
            <p:cNvSpPr/>
            <p:nvPr/>
          </p:nvSpPr>
          <p:spPr>
            <a:xfrm>
              <a:off x="4356484" y="1004758"/>
              <a:ext cx="3412025" cy="3947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9"/>
            <p:cNvSpPr/>
            <p:nvPr/>
          </p:nvSpPr>
          <p:spPr>
            <a:xfrm>
              <a:off x="5448105" y="2339489"/>
              <a:ext cx="91440" cy="39477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9"/>
            <p:cNvSpPr/>
            <p:nvPr/>
          </p:nvSpPr>
          <p:spPr>
            <a:xfrm>
              <a:off x="4356484" y="1004758"/>
              <a:ext cx="1137341" cy="3947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9"/>
            <p:cNvSpPr/>
            <p:nvPr/>
          </p:nvSpPr>
          <p:spPr>
            <a:xfrm>
              <a:off x="3173422" y="2339489"/>
              <a:ext cx="91440" cy="39477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9"/>
            <p:cNvSpPr/>
            <p:nvPr/>
          </p:nvSpPr>
          <p:spPr>
            <a:xfrm>
              <a:off x="3219142" y="1004758"/>
              <a:ext cx="1137341" cy="39477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9"/>
            <p:cNvSpPr/>
            <p:nvPr/>
          </p:nvSpPr>
          <p:spPr>
            <a:xfrm>
              <a:off x="898738" y="2339489"/>
              <a:ext cx="91440" cy="39477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9"/>
            <p:cNvSpPr/>
            <p:nvPr/>
          </p:nvSpPr>
          <p:spPr>
            <a:xfrm>
              <a:off x="944458" y="1004758"/>
              <a:ext cx="3412025" cy="39477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9"/>
            <p:cNvSpPr/>
            <p:nvPr/>
          </p:nvSpPr>
          <p:spPr>
            <a:xfrm>
              <a:off x="1663380" y="64806"/>
              <a:ext cx="5386206" cy="9399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9"/>
            <p:cNvSpPr txBox="1"/>
            <p:nvPr/>
          </p:nvSpPr>
          <p:spPr>
            <a:xfrm>
              <a:off x="1663380" y="64806"/>
              <a:ext cx="5386206" cy="9399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политических партий по отношению к существующему строю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506" y="1399537"/>
              <a:ext cx="1879903" cy="9399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9"/>
            <p:cNvSpPr txBox="1"/>
            <p:nvPr/>
          </p:nvSpPr>
          <p:spPr>
            <a:xfrm>
              <a:off x="4506" y="1399537"/>
              <a:ext cx="1879903" cy="9399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консерватив- ные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506" y="2734269"/>
              <a:ext cx="1879903" cy="224148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9"/>
            <p:cNvSpPr txBox="1"/>
            <p:nvPr/>
          </p:nvSpPr>
          <p:spPr>
            <a:xfrm>
              <a:off x="4506" y="2734269"/>
              <a:ext cx="1879903" cy="22414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сохранение су- ществующего строя с незна- чительными изменениями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2279190" y="1399537"/>
              <a:ext cx="1879903" cy="9399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9"/>
            <p:cNvSpPr txBox="1"/>
            <p:nvPr/>
          </p:nvSpPr>
          <p:spPr>
            <a:xfrm>
              <a:off x="2279190" y="1399537"/>
              <a:ext cx="1879903" cy="9399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реформистские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279190" y="2734269"/>
              <a:ext cx="1879903" cy="224148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9"/>
            <p:cNvSpPr txBox="1"/>
            <p:nvPr/>
          </p:nvSpPr>
          <p:spPr>
            <a:xfrm>
              <a:off x="2279190" y="2734269"/>
              <a:ext cx="1879903" cy="22414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улучшение существующих общественных отношений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553873" y="1399537"/>
              <a:ext cx="1879903" cy="9399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4553873" y="1399537"/>
              <a:ext cx="1879903" cy="9399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революцион- ные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4553873" y="2734269"/>
              <a:ext cx="1879903" cy="224148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9"/>
            <p:cNvSpPr txBox="1"/>
            <p:nvPr/>
          </p:nvSpPr>
          <p:spPr>
            <a:xfrm>
              <a:off x="4553873" y="2734269"/>
              <a:ext cx="1879903" cy="22414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радикальное существенное преобразование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6828557" y="1399537"/>
              <a:ext cx="1879903" cy="9399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 txBox="1"/>
            <p:nvPr/>
          </p:nvSpPr>
          <p:spPr>
            <a:xfrm>
              <a:off x="6828557" y="1399537"/>
              <a:ext cx="1879903" cy="9399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реакционные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6828557" y="2734269"/>
              <a:ext cx="1879903" cy="224148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 txBox="1"/>
            <p:nvPr/>
          </p:nvSpPr>
          <p:spPr>
            <a:xfrm>
              <a:off x="6828557" y="2734269"/>
              <a:ext cx="1879903" cy="22414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частичный либо полный возврат к прошлому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4" name="Google Shape;204;p9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Политические партии и партийные системы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20.12.2020</vt:lpwstr>
  </property>
</Properties>
</file>