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6" roundtripDataSignature="AMtx7mgVcWiGWhRoDT85qpOmtiabhJg20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:notes"/>
          <p:cNvSpPr txBox="1"/>
          <p:nvPr/>
        </p:nvSpPr>
        <p:spPr>
          <a:xfrm>
            <a:off x="3887788" y="8689975"/>
            <a:ext cx="2970212" cy="454025"/>
          </a:xfrm>
          <a:prstGeom prst="rect">
            <a:avLst/>
          </a:prstGeom>
          <a:noFill/>
          <a:ln>
            <a:noFill/>
          </a:ln>
        </p:spPr>
        <p:txBody>
          <a:bodyPr anchorCtr="0" anchor="b" bIns="47400" lIns="94800" spcFirstLastPara="1" rIns="94800" wrap="square" tIns="474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3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:notes"/>
          <p:cNvSpPr/>
          <p:nvPr>
            <p:ph idx="2" type="sldImg"/>
          </p:nvPr>
        </p:nvSpPr>
        <p:spPr>
          <a:xfrm>
            <a:off x="1143000" y="685800"/>
            <a:ext cx="4573588" cy="34305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" name="Google Shape;64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7400" lIns="94800" spcFirstLastPara="1" rIns="94800" wrap="square" tIns="474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2" name="Google Shape;242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2"/>
          <p:cNvSpPr txBox="1"/>
          <p:nvPr>
            <p:ph type="ctrTitle"/>
          </p:nvPr>
        </p:nvSpPr>
        <p:spPr>
          <a:xfrm>
            <a:off x="963613" y="3951288"/>
            <a:ext cx="7713662" cy="1081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" type="subTitle"/>
          </p:nvPr>
        </p:nvSpPr>
        <p:spPr>
          <a:xfrm>
            <a:off x="960438" y="5075238"/>
            <a:ext cx="7740650" cy="7572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/>
            </a:lvl1pPr>
            <a:lvl2pPr lvl="1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lvl="2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1" type="ftr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1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1"/>
          <p:cNvSpPr txBox="1"/>
          <p:nvPr>
            <p:ph idx="1" type="body"/>
          </p:nvPr>
        </p:nvSpPr>
        <p:spPr>
          <a:xfrm rot="5400000">
            <a:off x="2401094" y="-616743"/>
            <a:ext cx="4313238" cy="852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5" name="Google Shape;55;p2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文本" type="vertTitleAndTx">
  <p:cSld name="VERTICAL_TITLE_AND_VERTICAL_TEX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2"/>
          <p:cNvSpPr txBox="1"/>
          <p:nvPr>
            <p:ph type="title"/>
          </p:nvPr>
        </p:nvSpPr>
        <p:spPr>
          <a:xfrm rot="5400000">
            <a:off x="4999038" y="1970088"/>
            <a:ext cx="5530850" cy="213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2"/>
          <p:cNvSpPr txBox="1"/>
          <p:nvPr>
            <p:ph idx="1" type="body"/>
          </p:nvPr>
        </p:nvSpPr>
        <p:spPr>
          <a:xfrm rot="5400000">
            <a:off x="654844" y="-88106"/>
            <a:ext cx="5530850" cy="62499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3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429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indent="-342900" lvl="1" marL="914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0" name="Google Shape;20;p13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indent="-228600" lvl="1" marL="914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560"/>
              </a:spcBef>
              <a:spcAft>
                <a:spcPts val="56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24" name="Google Shape;24;p14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" type="body"/>
          </p:nvPr>
        </p:nvSpPr>
        <p:spPr>
          <a:xfrm>
            <a:off x="295275" y="1489075"/>
            <a:ext cx="4186238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8" name="Google Shape;28;p15"/>
          <p:cNvSpPr txBox="1"/>
          <p:nvPr>
            <p:ph idx="2" type="body"/>
          </p:nvPr>
        </p:nvSpPr>
        <p:spPr>
          <a:xfrm>
            <a:off x="4633913" y="1489075"/>
            <a:ext cx="4186237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064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▪"/>
              <a:defRPr sz="2800"/>
            </a:lvl1pPr>
            <a:lvl2pPr indent="-381000" lvl="1" marL="9144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29" name="Google Shape;29;p15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3" name="Google Shape;33;p1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4" name="Google Shape;34;p1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35" name="Google Shape;35;p1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810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▪"/>
              <a:defRPr sz="2400"/>
            </a:lvl1pPr>
            <a:lvl2pPr indent="-355600" lvl="1" marL="9144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640"/>
              </a:spcBef>
              <a:spcAft>
                <a:spcPts val="64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36" name="Google Shape;36;p16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4318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▪"/>
              <a:defRPr sz="3200"/>
            </a:lvl1pPr>
            <a:lvl2pPr indent="-406400" lvl="1" marL="914400" algn="l">
              <a:spcBef>
                <a:spcPts val="1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800"/>
              </a:spcBef>
              <a:spcAft>
                <a:spcPts val="80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45" name="Google Shape;45;p1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46" name="Google Shape;46;p19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0" spcFirstLastPara="1" rIns="0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0" name="Google Shape;50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360"/>
              </a:spcBef>
              <a:spcAft>
                <a:spcPts val="36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51" name="Google Shape;51;p20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720"/>
              </a:spcBef>
              <a:spcAft>
                <a:spcPts val="72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1"/>
          <p:cNvSpPr txBox="1"/>
          <p:nvPr>
            <p:ph idx="11" type="ftr"/>
          </p:nvPr>
        </p:nvSpPr>
        <p:spPr>
          <a:xfrm>
            <a:off x="3124200" y="6365875"/>
            <a:ext cx="2895600" cy="24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>
            <p:ph type="ctrTitle"/>
          </p:nvPr>
        </p:nvSpPr>
        <p:spPr>
          <a:xfrm>
            <a:off x="491707" y="3974705"/>
            <a:ext cx="8109322" cy="118342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b" bIns="45700" lIns="0" spcFirstLastPara="1" rIns="0" wrap="square" tIns="45700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Инновационное развитие страны (Ч. 1)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7" name="Google Shape;67;p1"/>
          <p:cNvSpPr txBox="1"/>
          <p:nvPr>
            <p:ph idx="1" type="subTitle"/>
          </p:nvPr>
        </p:nvSpPr>
        <p:spPr>
          <a:xfrm>
            <a:off x="960438" y="5235388"/>
            <a:ext cx="7740650" cy="59708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Обществоведение (повышенный уровень). 11 класс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8" name="Google Shape;68;p1"/>
          <p:cNvSpPr txBox="1"/>
          <p:nvPr/>
        </p:nvSpPr>
        <p:spPr>
          <a:xfrm>
            <a:off x="950119" y="89171"/>
            <a:ext cx="7740650" cy="75723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Лицей Ивацевичского района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9" name="Google Shape;69;p1"/>
          <p:cNvSpPr txBox="1"/>
          <p:nvPr/>
        </p:nvSpPr>
        <p:spPr>
          <a:xfrm>
            <a:off x="950119" y="6443932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2022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0" name="Google Shape;70;p1"/>
          <p:cNvSpPr txBox="1"/>
          <p:nvPr/>
        </p:nvSpPr>
        <p:spPr>
          <a:xfrm>
            <a:off x="960438" y="5875338"/>
            <a:ext cx="7740650" cy="41406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b="1" i="0" lang="ru-RU" sz="24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Ситник П.В.</a:t>
            </a:r>
            <a:endParaRPr b="1" i="0" sz="2400" u="none" cap="none" strike="noStrik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0"/>
          <p:cNvSpPr txBox="1"/>
          <p:nvPr>
            <p:ph type="title"/>
          </p:nvPr>
        </p:nvSpPr>
        <p:spPr>
          <a:xfrm>
            <a:off x="207034" y="93051"/>
            <a:ext cx="8884906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400">
                <a:latin typeface="Cambria"/>
                <a:ea typeface="Cambria"/>
                <a:cs typeface="Cambria"/>
                <a:sym typeface="Cambria"/>
              </a:rPr>
              <a:t>Научный потенциал Республики Беларусь</a:t>
            </a:r>
            <a:endParaRPr sz="34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45" name="Google Shape;245;p10"/>
          <p:cNvGrpSpPr/>
          <p:nvPr/>
        </p:nvGrpSpPr>
        <p:grpSpPr>
          <a:xfrm>
            <a:off x="393241" y="1668627"/>
            <a:ext cx="8556288" cy="4623384"/>
            <a:chOff x="6331" y="244591"/>
            <a:chExt cx="8556288" cy="4623384"/>
          </a:xfrm>
        </p:grpSpPr>
        <p:sp>
          <p:nvSpPr>
            <p:cNvPr id="246" name="Google Shape;246;p10"/>
            <p:cNvSpPr/>
            <p:nvPr/>
          </p:nvSpPr>
          <p:spPr>
            <a:xfrm>
              <a:off x="6331" y="244591"/>
              <a:ext cx="4631358" cy="54392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7" name="Google Shape;247;p10"/>
            <p:cNvSpPr txBox="1"/>
            <p:nvPr/>
          </p:nvSpPr>
          <p:spPr>
            <a:xfrm>
              <a:off x="22262" y="260522"/>
              <a:ext cx="4599496" cy="5120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Достижения белорусской науки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48" name="Google Shape;248;p10"/>
            <p:cNvSpPr/>
            <p:nvPr/>
          </p:nvSpPr>
          <p:spPr>
            <a:xfrm>
              <a:off x="469467" y="788519"/>
              <a:ext cx="463135" cy="40794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249" name="Google Shape;249;p10"/>
            <p:cNvSpPr/>
            <p:nvPr/>
          </p:nvSpPr>
          <p:spPr>
            <a:xfrm>
              <a:off x="932603" y="924501"/>
              <a:ext cx="7630016" cy="54392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10"/>
            <p:cNvSpPr txBox="1"/>
            <p:nvPr/>
          </p:nvSpPr>
          <p:spPr>
            <a:xfrm>
              <a:off x="948534" y="940432"/>
              <a:ext cx="7598154" cy="5120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спутник дистанционного зондирования Земли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1" name="Google Shape;251;p10"/>
            <p:cNvSpPr/>
            <p:nvPr/>
          </p:nvSpPr>
          <p:spPr>
            <a:xfrm>
              <a:off x="469467" y="788519"/>
              <a:ext cx="463135" cy="108785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252" name="Google Shape;252;p10"/>
            <p:cNvSpPr/>
            <p:nvPr/>
          </p:nvSpPr>
          <p:spPr>
            <a:xfrm>
              <a:off x="932603" y="1604410"/>
              <a:ext cx="7630016" cy="54392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3" name="Google Shape;253;p10"/>
            <p:cNvSpPr txBox="1"/>
            <p:nvPr/>
          </p:nvSpPr>
          <p:spPr>
            <a:xfrm>
              <a:off x="948534" y="1620341"/>
              <a:ext cx="7598154" cy="5120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суперкомпьютер «СКИФ-ГЕО-ЦОД РБ»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4" name="Google Shape;254;p10"/>
            <p:cNvSpPr/>
            <p:nvPr/>
          </p:nvSpPr>
          <p:spPr>
            <a:xfrm>
              <a:off x="469467" y="788519"/>
              <a:ext cx="463135" cy="176776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255" name="Google Shape;255;p10"/>
            <p:cNvSpPr/>
            <p:nvPr/>
          </p:nvSpPr>
          <p:spPr>
            <a:xfrm>
              <a:off x="932603" y="2284320"/>
              <a:ext cx="7630016" cy="54392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10"/>
            <p:cNvSpPr txBox="1"/>
            <p:nvPr/>
          </p:nvSpPr>
          <p:spPr>
            <a:xfrm>
              <a:off x="948534" y="2300251"/>
              <a:ext cx="7598154" cy="5120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лазеры нового поколения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57" name="Google Shape;257;p10"/>
            <p:cNvSpPr/>
            <p:nvPr/>
          </p:nvSpPr>
          <p:spPr>
            <a:xfrm>
              <a:off x="469467" y="788519"/>
              <a:ext cx="463135" cy="244767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258" name="Google Shape;258;p10"/>
            <p:cNvSpPr/>
            <p:nvPr/>
          </p:nvSpPr>
          <p:spPr>
            <a:xfrm>
              <a:off x="932603" y="2964229"/>
              <a:ext cx="7630016" cy="54392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10"/>
            <p:cNvSpPr txBox="1"/>
            <p:nvPr/>
          </p:nvSpPr>
          <p:spPr>
            <a:xfrm>
              <a:off x="948534" y="2980160"/>
              <a:ext cx="7598154" cy="5120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новые сорта сельскохозяйственных растений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0" name="Google Shape;260;p10"/>
            <p:cNvSpPr/>
            <p:nvPr/>
          </p:nvSpPr>
          <p:spPr>
            <a:xfrm>
              <a:off x="469467" y="788519"/>
              <a:ext cx="463135" cy="312758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261" name="Google Shape;261;p10"/>
            <p:cNvSpPr/>
            <p:nvPr/>
          </p:nvSpPr>
          <p:spPr>
            <a:xfrm>
              <a:off x="932603" y="3644139"/>
              <a:ext cx="7630016" cy="54392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10"/>
            <p:cNvSpPr txBox="1"/>
            <p:nvPr/>
          </p:nvSpPr>
          <p:spPr>
            <a:xfrm>
              <a:off x="948534" y="3660070"/>
              <a:ext cx="7598154" cy="5120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новые лекарства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469467" y="788519"/>
              <a:ext cx="463135" cy="380749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264" name="Google Shape;264;p10"/>
            <p:cNvSpPr/>
            <p:nvPr/>
          </p:nvSpPr>
          <p:spPr>
            <a:xfrm>
              <a:off x="932603" y="4324048"/>
              <a:ext cx="7630016" cy="543927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10"/>
            <p:cNvSpPr txBox="1"/>
            <p:nvPr/>
          </p:nvSpPr>
          <p:spPr>
            <a:xfrm>
              <a:off x="948534" y="4339979"/>
              <a:ext cx="7598154" cy="51206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линейка электротранспортных средств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"/>
          <p:cNvSpPr txBox="1"/>
          <p:nvPr>
            <p:ph type="title"/>
          </p:nvPr>
        </p:nvSpPr>
        <p:spPr>
          <a:xfrm>
            <a:off x="311150" y="271463"/>
            <a:ext cx="8520113" cy="6477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4400">
                <a:latin typeface="Cambria"/>
                <a:ea typeface="Cambria"/>
                <a:cs typeface="Cambria"/>
                <a:sym typeface="Cambria"/>
              </a:rPr>
              <a:t>План</a:t>
            </a:r>
            <a:endParaRPr sz="44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6" name="Google Shape;76;p2"/>
          <p:cNvSpPr txBox="1"/>
          <p:nvPr>
            <p:ph idx="1" type="body"/>
          </p:nvPr>
        </p:nvSpPr>
        <p:spPr>
          <a:xfrm>
            <a:off x="295275" y="1489075"/>
            <a:ext cx="8524875" cy="4313238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0" lIns="0" spcFirstLastPara="1" rIns="0" wrap="square" tIns="0">
            <a:noAutofit/>
          </a:bodyPr>
          <a:lstStyle/>
          <a:p>
            <a:pPr indent="-180975" lvl="0" marL="180975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Понятие инновационного пути развития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  <a:p>
            <a:pPr indent="-180975" lvl="0" marL="180975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000"/>
              <a:buChar char="▪"/>
            </a:pPr>
            <a:r>
              <a:rPr b="1" lang="ru-RU">
                <a:latin typeface="Cambria"/>
                <a:ea typeface="Cambria"/>
                <a:cs typeface="Cambria"/>
                <a:sym typeface="Cambria"/>
              </a:rPr>
              <a:t>Научный потенциал Республики Беларусь</a:t>
            </a:r>
            <a:endParaRPr b="1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Понятие инновационного пути развития</a:t>
            </a:r>
            <a:endParaRPr sz="35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82" name="Google Shape;82;p3"/>
          <p:cNvGrpSpPr/>
          <p:nvPr/>
        </p:nvGrpSpPr>
        <p:grpSpPr>
          <a:xfrm>
            <a:off x="277188" y="1573883"/>
            <a:ext cx="8589622" cy="4762236"/>
            <a:chOff x="1980" y="357642"/>
            <a:chExt cx="8589622" cy="4762236"/>
          </a:xfrm>
        </p:grpSpPr>
        <p:sp>
          <p:nvSpPr>
            <p:cNvPr id="83" name="Google Shape;83;p3"/>
            <p:cNvSpPr/>
            <p:nvPr/>
          </p:nvSpPr>
          <p:spPr>
            <a:xfrm>
              <a:off x="6513168" y="3568822"/>
              <a:ext cx="91440" cy="4587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84" name="Google Shape;84;p3"/>
            <p:cNvSpPr/>
            <p:nvPr/>
          </p:nvSpPr>
          <p:spPr>
            <a:xfrm>
              <a:off x="4296791" y="2547658"/>
              <a:ext cx="2262096" cy="45876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85" name="Google Shape;85;p3"/>
            <p:cNvSpPr/>
            <p:nvPr/>
          </p:nvSpPr>
          <p:spPr>
            <a:xfrm>
              <a:off x="1988975" y="3568822"/>
              <a:ext cx="91440" cy="4587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86" name="Google Shape;86;p3"/>
            <p:cNvSpPr/>
            <p:nvPr/>
          </p:nvSpPr>
          <p:spPr>
            <a:xfrm>
              <a:off x="2034695" y="2547658"/>
              <a:ext cx="2262096" cy="458763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87" name="Google Shape;87;p3"/>
            <p:cNvSpPr/>
            <p:nvPr/>
          </p:nvSpPr>
          <p:spPr>
            <a:xfrm>
              <a:off x="4251071" y="996601"/>
              <a:ext cx="91440" cy="458763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</p:sp>
        <p:sp>
          <p:nvSpPr>
            <p:cNvPr id="88" name="Google Shape;88;p3"/>
            <p:cNvSpPr/>
            <p:nvPr/>
          </p:nvSpPr>
          <p:spPr>
            <a:xfrm>
              <a:off x="943843" y="357642"/>
              <a:ext cx="6705896" cy="638958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3"/>
            <p:cNvSpPr txBox="1"/>
            <p:nvPr/>
          </p:nvSpPr>
          <p:spPr>
            <a:xfrm>
              <a:off x="943843" y="357642"/>
              <a:ext cx="6705896" cy="6389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20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Инновации</a:t>
              </a:r>
              <a:endParaRPr b="1" i="0" sz="20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943843" y="1455365"/>
              <a:ext cx="6705896" cy="109229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3"/>
            <p:cNvSpPr txBox="1"/>
            <p:nvPr/>
          </p:nvSpPr>
          <p:spPr>
            <a:xfrm>
              <a:off x="943843" y="1455365"/>
              <a:ext cx="6705896" cy="109229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(от лат. innovatio – обновление) любые новые идеи, реализованные на практике; нововведения, направленные на повышение эффективности человеческой деятельности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2" name="Google Shape;92;p3"/>
            <p:cNvSpPr/>
            <p:nvPr/>
          </p:nvSpPr>
          <p:spPr>
            <a:xfrm>
              <a:off x="1980" y="3006422"/>
              <a:ext cx="4065429" cy="5624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3"/>
            <p:cNvSpPr txBox="1"/>
            <p:nvPr/>
          </p:nvSpPr>
          <p:spPr>
            <a:xfrm>
              <a:off x="1980" y="3006422"/>
              <a:ext cx="4065429" cy="5624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улучшающие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1980" y="4027585"/>
              <a:ext cx="4065429" cy="109229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5" name="Google Shape;95;p3"/>
            <p:cNvSpPr txBox="1"/>
            <p:nvPr/>
          </p:nvSpPr>
          <p:spPr>
            <a:xfrm>
              <a:off x="1980" y="4027585"/>
              <a:ext cx="4065429" cy="109229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направлены на совершенствование, улучшение отдельных характеристик выпускаемой продукции, используе- мых технологий, методов работы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526173" y="3006422"/>
              <a:ext cx="4065429" cy="562400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3"/>
            <p:cNvSpPr txBox="1"/>
            <p:nvPr/>
          </p:nvSpPr>
          <p:spPr>
            <a:xfrm>
              <a:off x="4526173" y="3006422"/>
              <a:ext cx="4065429" cy="56240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радикальные</a:t>
              </a:r>
              <a:endParaRPr b="1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98" name="Google Shape;98;p3"/>
            <p:cNvSpPr/>
            <p:nvPr/>
          </p:nvSpPr>
          <p:spPr>
            <a:xfrm>
              <a:off x="4526173" y="4027585"/>
              <a:ext cx="4065429" cy="1092293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9" name="Google Shape;99;p3"/>
            <p:cNvSpPr txBox="1"/>
            <p:nvPr/>
          </p:nvSpPr>
          <p:spPr>
            <a:xfrm>
              <a:off x="4526173" y="4027585"/>
              <a:ext cx="4065429" cy="109229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ru-RU" sz="1800" u="none" cap="none" strike="noStrike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изменяют способ производственной деятельности – его технические, технологические, организационные основы</a:t>
              </a:r>
              <a:endParaRPr b="0" i="0" sz="18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/>
          <p:nvPr>
            <p:ph type="title"/>
          </p:nvPr>
        </p:nvSpPr>
        <p:spPr>
          <a:xfrm>
            <a:off x="155576" y="93051"/>
            <a:ext cx="8936364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Понятие инновационного пути развития</a:t>
            </a:r>
            <a:endParaRPr sz="35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ÐÐ¾Ð·ÐµÑ ÐÐ»Ð¾Ð¸Ð· Ð¨ÑÐ¼Ð¿ÐµÑÐµÑ, Ð°Ð²ÑÑÑÐ¸Ð¹ÑÐºÐ¸Ð¹ Ð¸ Ð°Ð¼ÐµÑÐ¸ÐºÐ°Ð½ÑÐºÐ¸Ð¹ ÑÐºÐ¾Ð½Ð¾Ð¼Ð¸ÑÑ" id="105" name="Google Shape;10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5576" y="1086929"/>
            <a:ext cx="4432745" cy="564167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06" name="Google Shape;106;p4"/>
          <p:cNvSpPr txBox="1"/>
          <p:nvPr/>
        </p:nvSpPr>
        <p:spPr>
          <a:xfrm>
            <a:off x="4588320" y="6415931"/>
            <a:ext cx="3368895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600" u="none" cap="none" strike="noStrik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Йозеф Шумпетер</a:t>
            </a:r>
            <a:endParaRPr sz="1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7" name="Google Shape;107;p4"/>
          <p:cNvSpPr txBox="1"/>
          <p:nvPr/>
        </p:nvSpPr>
        <p:spPr>
          <a:xfrm>
            <a:off x="3699770" y="1021990"/>
            <a:ext cx="5306205" cy="288577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b="0" lang="ru-RU" sz="18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Первое подробное описание инноваций было сделано австрийским и американским экономи- стом </a:t>
            </a:r>
            <a:r>
              <a:rPr b="1" lang="ru-RU" sz="18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Йозефом Шумпетером </a:t>
            </a:r>
            <a:r>
              <a:rPr b="0" lang="ru-RU" sz="18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в работе «Теория экономического развития» (1911 г.). Он рассмат- ривал инновации как средство преодоления эко- номических кризисов. Учёный сформулировал пять основных нововведений и считал, что они появляются не равномерно, а кластерами (груп- пами). Таким образом была высказана идея о неравномерности инновационной активности.</a:t>
            </a:r>
            <a:endParaRPr b="0" sz="1600" u="none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08" name="Google Shape;108;p4"/>
          <p:cNvGrpSpPr/>
          <p:nvPr/>
        </p:nvGrpSpPr>
        <p:grpSpPr>
          <a:xfrm>
            <a:off x="4425915" y="3857298"/>
            <a:ext cx="4527735" cy="2531462"/>
            <a:chOff x="52323" y="1289"/>
            <a:chExt cx="4527735" cy="2531462"/>
          </a:xfrm>
        </p:grpSpPr>
        <p:sp>
          <p:nvSpPr>
            <p:cNvPr id="109" name="Google Shape;109;p4"/>
            <p:cNvSpPr/>
            <p:nvPr/>
          </p:nvSpPr>
          <p:spPr>
            <a:xfrm>
              <a:off x="52323" y="1289"/>
              <a:ext cx="2616946" cy="31610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4"/>
            <p:cNvSpPr txBox="1"/>
            <p:nvPr/>
          </p:nvSpPr>
          <p:spPr>
            <a:xfrm>
              <a:off x="61581" y="10547"/>
              <a:ext cx="2598430" cy="29758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Типы нововведений</a:t>
              </a:r>
              <a:endParaRPr b="1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314018" y="317390"/>
              <a:ext cx="261694" cy="284277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2" name="Google Shape;112;p4"/>
            <p:cNvSpPr/>
            <p:nvPr/>
          </p:nvSpPr>
          <p:spPr>
            <a:xfrm>
              <a:off x="575712" y="396416"/>
              <a:ext cx="4004346" cy="410504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4"/>
            <p:cNvSpPr txBox="1"/>
            <p:nvPr/>
          </p:nvSpPr>
          <p:spPr>
            <a:xfrm>
              <a:off x="587735" y="408439"/>
              <a:ext cx="3980300" cy="38645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создание нового продукта (или но- вых качеств продукта)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314018" y="317390"/>
              <a:ext cx="261694" cy="76218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5" name="Google Shape;115;p4"/>
            <p:cNvSpPr/>
            <p:nvPr/>
          </p:nvSpPr>
          <p:spPr>
            <a:xfrm>
              <a:off x="575712" y="885946"/>
              <a:ext cx="4004346" cy="387252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4"/>
            <p:cNvSpPr txBox="1"/>
            <p:nvPr/>
          </p:nvSpPr>
          <p:spPr>
            <a:xfrm>
              <a:off x="587054" y="897288"/>
              <a:ext cx="3981662" cy="364568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Внедрение новой техники, техноло- гий, новых методов производства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17" name="Google Shape;117;p4"/>
            <p:cNvSpPr/>
            <p:nvPr/>
          </p:nvSpPr>
          <p:spPr>
            <a:xfrm>
              <a:off x="314018" y="317390"/>
              <a:ext cx="261694" cy="119288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18" name="Google Shape;118;p4"/>
            <p:cNvSpPr/>
            <p:nvPr/>
          </p:nvSpPr>
          <p:spPr>
            <a:xfrm>
              <a:off x="575712" y="1352224"/>
              <a:ext cx="4004346" cy="31610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4"/>
            <p:cNvSpPr txBox="1"/>
            <p:nvPr/>
          </p:nvSpPr>
          <p:spPr>
            <a:xfrm>
              <a:off x="584970" y="1361482"/>
              <a:ext cx="3985830" cy="29758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освоение новых рынков сбыта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0" name="Google Shape;120;p4"/>
            <p:cNvSpPr/>
            <p:nvPr/>
          </p:nvSpPr>
          <p:spPr>
            <a:xfrm>
              <a:off x="314018" y="317390"/>
              <a:ext cx="261694" cy="158801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1" name="Google Shape;121;p4"/>
            <p:cNvSpPr/>
            <p:nvPr/>
          </p:nvSpPr>
          <p:spPr>
            <a:xfrm>
              <a:off x="575712" y="1747351"/>
              <a:ext cx="4004346" cy="316101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4"/>
            <p:cNvSpPr txBox="1"/>
            <p:nvPr/>
          </p:nvSpPr>
          <p:spPr>
            <a:xfrm>
              <a:off x="584970" y="1756609"/>
              <a:ext cx="3985830" cy="29758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использование новых видов сырья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314018" y="317390"/>
              <a:ext cx="261694" cy="202022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24" name="Google Shape;124;p4"/>
            <p:cNvSpPr/>
            <p:nvPr/>
          </p:nvSpPr>
          <p:spPr>
            <a:xfrm>
              <a:off x="575712" y="2142477"/>
              <a:ext cx="4004346" cy="390274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4"/>
            <p:cNvSpPr txBox="1"/>
            <p:nvPr/>
          </p:nvSpPr>
          <p:spPr>
            <a:xfrm>
              <a:off x="587143" y="2153908"/>
              <a:ext cx="3981484" cy="367412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изменения в организации производ- ства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/>
          <p:nvPr>
            <p:ph type="title"/>
          </p:nvPr>
        </p:nvSpPr>
        <p:spPr>
          <a:xfrm>
            <a:off x="198408" y="93051"/>
            <a:ext cx="8893532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500">
                <a:latin typeface="Cambria"/>
                <a:ea typeface="Cambria"/>
                <a:cs typeface="Cambria"/>
                <a:sym typeface="Cambria"/>
              </a:rPr>
              <a:t>Понятие инновационного пути развития</a:t>
            </a:r>
            <a:endParaRPr sz="35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31" name="Google Shape;131;p5"/>
          <p:cNvGrpSpPr/>
          <p:nvPr/>
        </p:nvGrpSpPr>
        <p:grpSpPr>
          <a:xfrm>
            <a:off x="2359023" y="1844096"/>
            <a:ext cx="4382219" cy="588553"/>
            <a:chOff x="67" y="2742038"/>
            <a:chExt cx="4010278" cy="2634131"/>
          </a:xfrm>
        </p:grpSpPr>
        <p:sp>
          <p:nvSpPr>
            <p:cNvPr id="132" name="Google Shape;132;p5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5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Девиз инновации – «новое и иное»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34" name="Google Shape;134;p5"/>
          <p:cNvGrpSpPr/>
          <p:nvPr/>
        </p:nvGrpSpPr>
        <p:grpSpPr>
          <a:xfrm>
            <a:off x="547477" y="2974157"/>
            <a:ext cx="3860622" cy="1295918"/>
            <a:chOff x="67" y="2742038"/>
            <a:chExt cx="4010278" cy="2634131"/>
          </a:xfrm>
        </p:grpSpPr>
        <p:sp>
          <p:nvSpPr>
            <p:cNvPr id="135" name="Google Shape;135;p5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6" name="Google Shape;136;p5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Изобретение</a:t>
              </a: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– новое решение задачи, техническое воплощение идеи, являющееся результатом технического творчества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37" name="Google Shape;137;p5"/>
          <p:cNvGrpSpPr/>
          <p:nvPr/>
        </p:nvGrpSpPr>
        <p:grpSpPr>
          <a:xfrm>
            <a:off x="4810931" y="2974156"/>
            <a:ext cx="3860622" cy="1295918"/>
            <a:chOff x="67" y="2742038"/>
            <a:chExt cx="4010278" cy="2634131"/>
          </a:xfrm>
        </p:grpSpPr>
        <p:sp>
          <p:nvSpPr>
            <p:cNvPr id="138" name="Google Shape;138;p5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5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Новация</a:t>
              </a: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 – новшество, которого не было ранее: новое теоретическое значение, новый метод, принцип и т.д.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40" name="Google Shape;140;p5"/>
          <p:cNvGrpSpPr/>
          <p:nvPr/>
        </p:nvGrpSpPr>
        <p:grpSpPr>
          <a:xfrm>
            <a:off x="547477" y="4639056"/>
            <a:ext cx="3860622" cy="1295918"/>
            <a:chOff x="67" y="2742038"/>
            <a:chExt cx="4010278" cy="2634131"/>
          </a:xfrm>
        </p:grpSpPr>
        <p:sp>
          <p:nvSpPr>
            <p:cNvPr id="141" name="Google Shape;141;p5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5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Не всегда является инновацией, поскольку не всякое изобретение может быть внедрено в производ- ство, реализовано на практике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grpSp>
        <p:nvGrpSpPr>
          <p:cNvPr id="143" name="Google Shape;143;p5"/>
          <p:cNvGrpSpPr/>
          <p:nvPr/>
        </p:nvGrpSpPr>
        <p:grpSpPr>
          <a:xfrm>
            <a:off x="4810931" y="4639056"/>
            <a:ext cx="3860622" cy="1295918"/>
            <a:chOff x="67" y="2742038"/>
            <a:chExt cx="4010278" cy="2634131"/>
          </a:xfrm>
        </p:grpSpPr>
        <p:sp>
          <p:nvSpPr>
            <p:cNvPr id="144" name="Google Shape;144;p5"/>
            <p:cNvSpPr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5"/>
            <p:cNvSpPr txBox="1"/>
            <p:nvPr/>
          </p:nvSpPr>
          <p:spPr>
            <a:xfrm>
              <a:off x="67" y="2742038"/>
              <a:ext cx="4010278" cy="2634131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Может проявляться в самых разных сферах деятельности человека. Является более широким понятием, чем понятие «инновация»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cxnSp>
        <p:nvCxnSpPr>
          <p:cNvPr id="146" name="Google Shape;146;p5"/>
          <p:cNvCxnSpPr>
            <a:stCxn id="135" idx="2"/>
            <a:endCxn id="142" idx="0"/>
          </p:cNvCxnSpPr>
          <p:nvPr/>
        </p:nvCxnSpPr>
        <p:spPr>
          <a:xfrm>
            <a:off x="2477788" y="4270075"/>
            <a:ext cx="0" cy="36900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</p:cxnSp>
      <p:cxnSp>
        <p:nvCxnSpPr>
          <p:cNvPr id="147" name="Google Shape;147;p5"/>
          <p:cNvCxnSpPr/>
          <p:nvPr/>
        </p:nvCxnSpPr>
        <p:spPr>
          <a:xfrm>
            <a:off x="6741242" y="4270074"/>
            <a:ext cx="0" cy="368981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</p:cxn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ÐÐ°ÑÐ¸Ð¾Ð½Ð°Ð»ÑÐ½Ð°Ñ Ð°ÐºÐ°Ð´ÐµÐ¼Ð¸Ñ Ð½Ð°ÑÐº ÐÐµÐ»Ð°ÑÑÑÐ¸ | ÐÑÐ¸ÑÐ¸Ð°Ð»ÑÐ½ÑÐ¹ Ð¸Ð½ÑÐµÑÐ½ÐµÑ-Ð¿Ð¾ÑÑÐ°Ð»  ÐÑÐµÐ·Ð¸Ð´ÐµÐ½ÑÐ° Ð ÐµÑÐ¿ÑÐ±Ð»Ð¸ÐºÐ¸ ÐÐµÐ»Ð°ÑÑÑÑ" id="152" name="Google Shape;15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804913" y="4590211"/>
            <a:ext cx="3925018" cy="2212038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53" name="Google Shape;153;p6"/>
          <p:cNvSpPr txBox="1"/>
          <p:nvPr>
            <p:ph type="title"/>
          </p:nvPr>
        </p:nvSpPr>
        <p:spPr>
          <a:xfrm>
            <a:off x="215660" y="93051"/>
            <a:ext cx="8876280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400">
                <a:latin typeface="Cambria"/>
                <a:ea typeface="Cambria"/>
                <a:cs typeface="Cambria"/>
                <a:sym typeface="Cambria"/>
              </a:rPr>
              <a:t>Научный потенциал Республики Беларусь</a:t>
            </a:r>
            <a:endParaRPr sz="34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54" name="Google Shape;154;p6"/>
          <p:cNvGrpSpPr/>
          <p:nvPr/>
        </p:nvGrpSpPr>
        <p:grpSpPr>
          <a:xfrm>
            <a:off x="461516" y="1200866"/>
            <a:ext cx="8289979" cy="4258339"/>
            <a:chOff x="176844" y="1794"/>
            <a:chExt cx="8289979" cy="4258339"/>
          </a:xfrm>
        </p:grpSpPr>
        <p:sp>
          <p:nvSpPr>
            <p:cNvPr id="155" name="Google Shape;155;p6"/>
            <p:cNvSpPr/>
            <p:nvPr/>
          </p:nvSpPr>
          <p:spPr>
            <a:xfrm>
              <a:off x="6422976" y="2248676"/>
              <a:ext cx="91440" cy="29746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6" name="Google Shape;156;p6"/>
            <p:cNvSpPr/>
            <p:nvPr/>
          </p:nvSpPr>
          <p:spPr>
            <a:xfrm>
              <a:off x="6422976" y="1466340"/>
              <a:ext cx="91440" cy="29746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7" name="Google Shape;157;p6"/>
            <p:cNvSpPr/>
            <p:nvPr/>
          </p:nvSpPr>
          <p:spPr>
            <a:xfrm>
              <a:off x="4321834" y="710053"/>
              <a:ext cx="2146862" cy="297469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8" name="Google Shape;158;p6"/>
            <p:cNvSpPr/>
            <p:nvPr/>
          </p:nvSpPr>
          <p:spPr>
            <a:xfrm>
              <a:off x="2129251" y="3254405"/>
              <a:ext cx="91440" cy="29746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59" name="Google Shape;159;p6"/>
            <p:cNvSpPr/>
            <p:nvPr/>
          </p:nvSpPr>
          <p:spPr>
            <a:xfrm>
              <a:off x="2129251" y="2248676"/>
              <a:ext cx="91440" cy="29746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0" name="Google Shape;160;p6"/>
            <p:cNvSpPr/>
            <p:nvPr/>
          </p:nvSpPr>
          <p:spPr>
            <a:xfrm>
              <a:off x="2129251" y="1466340"/>
              <a:ext cx="91440" cy="297469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1" name="Google Shape;161;p6"/>
            <p:cNvSpPr/>
            <p:nvPr/>
          </p:nvSpPr>
          <p:spPr>
            <a:xfrm>
              <a:off x="2174971" y="710053"/>
              <a:ext cx="2146862" cy="297469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62" name="Google Shape;162;p6"/>
            <p:cNvSpPr/>
            <p:nvPr/>
          </p:nvSpPr>
          <p:spPr>
            <a:xfrm>
              <a:off x="2022405" y="1794"/>
              <a:ext cx="4598856" cy="70825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6"/>
            <p:cNvSpPr txBox="1"/>
            <p:nvPr/>
          </p:nvSpPr>
          <p:spPr>
            <a:xfrm>
              <a:off x="2022405" y="1794"/>
              <a:ext cx="4598856" cy="70825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2700" lIns="12700" spcFirstLastPara="1" rIns="12700" wrap="square" tIns="127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Система научной деятельности в Республики Беларусь</a:t>
              </a:r>
              <a:endParaRPr b="1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4" name="Google Shape;164;p6"/>
            <p:cNvSpPr/>
            <p:nvPr/>
          </p:nvSpPr>
          <p:spPr>
            <a:xfrm>
              <a:off x="176844" y="1007522"/>
              <a:ext cx="3996255" cy="45881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5" name="Google Shape;165;p6"/>
            <p:cNvSpPr txBox="1"/>
            <p:nvPr/>
          </p:nvSpPr>
          <p:spPr>
            <a:xfrm>
              <a:off x="176844" y="1007522"/>
              <a:ext cx="3996255" cy="45881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научные учреждения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6" name="Google Shape;166;p6"/>
            <p:cNvSpPr/>
            <p:nvPr/>
          </p:nvSpPr>
          <p:spPr>
            <a:xfrm>
              <a:off x="176844" y="1763809"/>
              <a:ext cx="3996255" cy="48486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6"/>
            <p:cNvSpPr txBox="1"/>
            <p:nvPr/>
          </p:nvSpPr>
          <p:spPr>
            <a:xfrm>
              <a:off x="176844" y="1763809"/>
              <a:ext cx="3996255" cy="48486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академическая наука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68" name="Google Shape;168;p6"/>
            <p:cNvSpPr/>
            <p:nvPr/>
          </p:nvSpPr>
          <p:spPr>
            <a:xfrm>
              <a:off x="176844" y="2546145"/>
              <a:ext cx="3996255" cy="70825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6"/>
            <p:cNvSpPr txBox="1"/>
            <p:nvPr/>
          </p:nvSpPr>
          <p:spPr>
            <a:xfrm>
              <a:off x="176844" y="2546145"/>
              <a:ext cx="3996255" cy="70825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организации, осуществляющие иссле- довательскую и научно-техническую деятельность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0" name="Google Shape;170;p6"/>
            <p:cNvSpPr/>
            <p:nvPr/>
          </p:nvSpPr>
          <p:spPr>
            <a:xfrm>
              <a:off x="176844" y="3551874"/>
              <a:ext cx="3996255" cy="70825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6"/>
            <p:cNvSpPr txBox="1"/>
            <p:nvPr/>
          </p:nvSpPr>
          <p:spPr>
            <a:xfrm>
              <a:off x="176844" y="3551874"/>
              <a:ext cx="3996255" cy="70825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Национальная академия наук Бела- руси </a:t>
              </a: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– главное научное учреждение (открыта в </a:t>
              </a: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1929 г.</a:t>
              </a: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)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2" name="Google Shape;172;p6"/>
            <p:cNvSpPr/>
            <p:nvPr/>
          </p:nvSpPr>
          <p:spPr>
            <a:xfrm>
              <a:off x="4470568" y="1007522"/>
              <a:ext cx="3996255" cy="45881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6"/>
            <p:cNvSpPr txBox="1"/>
            <p:nvPr/>
          </p:nvSpPr>
          <p:spPr>
            <a:xfrm>
              <a:off x="4470568" y="1007522"/>
              <a:ext cx="3996255" cy="45881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учреждения образования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4" name="Google Shape;174;p6"/>
            <p:cNvSpPr/>
            <p:nvPr/>
          </p:nvSpPr>
          <p:spPr>
            <a:xfrm>
              <a:off x="4470568" y="1763809"/>
              <a:ext cx="3996255" cy="484867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6"/>
            <p:cNvSpPr txBox="1"/>
            <p:nvPr/>
          </p:nvSpPr>
          <p:spPr>
            <a:xfrm>
              <a:off x="4470568" y="1763809"/>
              <a:ext cx="3996255" cy="484867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университетская наука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76" name="Google Shape;176;p6"/>
            <p:cNvSpPr/>
            <p:nvPr/>
          </p:nvSpPr>
          <p:spPr>
            <a:xfrm>
              <a:off x="4470568" y="2546145"/>
              <a:ext cx="3996255" cy="708259"/>
            </a:xfrm>
            <a:prstGeom prst="rect">
              <a:avLst/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7" name="Google Shape;177;p6"/>
            <p:cNvSpPr txBox="1"/>
            <p:nvPr/>
          </p:nvSpPr>
          <p:spPr>
            <a:xfrm>
              <a:off x="4470568" y="2546145"/>
              <a:ext cx="3996255" cy="708259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11425" lIns="11425" spcFirstLastPara="1" rIns="11425" wrap="square" tIns="114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учреждения высшего образования – университеты, институты, академии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  <p:pic>
        <p:nvPicPr>
          <p:cNvPr descr="ÐÐ³Ð½Ð°ÑÐ¾Ð²ÑÐºÐ¸Ð¹, ÐÑÐµÐ²Ð¾Ð»Ð¾Ð´ ÐÐ°ÐºÐ°ÑÐ¾Ð²Ð¸Ñ - Wikiwand" id="178" name="Google Shape;178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416724" y="4475253"/>
            <a:ext cx="1552453" cy="2326996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179" name="Google Shape;179;p6"/>
          <p:cNvSpPr txBox="1"/>
          <p:nvPr/>
        </p:nvSpPr>
        <p:spPr>
          <a:xfrm>
            <a:off x="1824055" y="6463695"/>
            <a:ext cx="2592669" cy="338554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Всеволод Игнатовский</a:t>
            </a:r>
            <a:endParaRPr sz="1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7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400">
                <a:latin typeface="Cambria"/>
                <a:ea typeface="Cambria"/>
                <a:cs typeface="Cambria"/>
                <a:sym typeface="Cambria"/>
              </a:rPr>
              <a:t>Научный потенциал Республики Беларусь</a:t>
            </a:r>
            <a:endParaRPr sz="34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85" name="Google Shape;185;p7"/>
          <p:cNvGrpSpPr/>
          <p:nvPr/>
        </p:nvGrpSpPr>
        <p:grpSpPr>
          <a:xfrm>
            <a:off x="97450" y="1473276"/>
            <a:ext cx="8905364" cy="4979000"/>
            <a:chOff x="7173" y="67170"/>
            <a:chExt cx="8905364" cy="4979000"/>
          </a:xfrm>
        </p:grpSpPr>
        <p:sp>
          <p:nvSpPr>
            <p:cNvPr id="186" name="Google Shape;186;p7"/>
            <p:cNvSpPr/>
            <p:nvPr/>
          </p:nvSpPr>
          <p:spPr>
            <a:xfrm>
              <a:off x="7173" y="67170"/>
              <a:ext cx="5147132" cy="62172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7"/>
            <p:cNvSpPr txBox="1"/>
            <p:nvPr/>
          </p:nvSpPr>
          <p:spPr>
            <a:xfrm>
              <a:off x="25383" y="85380"/>
              <a:ext cx="5110712" cy="58530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5400" lIns="38100" spcFirstLastPara="1" rIns="38100" wrap="square" tIns="254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20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Цели и задачи научных исследований</a:t>
              </a:r>
              <a:endParaRPr b="1" sz="2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88" name="Google Shape;188;p7"/>
            <p:cNvSpPr/>
            <p:nvPr/>
          </p:nvSpPr>
          <p:spPr>
            <a:xfrm>
              <a:off x="521886" y="688893"/>
              <a:ext cx="514713" cy="55913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9" name="Google Shape;189;p7"/>
            <p:cNvSpPr/>
            <p:nvPr/>
          </p:nvSpPr>
          <p:spPr>
            <a:xfrm>
              <a:off x="1036600" y="844324"/>
              <a:ext cx="7875937" cy="807400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7"/>
            <p:cNvSpPr txBox="1"/>
            <p:nvPr/>
          </p:nvSpPr>
          <p:spPr>
            <a:xfrm>
              <a:off x="1060248" y="867972"/>
              <a:ext cx="7828641" cy="76010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получение новых знаний о человеке, обществе, природе, искусственно созданных объектах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1" name="Google Shape;191;p7"/>
            <p:cNvSpPr/>
            <p:nvPr/>
          </p:nvSpPr>
          <p:spPr>
            <a:xfrm>
              <a:off x="521886" y="688893"/>
              <a:ext cx="514713" cy="1499095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2" name="Google Shape;192;p7"/>
            <p:cNvSpPr/>
            <p:nvPr/>
          </p:nvSpPr>
          <p:spPr>
            <a:xfrm>
              <a:off x="1036600" y="1807155"/>
              <a:ext cx="7875937" cy="761666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3" name="Google Shape;193;p7"/>
            <p:cNvSpPr txBox="1"/>
            <p:nvPr/>
          </p:nvSpPr>
          <p:spPr>
            <a:xfrm>
              <a:off x="1058908" y="1829463"/>
              <a:ext cx="7831321" cy="717050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создание и внедрение новых технологий и оборудования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4" name="Google Shape;194;p7"/>
            <p:cNvSpPr/>
            <p:nvPr/>
          </p:nvSpPr>
          <p:spPr>
            <a:xfrm>
              <a:off x="521886" y="688893"/>
              <a:ext cx="514713" cy="2346221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5" name="Google Shape;195;p7"/>
            <p:cNvSpPr/>
            <p:nvPr/>
          </p:nvSpPr>
          <p:spPr>
            <a:xfrm>
              <a:off x="1036600" y="2724253"/>
              <a:ext cx="7875937" cy="62172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7"/>
            <p:cNvSpPr txBox="1"/>
            <p:nvPr/>
          </p:nvSpPr>
          <p:spPr>
            <a:xfrm>
              <a:off x="1054810" y="2742463"/>
              <a:ext cx="7839517" cy="58530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развитие отраслей экономики и социальной сферы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197" name="Google Shape;197;p7"/>
            <p:cNvSpPr/>
            <p:nvPr/>
          </p:nvSpPr>
          <p:spPr>
            <a:xfrm>
              <a:off x="521886" y="688893"/>
              <a:ext cx="514713" cy="3123374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98" name="Google Shape;198;p7"/>
            <p:cNvSpPr/>
            <p:nvPr/>
          </p:nvSpPr>
          <p:spPr>
            <a:xfrm>
              <a:off x="1036600" y="3501407"/>
              <a:ext cx="7875937" cy="62172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9" name="Google Shape;199;p7"/>
            <p:cNvSpPr txBox="1"/>
            <p:nvPr/>
          </p:nvSpPr>
          <p:spPr>
            <a:xfrm>
              <a:off x="1054810" y="3519617"/>
              <a:ext cx="7839517" cy="585303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рациональное использование ресурсов и охрана окружающей среды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00" name="Google Shape;200;p7"/>
            <p:cNvSpPr/>
            <p:nvPr/>
          </p:nvSpPr>
          <p:spPr>
            <a:xfrm>
              <a:off x="521886" y="688893"/>
              <a:ext cx="514713" cy="3973472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1" name="Google Shape;201;p7"/>
            <p:cNvSpPr/>
            <p:nvPr/>
          </p:nvSpPr>
          <p:spPr>
            <a:xfrm>
              <a:off x="1036600" y="4278560"/>
              <a:ext cx="7875937" cy="767610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7"/>
            <p:cNvSpPr txBox="1"/>
            <p:nvPr/>
          </p:nvSpPr>
          <p:spPr>
            <a:xfrm>
              <a:off x="1059083" y="4301043"/>
              <a:ext cx="7830971" cy="722644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исследование и использование космического пространства в мирных це- лях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8"/>
          <p:cNvSpPr txBox="1"/>
          <p:nvPr>
            <p:ph type="title"/>
          </p:nvPr>
        </p:nvSpPr>
        <p:spPr>
          <a:xfrm>
            <a:off x="189780" y="93051"/>
            <a:ext cx="8902159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400">
                <a:latin typeface="Cambria"/>
                <a:ea typeface="Cambria"/>
                <a:cs typeface="Cambria"/>
                <a:sym typeface="Cambria"/>
              </a:rPr>
              <a:t>Научный потенциал Республики Беларусь</a:t>
            </a:r>
            <a:endParaRPr sz="3400"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descr="https://www.kirovsk.by/wp-content/uploads/2020/01/000048_1580288206_19600_big.jpg" id="208" name="Google Shape;208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472424" y="1276708"/>
            <a:ext cx="4530447" cy="5436537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  <p:sp>
        <p:nvSpPr>
          <p:cNvPr id="209" name="Google Shape;209;p8"/>
          <p:cNvSpPr txBox="1"/>
          <p:nvPr/>
        </p:nvSpPr>
        <p:spPr>
          <a:xfrm>
            <a:off x="94891" y="1276709"/>
            <a:ext cx="4261447" cy="2587926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rPr lang="ru-RU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По оценкам международных экспер- тов, Республика Беларусь относится к  числу стран с высоким уровнем науч- ного потенциала. В рейтинге «хоро- ших стран» (GoodCountry Index-2020) Беларусь заняла 54-е место среди 153  стран мира, при этом наиболее высо- кую позицию (28-е место) - по показа- телю «наука и технологии».</a:t>
            </a:r>
            <a:endParaRPr sz="1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10" name="Google Shape;210;p8"/>
          <p:cNvSpPr txBox="1"/>
          <p:nvPr/>
        </p:nvSpPr>
        <p:spPr>
          <a:xfrm>
            <a:off x="1879755" y="6128470"/>
            <a:ext cx="2592600" cy="585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Беларусь в рейтинге GoodCountry Index-2020</a:t>
            </a:r>
            <a:endParaRPr sz="16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9"/>
          <p:cNvSpPr txBox="1"/>
          <p:nvPr>
            <p:ph type="title"/>
          </p:nvPr>
        </p:nvSpPr>
        <p:spPr>
          <a:xfrm>
            <a:off x="198408" y="93051"/>
            <a:ext cx="8893532" cy="847227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t" bIns="45700" lIns="0" spcFirstLastPara="1" rIns="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400">
                <a:latin typeface="Cambria"/>
                <a:ea typeface="Cambria"/>
                <a:cs typeface="Cambria"/>
                <a:sym typeface="Cambria"/>
              </a:rPr>
              <a:t>Научный потенциал Республики Беларусь</a:t>
            </a:r>
            <a:endParaRPr sz="3400"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216" name="Google Shape;216;p9"/>
          <p:cNvGrpSpPr/>
          <p:nvPr/>
        </p:nvGrpSpPr>
        <p:grpSpPr>
          <a:xfrm>
            <a:off x="420390" y="1425559"/>
            <a:ext cx="8501991" cy="5109520"/>
            <a:chOff x="33480" y="1523"/>
            <a:chExt cx="8501991" cy="5109520"/>
          </a:xfrm>
        </p:grpSpPr>
        <p:sp>
          <p:nvSpPr>
            <p:cNvPr id="217" name="Google Shape;217;p9"/>
            <p:cNvSpPr/>
            <p:nvPr/>
          </p:nvSpPr>
          <p:spPr>
            <a:xfrm>
              <a:off x="33480" y="1523"/>
              <a:ext cx="5753822" cy="5240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8" name="Google Shape;218;p9"/>
            <p:cNvSpPr txBox="1"/>
            <p:nvPr/>
          </p:nvSpPr>
          <p:spPr>
            <a:xfrm>
              <a:off x="48829" y="16872"/>
              <a:ext cx="5723124" cy="4933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Наиболее развитые отрасли белорусской науки</a:t>
              </a:r>
              <a:endParaRPr b="1"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19" name="Google Shape;219;p9"/>
            <p:cNvSpPr/>
            <p:nvPr/>
          </p:nvSpPr>
          <p:spPr>
            <a:xfrm>
              <a:off x="608862" y="525577"/>
              <a:ext cx="575382" cy="39304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0" name="Google Shape;220;p9"/>
            <p:cNvSpPr/>
            <p:nvPr/>
          </p:nvSpPr>
          <p:spPr>
            <a:xfrm>
              <a:off x="1184244" y="656590"/>
              <a:ext cx="7351227" cy="5240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1" name="Google Shape;221;p9"/>
            <p:cNvSpPr txBox="1"/>
            <p:nvPr/>
          </p:nvSpPr>
          <p:spPr>
            <a:xfrm>
              <a:off x="1199593" y="671939"/>
              <a:ext cx="7320529" cy="4933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информатизация и программное обеспечение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2" name="Google Shape;222;p9"/>
            <p:cNvSpPr/>
            <p:nvPr/>
          </p:nvSpPr>
          <p:spPr>
            <a:xfrm>
              <a:off x="608862" y="525577"/>
              <a:ext cx="575382" cy="104810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3" name="Google Shape;223;p9"/>
            <p:cNvSpPr/>
            <p:nvPr/>
          </p:nvSpPr>
          <p:spPr>
            <a:xfrm>
              <a:off x="1184244" y="1311657"/>
              <a:ext cx="7351227" cy="5240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9"/>
            <p:cNvSpPr txBox="1"/>
            <p:nvPr/>
          </p:nvSpPr>
          <p:spPr>
            <a:xfrm>
              <a:off x="1199593" y="1327006"/>
              <a:ext cx="7320529" cy="4933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нанотехнологии и новые материалы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5" name="Google Shape;225;p9"/>
            <p:cNvSpPr/>
            <p:nvPr/>
          </p:nvSpPr>
          <p:spPr>
            <a:xfrm>
              <a:off x="608862" y="525577"/>
              <a:ext cx="575382" cy="170317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6" name="Google Shape;226;p9"/>
            <p:cNvSpPr/>
            <p:nvPr/>
          </p:nvSpPr>
          <p:spPr>
            <a:xfrm>
              <a:off x="1184244" y="1966723"/>
              <a:ext cx="7351227" cy="5240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7" name="Google Shape;227;p9"/>
            <p:cNvSpPr txBox="1"/>
            <p:nvPr/>
          </p:nvSpPr>
          <p:spPr>
            <a:xfrm>
              <a:off x="1199593" y="1982072"/>
              <a:ext cx="7320529" cy="4933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энергоэффективные технологии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28" name="Google Shape;228;p9"/>
            <p:cNvSpPr/>
            <p:nvPr/>
          </p:nvSpPr>
          <p:spPr>
            <a:xfrm>
              <a:off x="608862" y="525577"/>
              <a:ext cx="575382" cy="235824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29" name="Google Shape;229;p9"/>
            <p:cNvSpPr/>
            <p:nvPr/>
          </p:nvSpPr>
          <p:spPr>
            <a:xfrm>
              <a:off x="1184244" y="2621790"/>
              <a:ext cx="7351227" cy="5240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9"/>
            <p:cNvSpPr txBox="1"/>
            <p:nvPr/>
          </p:nvSpPr>
          <p:spPr>
            <a:xfrm>
              <a:off x="1199593" y="2637139"/>
              <a:ext cx="7320529" cy="4933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лазерные технологии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608862" y="525577"/>
              <a:ext cx="575382" cy="3013306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2" name="Google Shape;232;p9"/>
            <p:cNvSpPr/>
            <p:nvPr/>
          </p:nvSpPr>
          <p:spPr>
            <a:xfrm>
              <a:off x="1184244" y="3276857"/>
              <a:ext cx="7351227" cy="5240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9"/>
            <p:cNvSpPr txBox="1"/>
            <p:nvPr/>
          </p:nvSpPr>
          <p:spPr>
            <a:xfrm>
              <a:off x="1199593" y="3292206"/>
              <a:ext cx="7320529" cy="4933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генетика и биотехнология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608862" y="525577"/>
              <a:ext cx="575382" cy="3668373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5" name="Google Shape;235;p9"/>
            <p:cNvSpPr/>
            <p:nvPr/>
          </p:nvSpPr>
          <p:spPr>
            <a:xfrm>
              <a:off x="1184244" y="3931924"/>
              <a:ext cx="7351227" cy="5240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6" name="Google Shape;236;p9"/>
            <p:cNvSpPr txBox="1"/>
            <p:nvPr/>
          </p:nvSpPr>
          <p:spPr>
            <a:xfrm>
              <a:off x="1199593" y="3947273"/>
              <a:ext cx="7320529" cy="4933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экологическая устойчивость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608862" y="525577"/>
              <a:ext cx="575382" cy="4323440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12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38" name="Google Shape;238;p9"/>
            <p:cNvSpPr/>
            <p:nvPr/>
          </p:nvSpPr>
          <p:spPr>
            <a:xfrm>
              <a:off x="1184244" y="4586990"/>
              <a:ext cx="7351227" cy="524053"/>
            </a:xfrm>
            <a:prstGeom prst="roundRect">
              <a:avLst>
                <a:gd fmla="val 10000" name="adj"/>
              </a:avLst>
            </a:prstGeom>
            <a:solidFill>
              <a:schemeClr val="lt1"/>
            </a:solidFill>
            <a:ln cap="flat" cmpd="sng" w="25400">
              <a:solidFill>
                <a:schemeClr val="lt2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508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9"/>
            <p:cNvSpPr txBox="1"/>
            <p:nvPr/>
          </p:nvSpPr>
          <p:spPr>
            <a:xfrm>
              <a:off x="1199593" y="4602339"/>
              <a:ext cx="7320529" cy="493355"/>
            </a:xfrm>
            <a:prstGeom prst="rect">
              <a:avLst/>
            </a:prstGeom>
            <a:noFill/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22850" lIns="34275" spcFirstLastPara="1" rIns="34275" wrap="square" tIns="22850">
              <a:noAutofit/>
            </a:bodyPr>
            <a:lstStyle/>
            <a:p>
              <a:pPr indent="0" lvl="0" marL="0" marR="0" rtl="0" algn="l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ru-RU" sz="1800">
                  <a:solidFill>
                    <a:schemeClr val="dk1"/>
                  </a:solidFill>
                  <a:latin typeface="Cambria"/>
                  <a:ea typeface="Cambria"/>
                  <a:cs typeface="Cambria"/>
                  <a:sym typeface="Cambria"/>
                </a:rPr>
                <a:t>радиационная безопасность</a:t>
              </a:r>
              <a:endParaRPr sz="18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700">
        <p:fad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8A058"/>
      </a:accent2>
      <a:accent3>
        <a:srgbClr val="FFFFFF"/>
      </a:accent3>
      <a:accent4>
        <a:srgbClr val="000000"/>
      </a:accent4>
      <a:accent5>
        <a:srgbClr val="FECFAA"/>
      </a:accent5>
      <a:accent6>
        <a:srgbClr val="B5914F"/>
      </a:accent6>
      <a:hlink>
        <a:srgbClr val="C40505"/>
      </a:hlink>
      <a:folHlink>
        <a:srgbClr val="91919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2007-11-27T23:54:21Z</dcterms:created>
  <dc:creator>Ситник П.В.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Автор">
    <vt:lpwstr>Ситник П.В.</vt:lpwstr>
  </property>
  <property fmtid="{D5CDD505-2E9C-101B-9397-08002B2CF9AE}" pid="3" name="Дата создания">
    <vt:lpwstr>27.04.2022</vt:lpwstr>
  </property>
</Properties>
</file>