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3" roundtripDataSignature="AMtx7mhPDkOwzEQyBDO+J+KKNmqxWL8Y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1640B5-9185-4C33-9220-A96D756777A4}">
  <a:tblStyle styleId="{381640B5-9185-4C33-9220-A96D756777A4}" styleName="Table_0">
    <a:wholeTbl>
      <a:tcTxStyle b="off" i="off">
        <a:font>
          <a:latin typeface="Euphemia"/>
          <a:ea typeface="Euphemia"/>
          <a:cs typeface="Euphemi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8E8"/>
          </a:solidFill>
        </a:fill>
      </a:tcStyle>
    </a:wholeTbl>
    <a:band1H>
      <a:tcTxStyle/>
      <a:tcStyle>
        <a:fill>
          <a:solidFill>
            <a:srgbClr val="CFCECD"/>
          </a:solidFill>
        </a:fill>
      </a:tcStyle>
    </a:band1H>
    <a:band2H>
      <a:tcTxStyle/>
    </a:band2H>
    <a:band1V>
      <a:tcTxStyle/>
      <a:tcStyle>
        <a:fill>
          <a:solidFill>
            <a:srgbClr val="CFCECD"/>
          </a:solidFill>
        </a:fill>
      </a:tcStyle>
    </a:band1V>
    <a:band2V>
      <a:tcTxStyle/>
    </a:band2V>
    <a:lastCol>
      <a:tcTxStyle b="on" i="off">
        <a:font>
          <a:latin typeface="Euphemia"/>
          <a:ea typeface="Euphemia"/>
          <a:cs typeface="Euphemi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Euphemia"/>
          <a:ea typeface="Euphemia"/>
          <a:cs typeface="Euphemi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Euphemia"/>
          <a:ea typeface="Euphemia"/>
          <a:cs typeface="Euphemi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Euphemia"/>
          <a:ea typeface="Euphemia"/>
          <a:cs typeface="Euphemi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8" name="Google Shape;1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с рисунком" showMasterSp="0">
  <p:cSld name="Титульный слайд с рисунком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28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20" name="Google Shape;20;p28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" name="Google Shape;21;p28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" name="Google Shape;22;p28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23" name="Google Shape;23;p28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28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28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 txBox="1"/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/>
          <p:nvPr>
            <p:ph idx="2" type="pic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sp>
      <p:sp>
        <p:nvSpPr>
          <p:cNvPr id="29" name="Google Shape;29;p28"/>
          <p:cNvSpPr txBox="1"/>
          <p:nvPr>
            <p:ph idx="1" type="subTitle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30" name="Google Shape;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7"/>
          <p:cNvSpPr txBox="1"/>
          <p:nvPr>
            <p:ph idx="1" type="body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/>
        </p:txBody>
      </p:sp>
      <p:sp>
        <p:nvSpPr>
          <p:cNvPr id="96" name="Google Shape;96;p37"/>
          <p:cNvSpPr txBox="1"/>
          <p:nvPr>
            <p:ph idx="2" type="body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37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7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7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8"/>
          <p:cNvSpPr txBox="1"/>
          <p:nvPr>
            <p:ph idx="1" type="body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3" name="Google Shape;103;p38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8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8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"/>
          <p:cNvSpPr txBox="1"/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1" type="body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109" name="Google Shape;109;p39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9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9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2" name="Google Shape;112;p39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3" name="Google Shape;113;p39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39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/>
          <p:nvPr>
            <p:ph idx="2" type="pic"/>
          </p:nvPr>
        </p:nvSpPr>
        <p:spPr>
          <a:xfrm>
            <a:off x="4654671" y="1600199"/>
            <a:ext cx="6430912" cy="4572001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1"/>
          <p:cNvSpPr txBox="1"/>
          <p:nvPr>
            <p:ph idx="1" type="body"/>
          </p:nvPr>
        </p:nvSpPr>
        <p:spPr>
          <a:xfrm>
            <a:off x="1104900" y="1600200"/>
            <a:ext cx="339699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2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2"/>
          <p:cNvSpPr txBox="1"/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" type="subTitle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4" name="Google Shape;54;p32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7" name="Google Shape;5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33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60" name="Google Shape;60;p33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61" name="Google Shape;61;p33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33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63" name="Google Shape;63;p33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33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65" name="Google Shape;65;p33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33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67" name="Google Shape;67;p33"/>
          <p:cNvSpPr txBox="1"/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idx="1" type="body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/>
        </p:txBody>
      </p:sp>
      <p:sp>
        <p:nvSpPr>
          <p:cNvPr id="69" name="Google Shape;69;p33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2" name="Google Shape;7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типа объектов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4"/>
          <p:cNvSpPr txBox="1"/>
          <p:nvPr>
            <p:ph idx="1" type="body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2" type="body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175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1" type="body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35"/>
          <p:cNvSpPr txBox="1"/>
          <p:nvPr>
            <p:ph idx="2" type="body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35"/>
          <p:cNvSpPr txBox="1"/>
          <p:nvPr>
            <p:ph idx="3" type="body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35"/>
          <p:cNvSpPr txBox="1"/>
          <p:nvPr>
            <p:ph idx="4" type="body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6" name="Google Shape;86;p35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6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6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6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3C36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5" name="Google Shape;15;p27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27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" name="Google Shape;17;p27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7.jpg"/><Relationship Id="rId5" Type="http://schemas.openxmlformats.org/officeDocument/2006/relationships/image" Target="../media/image11.jpg"/><Relationship Id="rId6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/>
          <p:nvPr>
            <p:ph type="ctrTitle"/>
          </p:nvPr>
        </p:nvSpPr>
        <p:spPr>
          <a:xfrm>
            <a:off x="1119187" y="2520695"/>
            <a:ext cx="5734050" cy="155124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ru-RU" sz="2300"/>
              <a:t>СТАНОВЛЕНИЕ БЕЛОРУССКОЙ НАЦИОНАЛЬНОЙ ГОСУДАРСТВЕННОСТИ В 1917-1920 ГГ.</a:t>
            </a:r>
            <a:endParaRPr b="1" sz="2300"/>
          </a:p>
        </p:txBody>
      </p:sp>
      <p:pic>
        <p:nvPicPr>
          <p:cNvPr id="121" name="Google Shape;121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</p:pic>
      <p:sp>
        <p:nvSpPr>
          <p:cNvPr id="122" name="Google Shape;122;p1"/>
          <p:cNvSpPr txBox="1"/>
          <p:nvPr>
            <p:ph idx="1" type="subTitle"/>
          </p:nvPr>
        </p:nvSpPr>
        <p:spPr>
          <a:xfrm>
            <a:off x="1119187" y="3739026"/>
            <a:ext cx="5734050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История Беларуси (подготовительный курс)</a:t>
            </a:r>
            <a:endParaRPr/>
          </a:p>
        </p:txBody>
      </p:sp>
      <p:sp>
        <p:nvSpPr>
          <p:cNvPr id="123" name="Google Shape;123;p1"/>
          <p:cNvSpPr txBox="1"/>
          <p:nvPr/>
        </p:nvSpPr>
        <p:spPr>
          <a:xfrm>
            <a:off x="1794567" y="724277"/>
            <a:ext cx="784189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457950" y="5869803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Ситник П.В.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3144382" y="6449225"/>
            <a:ext cx="5628426" cy="34087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rPr b="0" lang="ru-RU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ÐÐ  Ð¸Ð»Ð¸ ÐÐ¡Ð¡Ð ?" id="126" name="Google Shape;126;p1"/>
          <p:cNvPicPr preferRelativeResize="0"/>
          <p:nvPr/>
        </p:nvPicPr>
        <p:blipFill rotWithShape="1">
          <a:blip r:embed="rId4">
            <a:alphaModFix/>
          </a:blip>
          <a:srcRect b="0" l="8387" r="8240" t="0"/>
          <a:stretch/>
        </p:blipFill>
        <p:spPr>
          <a:xfrm>
            <a:off x="6981063" y="1328739"/>
            <a:ext cx="5236234" cy="4190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27" name="Google Shape;227;p10"/>
          <p:cNvSpPr/>
          <p:nvPr/>
        </p:nvSpPr>
        <p:spPr>
          <a:xfrm>
            <a:off x="1114424" y="5710687"/>
            <a:ext cx="9971158" cy="790126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марта 1918 г. Исполком Рады Всебелорусского съезда был реорганизован в Раду БНР как высший законодательный орган государственной власти на территории Беларуси. Пре- зидиум Рады возглавил Я.Середа.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4689637" y="3245707"/>
            <a:ext cx="314001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Я.Середа</a:t>
            </a:r>
            <a:endParaRPr/>
          </a:p>
        </p:txBody>
      </p:sp>
      <p:pic>
        <p:nvPicPr>
          <p:cNvPr descr="Ян Мікітавіч Серада" id="229" name="Google Shape;2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9652" y="1619521"/>
            <a:ext cx="2667000" cy="35909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File:10 Hrašoŭ (Blue), Stamp of Belarusian People's Republic.jpg" id="230" name="Google Shape;23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0870" y="2141761"/>
            <a:ext cx="2057400" cy="26003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1" name="Google Shape;231;p10"/>
          <p:cNvSpPr txBox="1"/>
          <p:nvPr/>
        </p:nvSpPr>
        <p:spPr>
          <a:xfrm>
            <a:off x="3978275" y="3149525"/>
            <a:ext cx="2352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Почтовая марка БНР.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1918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1114424" y="4968815"/>
            <a:ext cx="6839131" cy="1531998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марта 1918 г. Рада БНР приняла 3-ю Уставную грамоту, ко- торой провозглашалась независимость БНР в этнографичес- ких границах проживания белорусов. Национальными деяте- лями в качестве государственного флага был принят бело- красно-белый флаг. Вместе с гербом «Погоня» - гербом Вели- кого княжества Литовского - он стал государственным симво- лом БНР.</a:t>
            </a:r>
            <a:endParaRPr/>
          </a:p>
        </p:txBody>
      </p:sp>
      <p:sp>
        <p:nvSpPr>
          <p:cNvPr id="239" name="Google Shape;239;p11"/>
          <p:cNvSpPr txBox="1"/>
          <p:nvPr/>
        </p:nvSpPr>
        <p:spPr>
          <a:xfrm>
            <a:off x="3829319" y="1519509"/>
            <a:ext cx="420106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3-я Уставная грамота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2129256" y="3079600"/>
            <a:ext cx="130359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Флаг БНР</a:t>
            </a:r>
            <a:endParaRPr/>
          </a:p>
        </p:txBody>
      </p:sp>
      <p:pic>
        <p:nvPicPr>
          <p:cNvPr descr="File:Third charter.png" id="241" name="Google Shape;2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0383" y="1519509"/>
            <a:ext cx="3055200" cy="49813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File:Flag of Belarus (1991-1995).svg" id="242" name="Google Shape;24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1522" y="1482843"/>
            <a:ext cx="3159068" cy="15795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4643" y="2469354"/>
            <a:ext cx="2363080" cy="23446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4" name="Google Shape;244;p11"/>
          <p:cNvSpPr txBox="1"/>
          <p:nvPr/>
        </p:nvSpPr>
        <p:spPr>
          <a:xfrm>
            <a:off x="4092630" y="4475420"/>
            <a:ext cx="130359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Герб БНР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51" name="Google Shape;251;p12"/>
          <p:cNvSpPr/>
          <p:nvPr/>
        </p:nvSpPr>
        <p:spPr>
          <a:xfrm>
            <a:off x="1114424" y="5055079"/>
            <a:ext cx="9971158" cy="1445734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Рада БНР пробовала реализовать независимость государства при помощи внешних сил, что было её ошибкой. 25 апреля 1918 г. она направила телеграмму германскому кайзеру Вильгельму II, в которой высказалась благодарность «за освобождение Беларуси из-под тяжёлого гнёта чужого господствующего издевательства и анархии». «Только под защитой Германской империи видит край свою добрую судьбу в будущем», - отмечалось в теле- грамме. Но руководство Германии официально БНР не признало. Не признали её и стра- ны Антанты.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2154300" y="2734050"/>
            <a:ext cx="3988500" cy="83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Приказ коменданта города Езовитова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(назначен Радой БНР), призывающий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минчан встретить оккупантов "мирно"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2673" y="1430270"/>
            <a:ext cx="2889611" cy="34385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1114424" y="5296619"/>
            <a:ext cx="9971158" cy="1204194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полном смысле слова БНР государством не являлась. Образование самостоятельного государства предусматривает не только его провозглашение, но и функционирование реальной системы органов власти, осуществление конкретных внешних и внутриполити- ческих функций. На оккупированной территории Беларуси основные вопросы государст- венного уровня решались не Радой и народным секретариатом БНР, а германской военной администрацией.</a:t>
            </a:r>
            <a:endParaRPr/>
          </a:p>
        </p:txBody>
      </p:sp>
      <p:sp>
        <p:nvSpPr>
          <p:cNvPr id="261" name="Google Shape;261;p13"/>
          <p:cNvSpPr txBox="1"/>
          <p:nvPr/>
        </p:nvSpPr>
        <p:spPr>
          <a:xfrm>
            <a:off x="1794460" y="3031703"/>
            <a:ext cx="32184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Народный секретариат БНР. Минск. 1918 г.</a:t>
            </a:r>
            <a:endParaRPr/>
          </a:p>
        </p:txBody>
      </p:sp>
      <p:pic>
        <p:nvPicPr>
          <p:cNvPr id="262" name="Google Shape;262;p13"/>
          <p:cNvPicPr preferRelativeResize="0"/>
          <p:nvPr/>
        </p:nvPicPr>
        <p:blipFill rotWithShape="1">
          <a:blip r:embed="rId3">
            <a:alphaModFix/>
          </a:blip>
          <a:srcRect b="3036" l="0" r="2715" t="0"/>
          <a:stretch/>
        </p:blipFill>
        <p:spPr>
          <a:xfrm>
            <a:off x="5012778" y="1524093"/>
            <a:ext cx="5421261" cy="35999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114425" y="4007551"/>
            <a:ext cx="5942100" cy="2493300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Активизировавшееся движение за самоопределение белорусского народа, которое воплотилось в провозг- лашении БНР, вынудило большевистское руководст- во принять решение о создании белорусского госу- дарства на советской основе. В конце декабря 1918 г. ЦК РКП(б) под влиянием В.И.Ленина, признававшего за белорусским народом право на национальное са- моопределение и самостоятельное государственное существование, высказался за необходимость созда- ния Социалистической Советской Республики Бела- руси.</a:t>
            </a:r>
            <a:endParaRPr/>
          </a:p>
        </p:txBody>
      </p:sp>
      <p:sp>
        <p:nvSpPr>
          <p:cNvPr id="270" name="Google Shape;270;p14"/>
          <p:cNvSpPr txBox="1"/>
          <p:nvPr/>
        </p:nvSpPr>
        <p:spPr>
          <a:xfrm>
            <a:off x="3950233" y="1585185"/>
            <a:ext cx="32184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В.И.Ленин. Сентябрь 1918 года.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Худ. А.Михайловский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8551" y="1585185"/>
            <a:ext cx="3917031" cy="49156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278" name="Google Shape;278;p15"/>
          <p:cNvSpPr txBox="1"/>
          <p:nvPr/>
        </p:nvSpPr>
        <p:spPr>
          <a:xfrm>
            <a:off x="1104900" y="1394027"/>
            <a:ext cx="9980682" cy="707886"/>
          </a:xfrm>
          <a:prstGeom prst="rect">
            <a:avLst/>
          </a:prstGeom>
          <a:gradFill>
            <a:gsLst>
              <a:gs pos="0">
                <a:srgbClr val="534740"/>
              </a:gs>
              <a:gs pos="71000">
                <a:srgbClr val="52463F"/>
              </a:gs>
              <a:gs pos="100000">
                <a:srgbClr val="493E3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Пути решения вопроса о создании белорусской государственности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9" name="Google Shape;279;p15"/>
          <p:cNvGrpSpPr/>
          <p:nvPr/>
        </p:nvGrpSpPr>
        <p:grpSpPr>
          <a:xfrm>
            <a:off x="1063764" y="2225615"/>
            <a:ext cx="4763588" cy="4441136"/>
            <a:chOff x="-41137" y="0"/>
            <a:chExt cx="4763588" cy="4441136"/>
          </a:xfrm>
        </p:grpSpPr>
        <p:sp>
          <p:nvSpPr>
            <p:cNvPr id="280" name="Google Shape;280;p15"/>
            <p:cNvSpPr/>
            <p:nvPr/>
          </p:nvSpPr>
          <p:spPr>
            <a:xfrm>
              <a:off x="273424" y="0"/>
              <a:ext cx="4449027" cy="1333234"/>
            </a:xfrm>
            <a:prstGeom prst="rect">
              <a:avLst/>
            </a:prstGeom>
            <a:gradFill>
              <a:gsLst>
                <a:gs pos="0">
                  <a:srgbClr val="534740"/>
                </a:gs>
                <a:gs pos="71000">
                  <a:srgbClr val="52463F"/>
                </a:gs>
                <a:gs pos="100000">
                  <a:srgbClr val="493E3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5"/>
            <p:cNvSpPr txBox="1"/>
            <p:nvPr/>
          </p:nvSpPr>
          <p:spPr>
            <a:xfrm>
              <a:off x="273424" y="0"/>
              <a:ext cx="4449027" cy="13332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Создание белорусской советской республики и установление ею тес- ных связей с Российской Советской Федеративной Социалистической Республикой (РСФСР)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-41137" y="0"/>
              <a:ext cx="1319902" cy="1333234"/>
            </a:xfrm>
            <a:prstGeom prst="rect">
              <a:avLst/>
            </a:prstGeom>
            <a:noFill/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313092" y="1554684"/>
              <a:ext cx="2947781" cy="1333234"/>
            </a:xfrm>
            <a:prstGeom prst="rect">
              <a:avLst/>
            </a:prstGeom>
            <a:gradFill>
              <a:gsLst>
                <a:gs pos="0">
                  <a:srgbClr val="534740"/>
                </a:gs>
                <a:gs pos="71000">
                  <a:srgbClr val="52463F"/>
                </a:gs>
                <a:gs pos="100000">
                  <a:srgbClr val="493E3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5"/>
            <p:cNvSpPr txBox="1"/>
            <p:nvPr/>
          </p:nvSpPr>
          <p:spPr>
            <a:xfrm>
              <a:off x="313092" y="1554684"/>
              <a:ext cx="2947781" cy="13332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Белорусский националь- ный комиссариат (Белнацком)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А.Червяков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467880" y="1554684"/>
              <a:ext cx="1169868" cy="133323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23999" l="0" r="0" t="-5999"/>
              </a:stretch>
            </a:blip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27476" y="3107902"/>
              <a:ext cx="2947781" cy="1333234"/>
            </a:xfrm>
            <a:prstGeom prst="rect">
              <a:avLst/>
            </a:prstGeom>
            <a:gradFill>
              <a:gsLst>
                <a:gs pos="0">
                  <a:srgbClr val="534740"/>
                </a:gs>
                <a:gs pos="71000">
                  <a:srgbClr val="52463F"/>
                </a:gs>
                <a:gs pos="100000">
                  <a:srgbClr val="493E3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5"/>
            <p:cNvSpPr txBox="1"/>
            <p:nvPr/>
          </p:nvSpPr>
          <p:spPr>
            <a:xfrm>
              <a:off x="1727476" y="3107902"/>
              <a:ext cx="2947781" cy="133323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Центральное бюро белорусских секций РКП(б)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З.Жилунович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75583" y="3107902"/>
              <a:ext cx="1319902" cy="133323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3999" l="0" r="0" t="-3999"/>
              </a:stretch>
            </a:blip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9" name="Google Shape;289;p15"/>
          <p:cNvGrpSpPr/>
          <p:nvPr/>
        </p:nvGrpSpPr>
        <p:grpSpPr>
          <a:xfrm>
            <a:off x="6459651" y="2225616"/>
            <a:ext cx="4609533" cy="4440723"/>
            <a:chOff x="222753" y="0"/>
            <a:chExt cx="4609533" cy="4440723"/>
          </a:xfrm>
        </p:grpSpPr>
        <p:sp>
          <p:nvSpPr>
            <p:cNvPr id="290" name="Google Shape;290;p15"/>
            <p:cNvSpPr/>
            <p:nvPr/>
          </p:nvSpPr>
          <p:spPr>
            <a:xfrm>
              <a:off x="222753" y="0"/>
              <a:ext cx="4358101" cy="133298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5"/>
            <p:cNvSpPr txBox="1"/>
            <p:nvPr/>
          </p:nvSpPr>
          <p:spPr>
            <a:xfrm>
              <a:off x="222753" y="0"/>
              <a:ext cx="4358101" cy="13329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Непризнание существования бело- русской нации. Отсутствие необхо- димости создания самостоятельных национальных республик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416067" y="34671"/>
              <a:ext cx="416219" cy="1332986"/>
            </a:xfrm>
            <a:prstGeom prst="rect">
              <a:avLst/>
            </a:prstGeom>
            <a:noFill/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1676536" y="1554808"/>
              <a:ext cx="2947232" cy="133298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5"/>
            <p:cNvSpPr txBox="1"/>
            <p:nvPr/>
          </p:nvSpPr>
          <p:spPr>
            <a:xfrm>
              <a:off x="1676536" y="1554808"/>
              <a:ext cx="2947232" cy="13329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Облискомзап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А.Мясников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24914" y="1554808"/>
              <a:ext cx="1319656" cy="133298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11997" l="0" r="0" t="-11999"/>
              </a:stretch>
            </a:blip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224914" y="3107737"/>
              <a:ext cx="2947232" cy="133298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5"/>
            <p:cNvSpPr txBox="1"/>
            <p:nvPr/>
          </p:nvSpPr>
          <p:spPr>
            <a:xfrm>
              <a:off x="224914" y="3107737"/>
              <a:ext cx="2947232" cy="13329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Облискомзап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В.Кнорин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4112" y="3107737"/>
              <a:ext cx="1319656" cy="133298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10999" l="0" r="0" t="-10999"/>
              </a:stretch>
            </a:blip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305" name="Google Shape;305;p16"/>
          <p:cNvSpPr/>
          <p:nvPr/>
        </p:nvSpPr>
        <p:spPr>
          <a:xfrm>
            <a:off x="1114424" y="5874589"/>
            <a:ext cx="9971158" cy="626224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 декабря 1918 г. ЦК РКП(б) принял постановление об образовании Советской Социа- листической Республики Беларуси (ССРБ).</a:t>
            </a:r>
            <a:endParaRPr/>
          </a:p>
        </p:txBody>
      </p:sp>
      <p:sp>
        <p:nvSpPr>
          <p:cNvPr id="306" name="Google Shape;306;p16"/>
          <p:cNvSpPr txBox="1"/>
          <p:nvPr/>
        </p:nvSpPr>
        <p:spPr>
          <a:xfrm>
            <a:off x="1114425" y="1412657"/>
            <a:ext cx="9971157" cy="4001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Причины принятия решения об образовании ССРБ</a:t>
            </a:r>
            <a:endParaRPr/>
          </a:p>
        </p:txBody>
      </p:sp>
      <p:grpSp>
        <p:nvGrpSpPr>
          <p:cNvPr id="307" name="Google Shape;307;p16"/>
          <p:cNvGrpSpPr/>
          <p:nvPr/>
        </p:nvGrpSpPr>
        <p:grpSpPr>
          <a:xfrm>
            <a:off x="-3804390" y="779918"/>
            <a:ext cx="14869019" cy="5846960"/>
            <a:chOff x="-4909290" y="-752289"/>
            <a:chExt cx="14869019" cy="5846960"/>
          </a:xfrm>
        </p:grpSpPr>
        <p:sp>
          <p:nvSpPr>
            <p:cNvPr id="308" name="Google Shape;308;p16"/>
            <p:cNvSpPr/>
            <p:nvPr/>
          </p:nvSpPr>
          <p:spPr>
            <a:xfrm>
              <a:off x="-4909290" y="-752289"/>
              <a:ext cx="5846960" cy="5846960"/>
            </a:xfrm>
            <a:prstGeom prst="blockArc">
              <a:avLst>
                <a:gd fmla="val 18900000" name="adj1"/>
                <a:gd fmla="val 2700000" name="adj2"/>
                <a:gd fmla="val 369" name="adj3"/>
              </a:avLst>
            </a:prstGeom>
            <a:noFill/>
            <a:ln cap="flat" cmpd="thickThin" w="48000">
              <a:solidFill>
                <a:srgbClr val="4039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528562" y="391272"/>
              <a:ext cx="9430068" cy="66803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6"/>
            <p:cNvSpPr txBox="1"/>
            <p:nvPr/>
          </p:nvSpPr>
          <p:spPr>
            <a:xfrm>
              <a:off x="528562" y="391272"/>
              <a:ext cx="9430068" cy="6680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53025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Стремление белорусского народа к созданию своей государственности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3510" y="250338"/>
              <a:ext cx="835039" cy="835039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912659" y="1393494"/>
              <a:ext cx="9047070" cy="66803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6"/>
            <p:cNvSpPr txBox="1"/>
            <p:nvPr/>
          </p:nvSpPr>
          <p:spPr>
            <a:xfrm>
              <a:off x="912659" y="1393494"/>
              <a:ext cx="9047070" cy="6680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53025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Требования некоторых политических партий и организаций в решении бело- русского вопроса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56508" y="1252559"/>
              <a:ext cx="835039" cy="83503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12659" y="2395716"/>
              <a:ext cx="9047070" cy="66803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6"/>
            <p:cNvSpPr txBox="1"/>
            <p:nvPr/>
          </p:nvSpPr>
          <p:spPr>
            <a:xfrm>
              <a:off x="912659" y="2395716"/>
              <a:ext cx="9047070" cy="6680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53025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Наличие самопровозглашённой БНР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456508" y="2254781"/>
              <a:ext cx="835039" cy="83503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491030" y="3340506"/>
              <a:ext cx="9430068" cy="668031"/>
            </a:xfrm>
            <a:prstGeom prst="rect">
              <a:avLst/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6"/>
            <p:cNvSpPr txBox="1"/>
            <p:nvPr/>
          </p:nvSpPr>
          <p:spPr>
            <a:xfrm>
              <a:off x="491030" y="3340506"/>
              <a:ext cx="9430068" cy="66803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53025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Необходимость укрепления и расширения завоеваний социалистической револю- ции в мировом масштабе</a:t>
              </a:r>
              <a:endPara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73510" y="3257002"/>
              <a:ext cx="835039" cy="83503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327" name="Google Shape;327;p17"/>
          <p:cNvSpPr/>
          <p:nvPr/>
        </p:nvSpPr>
        <p:spPr>
          <a:xfrm>
            <a:off x="1114424" y="5477774"/>
            <a:ext cx="9971158" cy="1023039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декабря в Смоленске открылась VI Северо-Западная областная конференция РКП(б). Она приняла резолюцию о провозглашении «самостоятельной Советской Социалистичес- кой Республики Беларуси» в границах Витебской, Гродненской, Минской, Могилёвской и Смоленской губерний.</a:t>
            </a:r>
            <a:endParaRPr/>
          </a:p>
        </p:txBody>
      </p:sp>
      <p:sp>
        <p:nvSpPr>
          <p:cNvPr id="328" name="Google Shape;328;p17"/>
          <p:cNvSpPr txBox="1"/>
          <p:nvPr/>
        </p:nvSpPr>
        <p:spPr>
          <a:xfrm>
            <a:off x="3158885" y="3187655"/>
            <a:ext cx="190482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Границы ССРБ</a:t>
            </a:r>
            <a:endParaRPr/>
          </a:p>
        </p:txBody>
      </p:sp>
      <p:grpSp>
        <p:nvGrpSpPr>
          <p:cNvPr id="329" name="Google Shape;329;p17"/>
          <p:cNvGrpSpPr/>
          <p:nvPr/>
        </p:nvGrpSpPr>
        <p:grpSpPr>
          <a:xfrm>
            <a:off x="5063705" y="1412657"/>
            <a:ext cx="5074650" cy="3888551"/>
            <a:chOff x="3027409" y="894234"/>
            <a:chExt cx="5851490" cy="4406974"/>
          </a:xfrm>
        </p:grpSpPr>
        <p:pic>
          <p:nvPicPr>
            <p:cNvPr id="330" name="Google Shape;330;p17"/>
            <p:cNvPicPr preferRelativeResize="0"/>
            <p:nvPr/>
          </p:nvPicPr>
          <p:blipFill rotWithShape="1">
            <a:blip r:embed="rId3">
              <a:alphaModFix/>
            </a:blip>
            <a:srcRect b="12055" l="0" r="0" t="0"/>
            <a:stretch/>
          </p:blipFill>
          <p:spPr>
            <a:xfrm>
              <a:off x="3027409" y="894234"/>
              <a:ext cx="5851490" cy="440697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331" name="Google Shape;331;p17"/>
            <p:cNvSpPr/>
            <p:nvPr/>
          </p:nvSpPr>
          <p:spPr>
            <a:xfrm>
              <a:off x="7374236" y="2852935"/>
              <a:ext cx="222102" cy="165149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002060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114424" y="5063706"/>
            <a:ext cx="6174897" cy="1437108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 Северо-Западная областная конференция РКП(б) объявила себя I съездом Коммунистической партии (большевиков) Беларуси (КП(б)Б) и выбрала руководя- щий орган - Центральное бюро КП(б)Б. Коммунистичес- кую партию большевиков Беларуси в то время возглав- лял А.Мясников.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8"/>
          <p:cNvSpPr txBox="1"/>
          <p:nvPr/>
        </p:nvSpPr>
        <p:spPr>
          <a:xfrm>
            <a:off x="5479973" y="1449238"/>
            <a:ext cx="190482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А.Мясников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Ð°ÑÑÐ¸Ð½ÐºÐ¸ Ð¿Ð¾ Ð·Ð°Ð¿ÑÐ¾ÑÑ &quot;Ð°.Ð¼ÑÑÐ½Ð¸ÐºÐ¾Ð²&quot;" id="340" name="Google Shape;3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794" y="1449238"/>
            <a:ext cx="3700787" cy="50515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Бе- ларуси (ССРБ)</a:t>
            </a:r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1114424" y="4848044"/>
            <a:ext cx="6425063" cy="1652769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января 1919 г. было сформировано Временное рабоче- крестьянское советское правительство Беларуси во главе с З.Жилуновичем. По радио был объявлен Манифест о провозглашении ССРБ. Рада БНР объявлялась вне зако- на. 5 января 1919 г. правительство ССРБ и ЦБ КП(б)Б пе- реехали из Смоленска в Минск, который с этого времени стал столицей ССРБ.</a:t>
            </a:r>
            <a:endParaRPr/>
          </a:p>
        </p:txBody>
      </p:sp>
      <p:sp>
        <p:nvSpPr>
          <p:cNvPr id="348" name="Google Shape;348;p19"/>
          <p:cNvSpPr txBox="1"/>
          <p:nvPr/>
        </p:nvSpPr>
        <p:spPr>
          <a:xfrm>
            <a:off x="5772689" y="1466557"/>
            <a:ext cx="190482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З.Жилунович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19"/>
          <p:cNvPicPr preferRelativeResize="0"/>
          <p:nvPr/>
        </p:nvPicPr>
        <p:blipFill rotWithShape="1">
          <a:blip r:embed="rId3">
            <a:alphaModFix/>
          </a:blip>
          <a:srcRect b="0" l="24938" r="25689" t="0"/>
          <a:stretch/>
        </p:blipFill>
        <p:spPr>
          <a:xfrm>
            <a:off x="7677509" y="1466557"/>
            <a:ext cx="3408073" cy="50342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50" name="Google Shape;350;p19"/>
          <p:cNvSpPr/>
          <p:nvPr/>
        </p:nvSpPr>
        <p:spPr>
          <a:xfrm>
            <a:off x="1104900" y="1949570"/>
            <a:ext cx="6425063" cy="1281832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Жилунович Змитер Фёдорович (Тишка Гартный) (1887-1937) - бе- лорусский советский писатель и общественный деятель, акаде- мик АН БССР. Принимал участие в революции 1905-1907 гг. Пос- ле Октябрьской революции работал секретарём Белнацкома при правительстве РСФСР. С 1 января по 3 февраля возглавлял Вре- менное рабоче-крестьянское правительство Беларуси.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Программа</a:t>
            </a:r>
            <a:endParaRPr/>
          </a:p>
        </p:txBody>
      </p:sp>
      <p:sp>
        <p:nvSpPr>
          <p:cNvPr id="133" name="Google Shape;133;p2"/>
          <p:cNvSpPr txBox="1"/>
          <p:nvPr>
            <p:ph idx="1" type="body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Созыв Всебелорусского съезда (декабрь 1917 г.), его решения и роспуск.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Провозглашение Белорусской Народной Республики (БНР). Деятельность Рады БНР.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Образование Социалистической Советской Республики Беларуси (ССРБ). Д.Ф. Жилунович, А.Г.Червяков.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I Всебелорусский съезд Советов (февраль 1919 г.) и его решения.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Образование Социалистической Советской Республики Литвы и Беларуси (Лит- бел).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ru-RU"/>
              <a:t>Декларация о провозглашении независимости ССРБ 31 июля 1920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I Всебелорусский съезд Советов (февраль 1919 г.) и его ре- шения</a:t>
            </a:r>
            <a:endParaRPr/>
          </a:p>
        </p:txBody>
      </p:sp>
      <p:sp>
        <p:nvSpPr>
          <p:cNvPr id="357" name="Google Shape;357;p20"/>
          <p:cNvSpPr/>
          <p:nvPr/>
        </p:nvSpPr>
        <p:spPr>
          <a:xfrm>
            <a:off x="1114424" y="4848044"/>
            <a:ext cx="9971158" cy="1652769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2-3 февраля 1919 г. состоялся I Всебелорусский съезд Советов. Его делегаты приняли Конституцию ССРБ, а также утвердили герб и флаг республики. В соответствии с Консти- туцией ССРБ высшая власть в республике принадлежала съезду Советов Беларуси. В пе- риод между съездами её осуществлял Центральный Исполнительный Комитет (ЦИК) ССРБ. Конституция определяла основные задачи государства, провозгласила демократи- ческие права и свободы граждан, отменила частную собственность на землю, леса, недра и воду, объявила переход их в общее государственное пользование.</a:t>
            </a:r>
            <a:endParaRPr/>
          </a:p>
        </p:txBody>
      </p:sp>
      <p:sp>
        <p:nvSpPr>
          <p:cNvPr id="358" name="Google Shape;358;p20"/>
          <p:cNvSpPr txBox="1"/>
          <p:nvPr/>
        </p:nvSpPr>
        <p:spPr>
          <a:xfrm>
            <a:off x="6392174" y="1466556"/>
            <a:ext cx="144463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Герб ССРБ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72" y="1466556"/>
            <a:ext cx="5141212" cy="25706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4">
            <a:alphaModFix/>
          </a:blip>
          <a:srcRect b="9696" l="4413" r="3146" t="2369"/>
          <a:stretch/>
        </p:blipFill>
        <p:spPr>
          <a:xfrm>
            <a:off x="7836808" y="1466556"/>
            <a:ext cx="3248775" cy="32042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61" name="Google Shape;361;p20"/>
          <p:cNvSpPr txBox="1"/>
          <p:nvPr/>
        </p:nvSpPr>
        <p:spPr>
          <a:xfrm>
            <a:off x="2963161" y="4104049"/>
            <a:ext cx="144463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Флаг ССРБ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Литвы и Беларуси (Литбел)</a:t>
            </a: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1114424" y="5279366"/>
            <a:ext cx="9971158" cy="1221447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Угроза интервенции со стороны Польши вынудила советское руководство объединить ССРБ с Литовской ССР. 16 января 1919 г. ЦК РКП(б) принял решение включить Витебскую, Могилёвскую и Смоленскую губернии в состав РСФСР, а на основе Минской, Гродненской, Виленской и Ковенской губерний провозгласить Социалистическую Советскую Республику Литвы и Беларуси (ЛитБел).</a:t>
            </a:r>
            <a:endParaRPr/>
          </a:p>
        </p:txBody>
      </p:sp>
      <p:sp>
        <p:nvSpPr>
          <p:cNvPr id="369" name="Google Shape;369;p21"/>
          <p:cNvSpPr txBox="1"/>
          <p:nvPr/>
        </p:nvSpPr>
        <p:spPr>
          <a:xfrm>
            <a:off x="2489568" y="3098192"/>
            <a:ext cx="225077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ССРЛиБ (ЛитБел)</a:t>
            </a:r>
            <a:endParaRPr/>
          </a:p>
        </p:txBody>
      </p:sp>
      <p:pic>
        <p:nvPicPr>
          <p:cNvPr id="370" name="Google Shape;370;p21"/>
          <p:cNvPicPr preferRelativeResize="0"/>
          <p:nvPr/>
        </p:nvPicPr>
        <p:blipFill rotWithShape="1">
          <a:blip r:embed="rId3">
            <a:alphaModFix/>
          </a:blip>
          <a:srcRect b="11804" l="0" r="0" t="0"/>
          <a:stretch/>
        </p:blipFill>
        <p:spPr>
          <a:xfrm>
            <a:off x="4740343" y="1397479"/>
            <a:ext cx="4951774" cy="37399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Образование Социалистической Советской Республики Литвы и Беларуси (Литбел)</a:t>
            </a: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1114424" y="5106838"/>
            <a:ext cx="9971158" cy="1393975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Первый Всебелорусский съезд Советов принял решение об объединении в одно государ- ство ССРБ и Литовской ССР. Такое же решение принял и I съезд Советов Литвы в февра- ле 1919 г. 27 февраля 1919 г. были созданы ЦИК и СНК ЛитБел. В состав этого государства вошли Минская, Гродненская, Виленская, Ковенская и часть Сувалковской губерний с бо- лее чем 4-миллионным населением. Столицей ССРЛиБ стал г. Вильно. Но уже в августе 1919 г. территория ССРЛиБ была захвачена Польшей.</a:t>
            </a:r>
            <a:endParaRPr/>
          </a:p>
        </p:txBody>
      </p:sp>
      <p:sp>
        <p:nvSpPr>
          <p:cNvPr id="378" name="Google Shape;378;p22"/>
          <p:cNvSpPr txBox="1"/>
          <p:nvPr/>
        </p:nvSpPr>
        <p:spPr>
          <a:xfrm>
            <a:off x="2985623" y="2992304"/>
            <a:ext cx="225077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ССРЛиБ (ЛитБел)</a:t>
            </a:r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 rotWithShape="1">
          <a:blip r:embed="rId3">
            <a:alphaModFix/>
          </a:blip>
          <a:srcRect b="11804" l="0" r="0" t="0"/>
          <a:stretch/>
        </p:blipFill>
        <p:spPr>
          <a:xfrm>
            <a:off x="5236398" y="1397480"/>
            <a:ext cx="4671378" cy="35282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Декларация о провозглашении независимости ССРБ 31 ию- ля 1920 г.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1777042" y="3363096"/>
            <a:ext cx="289847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Литва в 1920 г.</a:t>
            </a:r>
            <a:endParaRPr/>
          </a:p>
        </p:txBody>
      </p:sp>
      <p:sp>
        <p:nvSpPr>
          <p:cNvPr id="387" name="Google Shape;387;p23"/>
          <p:cNvSpPr/>
          <p:nvPr/>
        </p:nvSpPr>
        <p:spPr>
          <a:xfrm>
            <a:off x="1114425" y="5667555"/>
            <a:ext cx="9971157" cy="833256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Летом 1920 г. после освобождения Беларуси от польских интервентов, возник вопрос о восстановлении на её территории советской государственности. 12 июля 1920 г. РСФСР признал Литву и заключила с ней мирный договор. Необходимость в сохранении ЛитБел отпала.</a:t>
            </a:r>
            <a:endParaRPr/>
          </a:p>
        </p:txBody>
      </p:sp>
      <p:grpSp>
        <p:nvGrpSpPr>
          <p:cNvPr id="388" name="Google Shape;388;p23"/>
          <p:cNvGrpSpPr/>
          <p:nvPr/>
        </p:nvGrpSpPr>
        <p:grpSpPr>
          <a:xfrm>
            <a:off x="4675516" y="1440612"/>
            <a:ext cx="4546121" cy="4071667"/>
            <a:chOff x="3635896" y="908720"/>
            <a:chExt cx="5334000" cy="4693087"/>
          </a:xfrm>
        </p:grpSpPr>
        <p:pic>
          <p:nvPicPr>
            <p:cNvPr id="389" name="Google Shape;389;p23"/>
            <p:cNvPicPr preferRelativeResize="0"/>
            <p:nvPr/>
          </p:nvPicPr>
          <p:blipFill rotWithShape="1">
            <a:blip r:embed="rId3">
              <a:alphaModFix/>
            </a:blip>
            <a:srcRect b="5839" l="2747" r="26546" t="55424"/>
            <a:stretch/>
          </p:blipFill>
          <p:spPr>
            <a:xfrm>
              <a:off x="3635896" y="908720"/>
              <a:ext cx="5334000" cy="4693087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390" name="Google Shape;390;p23"/>
            <p:cNvSpPr/>
            <p:nvPr/>
          </p:nvSpPr>
          <p:spPr>
            <a:xfrm>
              <a:off x="3705225" y="1134003"/>
              <a:ext cx="5076825" cy="4371447"/>
            </a:xfrm>
            <a:custGeom>
              <a:rect b="b" l="l" r="r" t="t"/>
              <a:pathLst>
                <a:path extrusionOk="0" h="4371447" w="5076825">
                  <a:moveTo>
                    <a:pt x="9525" y="790047"/>
                  </a:moveTo>
                  <a:cubicBezTo>
                    <a:pt x="6350" y="774172"/>
                    <a:pt x="0" y="758611"/>
                    <a:pt x="0" y="742422"/>
                  </a:cubicBezTo>
                  <a:cubicBezTo>
                    <a:pt x="0" y="698642"/>
                    <a:pt x="7320" y="682361"/>
                    <a:pt x="19050" y="647172"/>
                  </a:cubicBezTo>
                  <a:cubicBezTo>
                    <a:pt x="15875" y="637647"/>
                    <a:pt x="5796" y="627919"/>
                    <a:pt x="9525" y="618597"/>
                  </a:cubicBezTo>
                  <a:cubicBezTo>
                    <a:pt x="13777" y="607968"/>
                    <a:pt x="26827" y="601536"/>
                    <a:pt x="38100" y="599547"/>
                  </a:cubicBezTo>
                  <a:cubicBezTo>
                    <a:pt x="81985" y="591803"/>
                    <a:pt x="127000" y="593197"/>
                    <a:pt x="171450" y="590022"/>
                  </a:cubicBezTo>
                  <a:cubicBezTo>
                    <a:pt x="161925" y="580497"/>
                    <a:pt x="146576" y="574399"/>
                    <a:pt x="142875" y="561447"/>
                  </a:cubicBezTo>
                  <a:cubicBezTo>
                    <a:pt x="133034" y="527003"/>
                    <a:pt x="160871" y="517700"/>
                    <a:pt x="180975" y="504297"/>
                  </a:cubicBezTo>
                  <a:cubicBezTo>
                    <a:pt x="184027" y="492090"/>
                    <a:pt x="193193" y="451287"/>
                    <a:pt x="200025" y="437622"/>
                  </a:cubicBezTo>
                  <a:cubicBezTo>
                    <a:pt x="210031" y="417610"/>
                    <a:pt x="230415" y="393877"/>
                    <a:pt x="247650" y="380472"/>
                  </a:cubicBezTo>
                  <a:cubicBezTo>
                    <a:pt x="265722" y="366416"/>
                    <a:pt x="285750" y="355072"/>
                    <a:pt x="304800" y="342372"/>
                  </a:cubicBezTo>
                  <a:lnTo>
                    <a:pt x="333375" y="323322"/>
                  </a:lnTo>
                  <a:cubicBezTo>
                    <a:pt x="354278" y="309387"/>
                    <a:pt x="375880" y="293279"/>
                    <a:pt x="400050" y="285222"/>
                  </a:cubicBezTo>
                  <a:cubicBezTo>
                    <a:pt x="415409" y="280102"/>
                    <a:pt x="431871" y="279209"/>
                    <a:pt x="447675" y="275697"/>
                  </a:cubicBezTo>
                  <a:cubicBezTo>
                    <a:pt x="460454" y="272857"/>
                    <a:pt x="473075" y="269347"/>
                    <a:pt x="485775" y="266172"/>
                  </a:cubicBezTo>
                  <a:cubicBezTo>
                    <a:pt x="492125" y="256647"/>
                    <a:pt x="497496" y="246391"/>
                    <a:pt x="504825" y="237597"/>
                  </a:cubicBezTo>
                  <a:cubicBezTo>
                    <a:pt x="519872" y="219541"/>
                    <a:pt x="540568" y="200676"/>
                    <a:pt x="561975" y="189972"/>
                  </a:cubicBezTo>
                  <a:cubicBezTo>
                    <a:pt x="570955" y="185482"/>
                    <a:pt x="581025" y="183622"/>
                    <a:pt x="590550" y="180447"/>
                  </a:cubicBezTo>
                  <a:cubicBezTo>
                    <a:pt x="643308" y="145275"/>
                    <a:pt x="594145" y="172405"/>
                    <a:pt x="676275" y="151872"/>
                  </a:cubicBezTo>
                  <a:cubicBezTo>
                    <a:pt x="695756" y="147002"/>
                    <a:pt x="714375" y="139172"/>
                    <a:pt x="733425" y="132822"/>
                  </a:cubicBezTo>
                  <a:lnTo>
                    <a:pt x="762000" y="123297"/>
                  </a:lnTo>
                  <a:cubicBezTo>
                    <a:pt x="771525" y="120122"/>
                    <a:pt x="780835" y="116207"/>
                    <a:pt x="790575" y="113772"/>
                  </a:cubicBezTo>
                  <a:cubicBezTo>
                    <a:pt x="803275" y="110597"/>
                    <a:pt x="816136" y="108009"/>
                    <a:pt x="828675" y="104247"/>
                  </a:cubicBezTo>
                  <a:cubicBezTo>
                    <a:pt x="847909" y="98477"/>
                    <a:pt x="866775" y="91547"/>
                    <a:pt x="885825" y="85197"/>
                  </a:cubicBezTo>
                  <a:lnTo>
                    <a:pt x="914400" y="75672"/>
                  </a:lnTo>
                  <a:lnTo>
                    <a:pt x="942975" y="66147"/>
                  </a:lnTo>
                  <a:cubicBezTo>
                    <a:pt x="952500" y="59797"/>
                    <a:pt x="963455" y="55192"/>
                    <a:pt x="971550" y="47097"/>
                  </a:cubicBezTo>
                  <a:cubicBezTo>
                    <a:pt x="979645" y="39002"/>
                    <a:pt x="979375" y="20767"/>
                    <a:pt x="990600" y="18522"/>
                  </a:cubicBezTo>
                  <a:cubicBezTo>
                    <a:pt x="1015701" y="13502"/>
                    <a:pt x="1041259" y="26344"/>
                    <a:pt x="1066800" y="28047"/>
                  </a:cubicBezTo>
                  <a:cubicBezTo>
                    <a:pt x="1136567" y="32698"/>
                    <a:pt x="1206500" y="34397"/>
                    <a:pt x="1276350" y="37572"/>
                  </a:cubicBezTo>
                  <a:lnTo>
                    <a:pt x="1333500" y="56622"/>
                  </a:lnTo>
                  <a:cubicBezTo>
                    <a:pt x="1360775" y="65714"/>
                    <a:pt x="1390617" y="63286"/>
                    <a:pt x="1419225" y="66147"/>
                  </a:cubicBezTo>
                  <a:lnTo>
                    <a:pt x="1524000" y="75672"/>
                  </a:lnTo>
                  <a:cubicBezTo>
                    <a:pt x="1541164" y="92836"/>
                    <a:pt x="1557943" y="113351"/>
                    <a:pt x="1581150" y="123297"/>
                  </a:cubicBezTo>
                  <a:cubicBezTo>
                    <a:pt x="1593182" y="128454"/>
                    <a:pt x="1606550" y="129647"/>
                    <a:pt x="1619250" y="132822"/>
                  </a:cubicBezTo>
                  <a:cubicBezTo>
                    <a:pt x="1638584" y="127989"/>
                    <a:pt x="1666794" y="121971"/>
                    <a:pt x="1685925" y="113772"/>
                  </a:cubicBezTo>
                  <a:cubicBezTo>
                    <a:pt x="1768315" y="78462"/>
                    <a:pt x="1685587" y="107535"/>
                    <a:pt x="1752600" y="85197"/>
                  </a:cubicBezTo>
                  <a:cubicBezTo>
                    <a:pt x="1762125" y="78847"/>
                    <a:pt x="1770456" y="70167"/>
                    <a:pt x="1781175" y="66147"/>
                  </a:cubicBezTo>
                  <a:cubicBezTo>
                    <a:pt x="1826233" y="49250"/>
                    <a:pt x="1838485" y="58236"/>
                    <a:pt x="1885950" y="66147"/>
                  </a:cubicBezTo>
                  <a:lnTo>
                    <a:pt x="1914525" y="151872"/>
                  </a:lnTo>
                  <a:cubicBezTo>
                    <a:pt x="1918785" y="164651"/>
                    <a:pt x="1932752" y="171823"/>
                    <a:pt x="1943100" y="180447"/>
                  </a:cubicBezTo>
                  <a:cubicBezTo>
                    <a:pt x="1951894" y="187776"/>
                    <a:pt x="1962150" y="193147"/>
                    <a:pt x="1971675" y="199497"/>
                  </a:cubicBezTo>
                  <a:cubicBezTo>
                    <a:pt x="1995513" y="104146"/>
                    <a:pt x="1959671" y="201976"/>
                    <a:pt x="2009775" y="151872"/>
                  </a:cubicBezTo>
                  <a:cubicBezTo>
                    <a:pt x="2025964" y="135683"/>
                    <a:pt x="2047875" y="94722"/>
                    <a:pt x="2047875" y="94722"/>
                  </a:cubicBezTo>
                  <a:cubicBezTo>
                    <a:pt x="2105025" y="97897"/>
                    <a:pt x="2163290" y="92573"/>
                    <a:pt x="2219325" y="104247"/>
                  </a:cubicBezTo>
                  <a:cubicBezTo>
                    <a:pt x="2241739" y="108917"/>
                    <a:pt x="2253615" y="141077"/>
                    <a:pt x="2276475" y="142347"/>
                  </a:cubicBezTo>
                  <a:lnTo>
                    <a:pt x="2447925" y="151872"/>
                  </a:lnTo>
                  <a:cubicBezTo>
                    <a:pt x="2460625" y="148697"/>
                    <a:pt x="2475133" y="149609"/>
                    <a:pt x="2486025" y="142347"/>
                  </a:cubicBezTo>
                  <a:cubicBezTo>
                    <a:pt x="2495550" y="135997"/>
                    <a:pt x="2493969" y="116548"/>
                    <a:pt x="2505075" y="113772"/>
                  </a:cubicBezTo>
                  <a:cubicBezTo>
                    <a:pt x="2523811" y="109088"/>
                    <a:pt x="2543175" y="120122"/>
                    <a:pt x="2562225" y="123297"/>
                  </a:cubicBezTo>
                  <a:cubicBezTo>
                    <a:pt x="2591365" y="210718"/>
                    <a:pt x="2561294" y="182445"/>
                    <a:pt x="2676525" y="170922"/>
                  </a:cubicBezTo>
                  <a:cubicBezTo>
                    <a:pt x="2711450" y="174097"/>
                    <a:pt x="2748031" y="169357"/>
                    <a:pt x="2781300" y="180447"/>
                  </a:cubicBezTo>
                  <a:cubicBezTo>
                    <a:pt x="2790825" y="183622"/>
                    <a:pt x="2786335" y="200042"/>
                    <a:pt x="2790825" y="209022"/>
                  </a:cubicBezTo>
                  <a:cubicBezTo>
                    <a:pt x="2795945" y="219261"/>
                    <a:pt x="2802270" y="229041"/>
                    <a:pt x="2809875" y="237597"/>
                  </a:cubicBezTo>
                  <a:cubicBezTo>
                    <a:pt x="2827773" y="257733"/>
                    <a:pt x="2867025" y="294747"/>
                    <a:pt x="2867025" y="294747"/>
                  </a:cubicBezTo>
                  <a:cubicBezTo>
                    <a:pt x="2908300" y="291572"/>
                    <a:pt x="2950162" y="292851"/>
                    <a:pt x="2990850" y="285222"/>
                  </a:cubicBezTo>
                  <a:cubicBezTo>
                    <a:pt x="3002102" y="283112"/>
                    <a:pt x="3009186" y="271292"/>
                    <a:pt x="3019425" y="266172"/>
                  </a:cubicBezTo>
                  <a:cubicBezTo>
                    <a:pt x="3028405" y="261682"/>
                    <a:pt x="3038475" y="259822"/>
                    <a:pt x="3048000" y="256647"/>
                  </a:cubicBezTo>
                  <a:cubicBezTo>
                    <a:pt x="3050489" y="257269"/>
                    <a:pt x="3108464" y="270728"/>
                    <a:pt x="3114675" y="275697"/>
                  </a:cubicBezTo>
                  <a:cubicBezTo>
                    <a:pt x="3123614" y="282848"/>
                    <a:pt x="3124931" y="296943"/>
                    <a:pt x="3133725" y="304272"/>
                  </a:cubicBezTo>
                  <a:cubicBezTo>
                    <a:pt x="3144633" y="313362"/>
                    <a:pt x="3159125" y="316972"/>
                    <a:pt x="3171825" y="323322"/>
                  </a:cubicBezTo>
                  <a:cubicBezTo>
                    <a:pt x="3203575" y="320147"/>
                    <a:pt x="3237088" y="324701"/>
                    <a:pt x="3267075" y="313797"/>
                  </a:cubicBezTo>
                  <a:cubicBezTo>
                    <a:pt x="3276511" y="310366"/>
                    <a:pt x="3268246" y="290791"/>
                    <a:pt x="3276600" y="285222"/>
                  </a:cubicBezTo>
                  <a:cubicBezTo>
                    <a:pt x="3290070" y="276242"/>
                    <a:pt x="3308350" y="278872"/>
                    <a:pt x="3324225" y="275697"/>
                  </a:cubicBezTo>
                  <a:cubicBezTo>
                    <a:pt x="3330575" y="266172"/>
                    <a:pt x="3338626" y="257583"/>
                    <a:pt x="3343275" y="247122"/>
                  </a:cubicBezTo>
                  <a:cubicBezTo>
                    <a:pt x="3369203" y="188783"/>
                    <a:pt x="3347054" y="189994"/>
                    <a:pt x="3400425" y="151872"/>
                  </a:cubicBezTo>
                  <a:cubicBezTo>
                    <a:pt x="3408595" y="146036"/>
                    <a:pt x="3419475" y="145522"/>
                    <a:pt x="3429000" y="142347"/>
                  </a:cubicBezTo>
                  <a:cubicBezTo>
                    <a:pt x="3435350" y="132822"/>
                    <a:pt x="3442930" y="124011"/>
                    <a:pt x="3448050" y="113772"/>
                  </a:cubicBezTo>
                  <a:cubicBezTo>
                    <a:pt x="3481647" y="46577"/>
                    <a:pt x="3402053" y="94451"/>
                    <a:pt x="3571875" y="66147"/>
                  </a:cubicBezTo>
                  <a:cubicBezTo>
                    <a:pt x="3578225" y="56622"/>
                    <a:pt x="3585805" y="47811"/>
                    <a:pt x="3590925" y="37572"/>
                  </a:cubicBezTo>
                  <a:cubicBezTo>
                    <a:pt x="3621399" y="-23376"/>
                    <a:pt x="3556014" y="4957"/>
                    <a:pt x="3705225" y="18522"/>
                  </a:cubicBezTo>
                  <a:cubicBezTo>
                    <a:pt x="3711575" y="28047"/>
                    <a:pt x="3723459" y="35678"/>
                    <a:pt x="3724275" y="47097"/>
                  </a:cubicBezTo>
                  <a:cubicBezTo>
                    <a:pt x="3737208" y="228159"/>
                    <a:pt x="3696828" y="89710"/>
                    <a:pt x="3724275" y="199497"/>
                  </a:cubicBezTo>
                  <a:cubicBezTo>
                    <a:pt x="3726710" y="209237"/>
                    <a:pt x="3727528" y="220232"/>
                    <a:pt x="3733800" y="228072"/>
                  </a:cubicBezTo>
                  <a:cubicBezTo>
                    <a:pt x="3740951" y="237011"/>
                    <a:pt x="3752850" y="240772"/>
                    <a:pt x="3762375" y="247122"/>
                  </a:cubicBezTo>
                  <a:cubicBezTo>
                    <a:pt x="3765550" y="259822"/>
                    <a:pt x="3765405" y="273856"/>
                    <a:pt x="3771900" y="285222"/>
                  </a:cubicBezTo>
                  <a:cubicBezTo>
                    <a:pt x="3811348" y="354257"/>
                    <a:pt x="3802039" y="261338"/>
                    <a:pt x="3838575" y="370947"/>
                  </a:cubicBezTo>
                  <a:cubicBezTo>
                    <a:pt x="3845712" y="392358"/>
                    <a:pt x="3849919" y="419178"/>
                    <a:pt x="3876675" y="428097"/>
                  </a:cubicBezTo>
                  <a:cubicBezTo>
                    <a:pt x="3903950" y="437189"/>
                    <a:pt x="3933825" y="434447"/>
                    <a:pt x="3962400" y="437622"/>
                  </a:cubicBezTo>
                  <a:cubicBezTo>
                    <a:pt x="3971925" y="440797"/>
                    <a:pt x="3981995" y="442657"/>
                    <a:pt x="3990975" y="447147"/>
                  </a:cubicBezTo>
                  <a:cubicBezTo>
                    <a:pt x="4001214" y="452267"/>
                    <a:pt x="4008444" y="463421"/>
                    <a:pt x="4019550" y="466197"/>
                  </a:cubicBezTo>
                  <a:cubicBezTo>
                    <a:pt x="4047442" y="473170"/>
                    <a:pt x="4076700" y="472547"/>
                    <a:pt x="4105275" y="475722"/>
                  </a:cubicBezTo>
                  <a:cubicBezTo>
                    <a:pt x="4118750" y="480214"/>
                    <a:pt x="4159990" y="494772"/>
                    <a:pt x="4171950" y="494772"/>
                  </a:cubicBezTo>
                  <a:cubicBezTo>
                    <a:pt x="4229188" y="494772"/>
                    <a:pt x="4286250" y="488422"/>
                    <a:pt x="4343400" y="485247"/>
                  </a:cubicBezTo>
                  <a:cubicBezTo>
                    <a:pt x="4352925" y="491597"/>
                    <a:pt x="4364824" y="495358"/>
                    <a:pt x="4371975" y="504297"/>
                  </a:cubicBezTo>
                  <a:cubicBezTo>
                    <a:pt x="4378247" y="512137"/>
                    <a:pt x="4379065" y="523132"/>
                    <a:pt x="4381500" y="532872"/>
                  </a:cubicBezTo>
                  <a:cubicBezTo>
                    <a:pt x="4386480" y="552793"/>
                    <a:pt x="4386846" y="594554"/>
                    <a:pt x="4410075" y="609072"/>
                  </a:cubicBezTo>
                  <a:cubicBezTo>
                    <a:pt x="4427103" y="619715"/>
                    <a:pt x="4467225" y="628122"/>
                    <a:pt x="4467225" y="628122"/>
                  </a:cubicBezTo>
                  <a:cubicBezTo>
                    <a:pt x="4501582" y="651027"/>
                    <a:pt x="4526852" y="665175"/>
                    <a:pt x="4552950" y="704322"/>
                  </a:cubicBezTo>
                  <a:cubicBezTo>
                    <a:pt x="4559300" y="713847"/>
                    <a:pt x="4562475" y="726547"/>
                    <a:pt x="4572000" y="732897"/>
                  </a:cubicBezTo>
                  <a:cubicBezTo>
                    <a:pt x="4582892" y="740159"/>
                    <a:pt x="4597400" y="739247"/>
                    <a:pt x="4610100" y="742422"/>
                  </a:cubicBezTo>
                  <a:cubicBezTo>
                    <a:pt x="4619625" y="748772"/>
                    <a:pt x="4627956" y="757452"/>
                    <a:pt x="4638675" y="761472"/>
                  </a:cubicBezTo>
                  <a:cubicBezTo>
                    <a:pt x="4653834" y="767156"/>
                    <a:pt x="4672244" y="762965"/>
                    <a:pt x="4686300" y="770997"/>
                  </a:cubicBezTo>
                  <a:cubicBezTo>
                    <a:pt x="4696239" y="776677"/>
                    <a:pt x="4697745" y="791016"/>
                    <a:pt x="4705350" y="799572"/>
                  </a:cubicBezTo>
                  <a:cubicBezTo>
                    <a:pt x="4723248" y="819708"/>
                    <a:pt x="4743450" y="837672"/>
                    <a:pt x="4762500" y="856722"/>
                  </a:cubicBezTo>
                  <a:cubicBezTo>
                    <a:pt x="4799170" y="893392"/>
                    <a:pt x="4779867" y="877825"/>
                    <a:pt x="4819650" y="904347"/>
                  </a:cubicBezTo>
                  <a:cubicBezTo>
                    <a:pt x="4850789" y="997764"/>
                    <a:pt x="4800305" y="865804"/>
                    <a:pt x="4857750" y="951972"/>
                  </a:cubicBezTo>
                  <a:cubicBezTo>
                    <a:pt x="4865012" y="962864"/>
                    <a:pt x="4862118" y="978040"/>
                    <a:pt x="4867275" y="990072"/>
                  </a:cubicBezTo>
                  <a:cubicBezTo>
                    <a:pt x="4871784" y="1000594"/>
                    <a:pt x="4881205" y="1008408"/>
                    <a:pt x="4886325" y="1018647"/>
                  </a:cubicBezTo>
                  <a:cubicBezTo>
                    <a:pt x="4890815" y="1027627"/>
                    <a:pt x="4889578" y="1039382"/>
                    <a:pt x="4895850" y="1047222"/>
                  </a:cubicBezTo>
                  <a:cubicBezTo>
                    <a:pt x="4909279" y="1064008"/>
                    <a:pt x="4934176" y="1069522"/>
                    <a:pt x="4953000" y="1075797"/>
                  </a:cubicBezTo>
                  <a:cubicBezTo>
                    <a:pt x="5005798" y="1110996"/>
                    <a:pt x="4964037" y="1074708"/>
                    <a:pt x="4991100" y="1123422"/>
                  </a:cubicBezTo>
                  <a:cubicBezTo>
                    <a:pt x="5002219" y="1143436"/>
                    <a:pt x="5021960" y="1158852"/>
                    <a:pt x="5029200" y="1180572"/>
                  </a:cubicBezTo>
                  <a:cubicBezTo>
                    <a:pt x="5032375" y="1190097"/>
                    <a:pt x="5032453" y="1201307"/>
                    <a:pt x="5038725" y="1209147"/>
                  </a:cubicBezTo>
                  <a:cubicBezTo>
                    <a:pt x="5045876" y="1218086"/>
                    <a:pt x="5057775" y="1221847"/>
                    <a:pt x="5067300" y="1228197"/>
                  </a:cubicBezTo>
                  <a:cubicBezTo>
                    <a:pt x="5070475" y="1237722"/>
                    <a:pt x="5076825" y="1246732"/>
                    <a:pt x="5076825" y="1256772"/>
                  </a:cubicBezTo>
                  <a:cubicBezTo>
                    <a:pt x="5076825" y="1271167"/>
                    <a:pt x="5049358" y="1348697"/>
                    <a:pt x="5048250" y="1352022"/>
                  </a:cubicBezTo>
                  <a:cubicBezTo>
                    <a:pt x="5041010" y="1373742"/>
                    <a:pt x="4991100" y="1390122"/>
                    <a:pt x="4991100" y="1390122"/>
                  </a:cubicBezTo>
                  <a:cubicBezTo>
                    <a:pt x="4984750" y="1399647"/>
                    <a:pt x="4976699" y="1408236"/>
                    <a:pt x="4972050" y="1418697"/>
                  </a:cubicBezTo>
                  <a:cubicBezTo>
                    <a:pt x="4962298" y="1440639"/>
                    <a:pt x="4956774" y="1485402"/>
                    <a:pt x="4933950" y="1504422"/>
                  </a:cubicBezTo>
                  <a:cubicBezTo>
                    <a:pt x="4923042" y="1513512"/>
                    <a:pt x="4908178" y="1516427"/>
                    <a:pt x="4895850" y="1523472"/>
                  </a:cubicBezTo>
                  <a:cubicBezTo>
                    <a:pt x="4885911" y="1529152"/>
                    <a:pt x="4876800" y="1536172"/>
                    <a:pt x="4867275" y="1542522"/>
                  </a:cubicBezTo>
                  <a:cubicBezTo>
                    <a:pt x="4860925" y="1552047"/>
                    <a:pt x="4852874" y="1560636"/>
                    <a:pt x="4848225" y="1571097"/>
                  </a:cubicBezTo>
                  <a:cubicBezTo>
                    <a:pt x="4840070" y="1589447"/>
                    <a:pt x="4840314" y="1611539"/>
                    <a:pt x="4829175" y="1628247"/>
                  </a:cubicBezTo>
                  <a:cubicBezTo>
                    <a:pt x="4822825" y="1637772"/>
                    <a:pt x="4815245" y="1646583"/>
                    <a:pt x="4810125" y="1656822"/>
                  </a:cubicBezTo>
                  <a:cubicBezTo>
                    <a:pt x="4805635" y="1665802"/>
                    <a:pt x="4806169" y="1677043"/>
                    <a:pt x="4800600" y="1685397"/>
                  </a:cubicBezTo>
                  <a:cubicBezTo>
                    <a:pt x="4793128" y="1696605"/>
                    <a:pt x="4781550" y="1704447"/>
                    <a:pt x="4772025" y="1713972"/>
                  </a:cubicBezTo>
                  <a:cubicBezTo>
                    <a:pt x="4768850" y="1723497"/>
                    <a:pt x="4768069" y="1734193"/>
                    <a:pt x="4762500" y="1742547"/>
                  </a:cubicBezTo>
                  <a:cubicBezTo>
                    <a:pt x="4744594" y="1769406"/>
                    <a:pt x="4699482" y="1794084"/>
                    <a:pt x="4676775" y="1809222"/>
                  </a:cubicBezTo>
                  <a:lnTo>
                    <a:pt x="4648200" y="1828272"/>
                  </a:lnTo>
                  <a:cubicBezTo>
                    <a:pt x="4593605" y="1910164"/>
                    <a:pt x="4666300" y="1813792"/>
                    <a:pt x="4600575" y="1866372"/>
                  </a:cubicBezTo>
                  <a:cubicBezTo>
                    <a:pt x="4539027" y="1915611"/>
                    <a:pt x="4624774" y="1880531"/>
                    <a:pt x="4552950" y="1904472"/>
                  </a:cubicBezTo>
                  <a:cubicBezTo>
                    <a:pt x="4543425" y="1910822"/>
                    <a:pt x="4532470" y="1915427"/>
                    <a:pt x="4524375" y="1923522"/>
                  </a:cubicBezTo>
                  <a:cubicBezTo>
                    <a:pt x="4516280" y="1931617"/>
                    <a:pt x="4515033" y="1946030"/>
                    <a:pt x="4505325" y="1952097"/>
                  </a:cubicBezTo>
                  <a:cubicBezTo>
                    <a:pt x="4488297" y="1962740"/>
                    <a:pt x="4467225" y="1964797"/>
                    <a:pt x="4448175" y="1971147"/>
                  </a:cubicBezTo>
                  <a:cubicBezTo>
                    <a:pt x="4422775" y="1988080"/>
                    <a:pt x="4410770" y="1993385"/>
                    <a:pt x="4391025" y="2018772"/>
                  </a:cubicBezTo>
                  <a:cubicBezTo>
                    <a:pt x="4331188" y="2095705"/>
                    <a:pt x="4379668" y="2058093"/>
                    <a:pt x="4324350" y="2094972"/>
                  </a:cubicBezTo>
                  <a:cubicBezTo>
                    <a:pt x="4318000" y="2104497"/>
                    <a:pt x="4309949" y="2113086"/>
                    <a:pt x="4305300" y="2123547"/>
                  </a:cubicBezTo>
                  <a:lnTo>
                    <a:pt x="4276725" y="2209272"/>
                  </a:lnTo>
                  <a:cubicBezTo>
                    <a:pt x="4270450" y="2228096"/>
                    <a:pt x="4264936" y="2252993"/>
                    <a:pt x="4248150" y="2266422"/>
                  </a:cubicBezTo>
                  <a:cubicBezTo>
                    <a:pt x="4240310" y="2272694"/>
                    <a:pt x="4229100" y="2272772"/>
                    <a:pt x="4219575" y="2275947"/>
                  </a:cubicBezTo>
                  <a:cubicBezTo>
                    <a:pt x="4117465" y="2344020"/>
                    <a:pt x="4272434" y="2238009"/>
                    <a:pt x="4162425" y="2323572"/>
                  </a:cubicBezTo>
                  <a:cubicBezTo>
                    <a:pt x="4144353" y="2337628"/>
                    <a:pt x="4105275" y="2361672"/>
                    <a:pt x="4105275" y="2361672"/>
                  </a:cubicBezTo>
                  <a:cubicBezTo>
                    <a:pt x="4102100" y="2371197"/>
                    <a:pt x="4101319" y="2381893"/>
                    <a:pt x="4095750" y="2390247"/>
                  </a:cubicBezTo>
                  <a:cubicBezTo>
                    <a:pt x="4079583" y="2414497"/>
                    <a:pt x="4055561" y="2427940"/>
                    <a:pt x="4029075" y="2437872"/>
                  </a:cubicBezTo>
                  <a:cubicBezTo>
                    <a:pt x="4016818" y="2442469"/>
                    <a:pt x="4003514" y="2443635"/>
                    <a:pt x="3990975" y="2447397"/>
                  </a:cubicBezTo>
                  <a:cubicBezTo>
                    <a:pt x="3971741" y="2453167"/>
                    <a:pt x="3952875" y="2460097"/>
                    <a:pt x="3933825" y="2466447"/>
                  </a:cubicBezTo>
                  <a:lnTo>
                    <a:pt x="3876675" y="2485497"/>
                  </a:lnTo>
                  <a:lnTo>
                    <a:pt x="3848100" y="2495022"/>
                  </a:lnTo>
                  <a:cubicBezTo>
                    <a:pt x="3838575" y="2498197"/>
                    <a:pt x="3829429" y="2502896"/>
                    <a:pt x="3819525" y="2504547"/>
                  </a:cubicBezTo>
                  <a:lnTo>
                    <a:pt x="3762375" y="2514072"/>
                  </a:lnTo>
                  <a:cubicBezTo>
                    <a:pt x="3690551" y="2538013"/>
                    <a:pt x="3779083" y="2505718"/>
                    <a:pt x="3705225" y="2542647"/>
                  </a:cubicBezTo>
                  <a:cubicBezTo>
                    <a:pt x="3696245" y="2547137"/>
                    <a:pt x="3686175" y="2548997"/>
                    <a:pt x="3676650" y="2552172"/>
                  </a:cubicBezTo>
                  <a:cubicBezTo>
                    <a:pt x="3667125" y="2558522"/>
                    <a:pt x="3658794" y="2567202"/>
                    <a:pt x="3648075" y="2571222"/>
                  </a:cubicBezTo>
                  <a:cubicBezTo>
                    <a:pt x="3632916" y="2576906"/>
                    <a:pt x="3612887" y="2570383"/>
                    <a:pt x="3600450" y="2580747"/>
                  </a:cubicBezTo>
                  <a:cubicBezTo>
                    <a:pt x="3590393" y="2589128"/>
                    <a:pt x="3594521" y="2606260"/>
                    <a:pt x="3590925" y="2618847"/>
                  </a:cubicBezTo>
                  <a:cubicBezTo>
                    <a:pt x="3588167" y="2628501"/>
                    <a:pt x="3584575" y="2637897"/>
                    <a:pt x="3581400" y="2647422"/>
                  </a:cubicBezTo>
                  <a:lnTo>
                    <a:pt x="3600450" y="2704572"/>
                  </a:lnTo>
                  <a:cubicBezTo>
                    <a:pt x="3604590" y="2716991"/>
                    <a:pt x="3601797" y="2732450"/>
                    <a:pt x="3609975" y="2742672"/>
                  </a:cubicBezTo>
                  <a:cubicBezTo>
                    <a:pt x="3616247" y="2750512"/>
                    <a:pt x="3629025" y="2749022"/>
                    <a:pt x="3638550" y="2752197"/>
                  </a:cubicBezTo>
                  <a:cubicBezTo>
                    <a:pt x="3644900" y="2761722"/>
                    <a:pt x="3654588" y="2769728"/>
                    <a:pt x="3657600" y="2780772"/>
                  </a:cubicBezTo>
                  <a:cubicBezTo>
                    <a:pt x="3664335" y="2805468"/>
                    <a:pt x="3656729" y="2833581"/>
                    <a:pt x="3667125" y="2856972"/>
                  </a:cubicBezTo>
                  <a:cubicBezTo>
                    <a:pt x="3671203" y="2866147"/>
                    <a:pt x="3685822" y="2864701"/>
                    <a:pt x="3695700" y="2866497"/>
                  </a:cubicBezTo>
                  <a:cubicBezTo>
                    <a:pt x="3720885" y="2871076"/>
                    <a:pt x="3746500" y="2872847"/>
                    <a:pt x="3771900" y="2876022"/>
                  </a:cubicBezTo>
                  <a:cubicBezTo>
                    <a:pt x="3758056" y="2917555"/>
                    <a:pt x="3758957" y="2931558"/>
                    <a:pt x="3733800" y="2961747"/>
                  </a:cubicBezTo>
                  <a:cubicBezTo>
                    <a:pt x="3706405" y="2994621"/>
                    <a:pt x="3683174" y="2999324"/>
                    <a:pt x="3667125" y="3047472"/>
                  </a:cubicBezTo>
                  <a:lnTo>
                    <a:pt x="3648075" y="3104622"/>
                  </a:lnTo>
                  <a:cubicBezTo>
                    <a:pt x="3644900" y="3114147"/>
                    <a:pt x="3646904" y="3127628"/>
                    <a:pt x="3638550" y="3133197"/>
                  </a:cubicBezTo>
                  <a:lnTo>
                    <a:pt x="3609975" y="3152247"/>
                  </a:lnTo>
                  <a:cubicBezTo>
                    <a:pt x="3603625" y="3161772"/>
                    <a:pt x="3594945" y="3170103"/>
                    <a:pt x="3590925" y="3180822"/>
                  </a:cubicBezTo>
                  <a:cubicBezTo>
                    <a:pt x="3589669" y="3184171"/>
                    <a:pt x="3580170" y="3246653"/>
                    <a:pt x="3571875" y="3257022"/>
                  </a:cubicBezTo>
                  <a:cubicBezTo>
                    <a:pt x="3564724" y="3265961"/>
                    <a:pt x="3552825" y="3269722"/>
                    <a:pt x="3543300" y="3276072"/>
                  </a:cubicBezTo>
                  <a:cubicBezTo>
                    <a:pt x="3536950" y="3285597"/>
                    <a:pt x="3529370" y="3294408"/>
                    <a:pt x="3524250" y="3304647"/>
                  </a:cubicBezTo>
                  <a:cubicBezTo>
                    <a:pt x="3519760" y="3313627"/>
                    <a:pt x="3519601" y="3324445"/>
                    <a:pt x="3514725" y="3333222"/>
                  </a:cubicBezTo>
                  <a:cubicBezTo>
                    <a:pt x="3503606" y="3353236"/>
                    <a:pt x="3489325" y="3371322"/>
                    <a:pt x="3476625" y="3390372"/>
                  </a:cubicBezTo>
                  <a:cubicBezTo>
                    <a:pt x="3471056" y="3398726"/>
                    <a:pt x="3471976" y="3410170"/>
                    <a:pt x="3467100" y="3418947"/>
                  </a:cubicBezTo>
                  <a:cubicBezTo>
                    <a:pt x="3434416" y="3477778"/>
                    <a:pt x="3442167" y="3467319"/>
                    <a:pt x="3400425" y="3495147"/>
                  </a:cubicBezTo>
                  <a:cubicBezTo>
                    <a:pt x="3394075" y="3504672"/>
                    <a:pt x="3388980" y="3515166"/>
                    <a:pt x="3381375" y="3523722"/>
                  </a:cubicBezTo>
                  <a:cubicBezTo>
                    <a:pt x="3363477" y="3543858"/>
                    <a:pt x="3324225" y="3580872"/>
                    <a:pt x="3324225" y="3580872"/>
                  </a:cubicBezTo>
                  <a:cubicBezTo>
                    <a:pt x="3321050" y="3590397"/>
                    <a:pt x="3319190" y="3600467"/>
                    <a:pt x="3314700" y="3609447"/>
                  </a:cubicBezTo>
                  <a:cubicBezTo>
                    <a:pt x="3301439" y="3635969"/>
                    <a:pt x="3288141" y="3645531"/>
                    <a:pt x="3267075" y="3666597"/>
                  </a:cubicBezTo>
                  <a:cubicBezTo>
                    <a:pt x="3260725" y="3685647"/>
                    <a:pt x="3251963" y="3704056"/>
                    <a:pt x="3248025" y="3723747"/>
                  </a:cubicBezTo>
                  <a:cubicBezTo>
                    <a:pt x="3244850" y="3739622"/>
                    <a:pt x="3244184" y="3756213"/>
                    <a:pt x="3238500" y="3771372"/>
                  </a:cubicBezTo>
                  <a:cubicBezTo>
                    <a:pt x="3234480" y="3782091"/>
                    <a:pt x="3224570" y="3789708"/>
                    <a:pt x="3219450" y="3799947"/>
                  </a:cubicBezTo>
                  <a:cubicBezTo>
                    <a:pt x="3214960" y="3808927"/>
                    <a:pt x="3214415" y="3819542"/>
                    <a:pt x="3209925" y="3828522"/>
                  </a:cubicBezTo>
                  <a:cubicBezTo>
                    <a:pt x="3204805" y="3838761"/>
                    <a:pt x="3195995" y="3846858"/>
                    <a:pt x="3190875" y="3857097"/>
                  </a:cubicBezTo>
                  <a:cubicBezTo>
                    <a:pt x="3162034" y="3914779"/>
                    <a:pt x="3208408" y="3855023"/>
                    <a:pt x="3171825" y="3942822"/>
                  </a:cubicBezTo>
                  <a:cubicBezTo>
                    <a:pt x="3163019" y="3963956"/>
                    <a:pt x="3146425" y="3980922"/>
                    <a:pt x="3133725" y="3999972"/>
                  </a:cubicBezTo>
                  <a:cubicBezTo>
                    <a:pt x="3125849" y="4011786"/>
                    <a:pt x="3107801" y="4011717"/>
                    <a:pt x="3095625" y="4019022"/>
                  </a:cubicBezTo>
                  <a:cubicBezTo>
                    <a:pt x="3052294" y="4045021"/>
                    <a:pt x="3050472" y="4057631"/>
                    <a:pt x="3009900" y="4066647"/>
                  </a:cubicBezTo>
                  <a:cubicBezTo>
                    <a:pt x="2991047" y="4070837"/>
                    <a:pt x="2971800" y="4072997"/>
                    <a:pt x="2952750" y="4076172"/>
                  </a:cubicBezTo>
                  <a:cubicBezTo>
                    <a:pt x="2886453" y="4098271"/>
                    <a:pt x="2957844" y="4076805"/>
                    <a:pt x="2828925" y="4095222"/>
                  </a:cubicBezTo>
                  <a:cubicBezTo>
                    <a:pt x="2815966" y="4097073"/>
                    <a:pt x="2803525" y="4101572"/>
                    <a:pt x="2790825" y="4104747"/>
                  </a:cubicBezTo>
                  <a:cubicBezTo>
                    <a:pt x="2781300" y="4111097"/>
                    <a:pt x="2769401" y="4114858"/>
                    <a:pt x="2762250" y="4123797"/>
                  </a:cubicBezTo>
                  <a:cubicBezTo>
                    <a:pt x="2731574" y="4162142"/>
                    <a:pt x="2778283" y="4145261"/>
                    <a:pt x="2733675" y="4180947"/>
                  </a:cubicBezTo>
                  <a:cubicBezTo>
                    <a:pt x="2725835" y="4187219"/>
                    <a:pt x="2714625" y="4187297"/>
                    <a:pt x="2705100" y="4190472"/>
                  </a:cubicBezTo>
                  <a:cubicBezTo>
                    <a:pt x="2690022" y="4250784"/>
                    <a:pt x="2702837" y="4217680"/>
                    <a:pt x="2657475" y="4285722"/>
                  </a:cubicBezTo>
                  <a:cubicBezTo>
                    <a:pt x="2648495" y="4299192"/>
                    <a:pt x="2625725" y="4292072"/>
                    <a:pt x="2609850" y="4295247"/>
                  </a:cubicBezTo>
                  <a:cubicBezTo>
                    <a:pt x="2565400" y="4361922"/>
                    <a:pt x="2590800" y="4339697"/>
                    <a:pt x="2543175" y="4371447"/>
                  </a:cubicBezTo>
                  <a:cubicBezTo>
                    <a:pt x="2533650" y="4368272"/>
                    <a:pt x="2523828" y="4365877"/>
                    <a:pt x="2514600" y="4361922"/>
                  </a:cubicBezTo>
                  <a:cubicBezTo>
                    <a:pt x="2496409" y="4354126"/>
                    <a:pt x="2469542" y="4336229"/>
                    <a:pt x="2447925" y="4333347"/>
                  </a:cubicBezTo>
                  <a:cubicBezTo>
                    <a:pt x="2410028" y="4328294"/>
                    <a:pt x="2371725" y="4326997"/>
                    <a:pt x="2333625" y="4323822"/>
                  </a:cubicBezTo>
                  <a:cubicBezTo>
                    <a:pt x="2317214" y="4312882"/>
                    <a:pt x="2285642" y="4294532"/>
                    <a:pt x="2276475" y="4276197"/>
                  </a:cubicBezTo>
                  <a:cubicBezTo>
                    <a:pt x="2269235" y="4261717"/>
                    <a:pt x="2270877" y="4244278"/>
                    <a:pt x="2266950" y="4228572"/>
                  </a:cubicBezTo>
                  <a:cubicBezTo>
                    <a:pt x="2264515" y="4218832"/>
                    <a:pt x="2260600" y="4209522"/>
                    <a:pt x="2257425" y="4199997"/>
                  </a:cubicBezTo>
                  <a:cubicBezTo>
                    <a:pt x="2263775" y="4190472"/>
                    <a:pt x="2267536" y="4178573"/>
                    <a:pt x="2276475" y="4171422"/>
                  </a:cubicBezTo>
                  <a:cubicBezTo>
                    <a:pt x="2284315" y="4165150"/>
                    <a:pt x="2301875" y="4171422"/>
                    <a:pt x="2305050" y="4161897"/>
                  </a:cubicBezTo>
                  <a:cubicBezTo>
                    <a:pt x="2310170" y="4146538"/>
                    <a:pt x="2302765" y="4128752"/>
                    <a:pt x="2295525" y="4114272"/>
                  </a:cubicBezTo>
                  <a:cubicBezTo>
                    <a:pt x="2286358" y="4095937"/>
                    <a:pt x="2254786" y="4077587"/>
                    <a:pt x="2238375" y="4066647"/>
                  </a:cubicBezTo>
                  <a:cubicBezTo>
                    <a:pt x="2232025" y="4041247"/>
                    <a:pt x="2231034" y="4013865"/>
                    <a:pt x="2219325" y="3990447"/>
                  </a:cubicBezTo>
                  <a:cubicBezTo>
                    <a:pt x="2214205" y="3980208"/>
                    <a:pt x="2199544" y="3978726"/>
                    <a:pt x="2190750" y="3971397"/>
                  </a:cubicBezTo>
                  <a:cubicBezTo>
                    <a:pt x="2180402" y="3962773"/>
                    <a:pt x="2171700" y="3952347"/>
                    <a:pt x="2162175" y="3942822"/>
                  </a:cubicBezTo>
                  <a:cubicBezTo>
                    <a:pt x="2144492" y="3836722"/>
                    <a:pt x="2167083" y="3924063"/>
                    <a:pt x="2133600" y="3857097"/>
                  </a:cubicBezTo>
                  <a:cubicBezTo>
                    <a:pt x="2129110" y="3848117"/>
                    <a:pt x="2131175" y="3835622"/>
                    <a:pt x="2124075" y="3828522"/>
                  </a:cubicBezTo>
                  <a:cubicBezTo>
                    <a:pt x="2116975" y="3821422"/>
                    <a:pt x="2105025" y="3822172"/>
                    <a:pt x="2095500" y="3818997"/>
                  </a:cubicBezTo>
                  <a:cubicBezTo>
                    <a:pt x="2085975" y="3809472"/>
                    <a:pt x="2078700" y="3796964"/>
                    <a:pt x="2066925" y="3790422"/>
                  </a:cubicBezTo>
                  <a:cubicBezTo>
                    <a:pt x="2049372" y="3780670"/>
                    <a:pt x="2009775" y="3771372"/>
                    <a:pt x="2009775" y="3771372"/>
                  </a:cubicBezTo>
                  <a:cubicBezTo>
                    <a:pt x="1990725" y="3758672"/>
                    <a:pt x="1965325" y="3752322"/>
                    <a:pt x="1952625" y="3733272"/>
                  </a:cubicBezTo>
                  <a:cubicBezTo>
                    <a:pt x="1938111" y="3711501"/>
                    <a:pt x="1932214" y="3694718"/>
                    <a:pt x="1905000" y="3685647"/>
                  </a:cubicBezTo>
                  <a:cubicBezTo>
                    <a:pt x="1886678" y="3679540"/>
                    <a:pt x="1866900" y="3679297"/>
                    <a:pt x="1847850" y="3676122"/>
                  </a:cubicBezTo>
                  <a:cubicBezTo>
                    <a:pt x="1838325" y="3666597"/>
                    <a:pt x="1827105" y="3658508"/>
                    <a:pt x="1819275" y="3647547"/>
                  </a:cubicBezTo>
                  <a:cubicBezTo>
                    <a:pt x="1811022" y="3635993"/>
                    <a:pt x="1807530" y="3621623"/>
                    <a:pt x="1800225" y="3609447"/>
                  </a:cubicBezTo>
                  <a:cubicBezTo>
                    <a:pt x="1788445" y="3589814"/>
                    <a:pt x="1774825" y="3571347"/>
                    <a:pt x="1762125" y="3552297"/>
                  </a:cubicBezTo>
                  <a:lnTo>
                    <a:pt x="1743075" y="3523722"/>
                  </a:lnTo>
                  <a:cubicBezTo>
                    <a:pt x="1711325" y="3526897"/>
                    <a:pt x="1679362" y="3528395"/>
                    <a:pt x="1647825" y="3533247"/>
                  </a:cubicBezTo>
                  <a:cubicBezTo>
                    <a:pt x="1637902" y="3534774"/>
                    <a:pt x="1627090" y="3536500"/>
                    <a:pt x="1619250" y="3542772"/>
                  </a:cubicBezTo>
                  <a:cubicBezTo>
                    <a:pt x="1610311" y="3549923"/>
                    <a:pt x="1606550" y="3561822"/>
                    <a:pt x="1600200" y="3571347"/>
                  </a:cubicBezTo>
                  <a:cubicBezTo>
                    <a:pt x="1590675" y="3564997"/>
                    <a:pt x="1579163" y="3560912"/>
                    <a:pt x="1571625" y="3552297"/>
                  </a:cubicBezTo>
                  <a:cubicBezTo>
                    <a:pt x="1556548" y="3535067"/>
                    <a:pt x="1533525" y="3495147"/>
                    <a:pt x="1533525" y="3495147"/>
                  </a:cubicBezTo>
                  <a:cubicBezTo>
                    <a:pt x="1529902" y="3477033"/>
                    <a:pt x="1524238" y="3438473"/>
                    <a:pt x="1514475" y="3418947"/>
                  </a:cubicBezTo>
                  <a:cubicBezTo>
                    <a:pt x="1509355" y="3408708"/>
                    <a:pt x="1501775" y="3399897"/>
                    <a:pt x="1495425" y="3390372"/>
                  </a:cubicBezTo>
                  <a:cubicBezTo>
                    <a:pt x="1492250" y="3371322"/>
                    <a:pt x="1488452" y="3352365"/>
                    <a:pt x="1485900" y="3333222"/>
                  </a:cubicBezTo>
                  <a:cubicBezTo>
                    <a:pt x="1471722" y="3226884"/>
                    <a:pt x="1486705" y="3278486"/>
                    <a:pt x="1466850" y="3218922"/>
                  </a:cubicBezTo>
                  <a:cubicBezTo>
                    <a:pt x="1473200" y="3209397"/>
                    <a:pt x="1476961" y="3197498"/>
                    <a:pt x="1485900" y="3190347"/>
                  </a:cubicBezTo>
                  <a:cubicBezTo>
                    <a:pt x="1493740" y="3184075"/>
                    <a:pt x="1505495" y="3185312"/>
                    <a:pt x="1514475" y="3180822"/>
                  </a:cubicBezTo>
                  <a:cubicBezTo>
                    <a:pt x="1524714" y="3175702"/>
                    <a:pt x="1533525" y="3168122"/>
                    <a:pt x="1543050" y="3161772"/>
                  </a:cubicBezTo>
                  <a:cubicBezTo>
                    <a:pt x="1539875" y="3142722"/>
                    <a:pt x="1537715" y="3123475"/>
                    <a:pt x="1533525" y="3104622"/>
                  </a:cubicBezTo>
                  <a:cubicBezTo>
                    <a:pt x="1531347" y="3094821"/>
                    <a:pt x="1524000" y="3086087"/>
                    <a:pt x="1524000" y="3076047"/>
                  </a:cubicBezTo>
                  <a:cubicBezTo>
                    <a:pt x="1524000" y="3056734"/>
                    <a:pt x="1529335" y="3037750"/>
                    <a:pt x="1533525" y="3018897"/>
                  </a:cubicBezTo>
                  <a:cubicBezTo>
                    <a:pt x="1535703" y="3009096"/>
                    <a:pt x="1536778" y="2998162"/>
                    <a:pt x="1543050" y="2990322"/>
                  </a:cubicBezTo>
                  <a:cubicBezTo>
                    <a:pt x="1556479" y="2973536"/>
                    <a:pt x="1581376" y="2968022"/>
                    <a:pt x="1600200" y="2961747"/>
                  </a:cubicBezTo>
                  <a:cubicBezTo>
                    <a:pt x="1606550" y="2952222"/>
                    <a:pt x="1610311" y="2940323"/>
                    <a:pt x="1619250" y="2933172"/>
                  </a:cubicBezTo>
                  <a:cubicBezTo>
                    <a:pt x="1627090" y="2926900"/>
                    <a:pt x="1638845" y="2928137"/>
                    <a:pt x="1647825" y="2923647"/>
                  </a:cubicBezTo>
                  <a:cubicBezTo>
                    <a:pt x="1658064" y="2918527"/>
                    <a:pt x="1666875" y="2910947"/>
                    <a:pt x="1676400" y="2904597"/>
                  </a:cubicBezTo>
                  <a:cubicBezTo>
                    <a:pt x="1671980" y="2820613"/>
                    <a:pt x="1708294" y="2741710"/>
                    <a:pt x="1638300" y="2695047"/>
                  </a:cubicBezTo>
                  <a:cubicBezTo>
                    <a:pt x="1629946" y="2689478"/>
                    <a:pt x="1619250" y="2688697"/>
                    <a:pt x="1609725" y="2685522"/>
                  </a:cubicBezTo>
                  <a:cubicBezTo>
                    <a:pt x="1607061" y="2666875"/>
                    <a:pt x="1608329" y="2607259"/>
                    <a:pt x="1581150" y="2590272"/>
                  </a:cubicBezTo>
                  <a:cubicBezTo>
                    <a:pt x="1564122" y="2579629"/>
                    <a:pt x="1524000" y="2571222"/>
                    <a:pt x="1524000" y="2571222"/>
                  </a:cubicBezTo>
                  <a:cubicBezTo>
                    <a:pt x="1458496" y="2527553"/>
                    <a:pt x="1488570" y="2540362"/>
                    <a:pt x="1438275" y="2523597"/>
                  </a:cubicBezTo>
                  <a:cubicBezTo>
                    <a:pt x="1451494" y="2483940"/>
                    <a:pt x="1452068" y="2497971"/>
                    <a:pt x="1438275" y="2447397"/>
                  </a:cubicBezTo>
                  <a:cubicBezTo>
                    <a:pt x="1432991" y="2428024"/>
                    <a:pt x="1425575" y="2409297"/>
                    <a:pt x="1419225" y="2390247"/>
                  </a:cubicBezTo>
                  <a:lnTo>
                    <a:pt x="1409700" y="2361672"/>
                  </a:lnTo>
                  <a:cubicBezTo>
                    <a:pt x="1406080" y="2350812"/>
                    <a:pt x="1389681" y="2350227"/>
                    <a:pt x="1381125" y="2342622"/>
                  </a:cubicBezTo>
                  <a:cubicBezTo>
                    <a:pt x="1371311" y="2333898"/>
                    <a:pt x="1322838" y="2276399"/>
                    <a:pt x="1295400" y="2266422"/>
                  </a:cubicBezTo>
                  <a:cubicBezTo>
                    <a:pt x="1270795" y="2257475"/>
                    <a:pt x="1244038" y="2255651"/>
                    <a:pt x="1219200" y="2247372"/>
                  </a:cubicBezTo>
                  <a:cubicBezTo>
                    <a:pt x="1160516" y="2227811"/>
                    <a:pt x="1220265" y="2245834"/>
                    <a:pt x="1123950" y="2228322"/>
                  </a:cubicBezTo>
                  <a:cubicBezTo>
                    <a:pt x="1111070" y="2225980"/>
                    <a:pt x="1098550" y="2221972"/>
                    <a:pt x="1085850" y="2218797"/>
                  </a:cubicBezTo>
                  <a:cubicBezTo>
                    <a:pt x="1079500" y="2209272"/>
                    <a:pt x="1068419" y="2201555"/>
                    <a:pt x="1066800" y="2190222"/>
                  </a:cubicBezTo>
                  <a:cubicBezTo>
                    <a:pt x="1062062" y="2157058"/>
                    <a:pt x="1080333" y="2145355"/>
                    <a:pt x="1104900" y="2133072"/>
                  </a:cubicBezTo>
                  <a:cubicBezTo>
                    <a:pt x="1113880" y="2128582"/>
                    <a:pt x="1123950" y="2126722"/>
                    <a:pt x="1133475" y="2123547"/>
                  </a:cubicBezTo>
                  <a:cubicBezTo>
                    <a:pt x="1139825" y="2114022"/>
                    <a:pt x="1150643" y="2106264"/>
                    <a:pt x="1152525" y="2094972"/>
                  </a:cubicBezTo>
                  <a:cubicBezTo>
                    <a:pt x="1157483" y="2065224"/>
                    <a:pt x="1130713" y="2060921"/>
                    <a:pt x="1114425" y="2047347"/>
                  </a:cubicBezTo>
                  <a:cubicBezTo>
                    <a:pt x="1061636" y="2003356"/>
                    <a:pt x="1114274" y="2023509"/>
                    <a:pt x="1028700" y="2009247"/>
                  </a:cubicBezTo>
                  <a:cubicBezTo>
                    <a:pt x="961687" y="1964571"/>
                    <a:pt x="1046661" y="2015982"/>
                    <a:pt x="952500" y="1980672"/>
                  </a:cubicBezTo>
                  <a:cubicBezTo>
                    <a:pt x="941781" y="1976652"/>
                    <a:pt x="934447" y="1966131"/>
                    <a:pt x="923925" y="1961622"/>
                  </a:cubicBezTo>
                  <a:cubicBezTo>
                    <a:pt x="911893" y="1956465"/>
                    <a:pt x="898364" y="1955859"/>
                    <a:pt x="885825" y="1952097"/>
                  </a:cubicBezTo>
                  <a:cubicBezTo>
                    <a:pt x="791485" y="1923795"/>
                    <a:pt x="866629" y="1939373"/>
                    <a:pt x="771525" y="1923522"/>
                  </a:cubicBezTo>
                  <a:cubicBezTo>
                    <a:pt x="762000" y="1913997"/>
                    <a:pt x="753298" y="1903571"/>
                    <a:pt x="742950" y="1894947"/>
                  </a:cubicBezTo>
                  <a:cubicBezTo>
                    <a:pt x="734156" y="1887618"/>
                    <a:pt x="720442" y="1885605"/>
                    <a:pt x="714375" y="1875897"/>
                  </a:cubicBezTo>
                  <a:cubicBezTo>
                    <a:pt x="703732" y="1858869"/>
                    <a:pt x="701675" y="1837797"/>
                    <a:pt x="695325" y="1818747"/>
                  </a:cubicBezTo>
                  <a:lnTo>
                    <a:pt x="685800" y="1790172"/>
                  </a:lnTo>
                  <a:cubicBezTo>
                    <a:pt x="677291" y="1764645"/>
                    <a:pt x="653649" y="1752917"/>
                    <a:pt x="638175" y="1733022"/>
                  </a:cubicBezTo>
                  <a:cubicBezTo>
                    <a:pt x="624119" y="1714950"/>
                    <a:pt x="612775" y="1694922"/>
                    <a:pt x="600075" y="1675872"/>
                  </a:cubicBezTo>
                  <a:cubicBezTo>
                    <a:pt x="593725" y="1666347"/>
                    <a:pt x="584645" y="1658157"/>
                    <a:pt x="581025" y="1647297"/>
                  </a:cubicBezTo>
                  <a:cubicBezTo>
                    <a:pt x="571479" y="1618658"/>
                    <a:pt x="572966" y="1614766"/>
                    <a:pt x="552450" y="1590147"/>
                  </a:cubicBezTo>
                  <a:cubicBezTo>
                    <a:pt x="543826" y="1579799"/>
                    <a:pt x="533400" y="1571097"/>
                    <a:pt x="523875" y="1561572"/>
                  </a:cubicBezTo>
                  <a:cubicBezTo>
                    <a:pt x="499934" y="1489748"/>
                    <a:pt x="532229" y="1578280"/>
                    <a:pt x="495300" y="1504422"/>
                  </a:cubicBezTo>
                  <a:cubicBezTo>
                    <a:pt x="490810" y="1495442"/>
                    <a:pt x="490265" y="1484827"/>
                    <a:pt x="485775" y="1475847"/>
                  </a:cubicBezTo>
                  <a:cubicBezTo>
                    <a:pt x="480655" y="1465608"/>
                    <a:pt x="471845" y="1457511"/>
                    <a:pt x="466725" y="1447272"/>
                  </a:cubicBezTo>
                  <a:cubicBezTo>
                    <a:pt x="427290" y="1368402"/>
                    <a:pt x="492745" y="1472014"/>
                    <a:pt x="438150" y="1390122"/>
                  </a:cubicBezTo>
                  <a:cubicBezTo>
                    <a:pt x="415331" y="1253210"/>
                    <a:pt x="446102" y="1389627"/>
                    <a:pt x="409575" y="1304397"/>
                  </a:cubicBezTo>
                  <a:cubicBezTo>
                    <a:pt x="404418" y="1292365"/>
                    <a:pt x="403812" y="1278836"/>
                    <a:pt x="400050" y="1266297"/>
                  </a:cubicBezTo>
                  <a:cubicBezTo>
                    <a:pt x="394280" y="1247063"/>
                    <a:pt x="387350" y="1228197"/>
                    <a:pt x="381000" y="1209147"/>
                  </a:cubicBezTo>
                  <a:cubicBezTo>
                    <a:pt x="375567" y="1192847"/>
                    <a:pt x="368252" y="1162548"/>
                    <a:pt x="352425" y="1151997"/>
                  </a:cubicBezTo>
                  <a:cubicBezTo>
                    <a:pt x="341533" y="1144735"/>
                    <a:pt x="327025" y="1145647"/>
                    <a:pt x="314325" y="1142472"/>
                  </a:cubicBezTo>
                  <a:cubicBezTo>
                    <a:pt x="307975" y="1132947"/>
                    <a:pt x="302604" y="1122691"/>
                    <a:pt x="295275" y="1113897"/>
                  </a:cubicBezTo>
                  <a:cubicBezTo>
                    <a:pt x="286651" y="1103549"/>
                    <a:pt x="271703" y="1097829"/>
                    <a:pt x="266700" y="1085322"/>
                  </a:cubicBezTo>
                  <a:cubicBezTo>
                    <a:pt x="258362" y="1064477"/>
                    <a:pt x="263626" y="1040151"/>
                    <a:pt x="257175" y="1018647"/>
                  </a:cubicBezTo>
                  <a:cubicBezTo>
                    <a:pt x="253886" y="1007682"/>
                    <a:pt x="246740" y="997610"/>
                    <a:pt x="238125" y="990072"/>
                  </a:cubicBezTo>
                  <a:cubicBezTo>
                    <a:pt x="220895" y="974995"/>
                    <a:pt x="180975" y="951972"/>
                    <a:pt x="180975" y="951972"/>
                  </a:cubicBezTo>
                  <a:cubicBezTo>
                    <a:pt x="145776" y="899174"/>
                    <a:pt x="182064" y="940935"/>
                    <a:pt x="133350" y="913872"/>
                  </a:cubicBezTo>
                  <a:cubicBezTo>
                    <a:pt x="113336" y="902753"/>
                    <a:pt x="76200" y="875772"/>
                    <a:pt x="76200" y="875772"/>
                  </a:cubicBezTo>
                  <a:cubicBezTo>
                    <a:pt x="66214" y="845814"/>
                    <a:pt x="68678" y="839007"/>
                    <a:pt x="38100" y="818622"/>
                  </a:cubicBezTo>
                  <a:cubicBezTo>
                    <a:pt x="29746" y="813053"/>
                    <a:pt x="19050" y="812272"/>
                    <a:pt x="9525" y="809097"/>
                  </a:cubicBezTo>
                  <a:lnTo>
                    <a:pt x="9525" y="790047"/>
                  </a:lnTo>
                  <a:close/>
                </a:path>
              </a:pathLst>
            </a:custGeom>
            <a:solidFill>
              <a:srgbClr val="FF0000">
                <a:alpha val="24705"/>
              </a:srgbClr>
            </a:solidFill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Декларация о провозглашении независимости ССРБ 31 ию- ля 1920 г.</a:t>
            </a:r>
            <a:endParaRPr/>
          </a:p>
        </p:txBody>
      </p:sp>
      <p:sp>
        <p:nvSpPr>
          <p:cNvPr id="397" name="Google Shape;397;p24"/>
          <p:cNvSpPr txBox="1"/>
          <p:nvPr/>
        </p:nvSpPr>
        <p:spPr>
          <a:xfrm>
            <a:off x="1279400" y="2735575"/>
            <a:ext cx="3930900" cy="83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Газета «Советская Белорусь» с текстом Декларации о провозглашении независимости ССРБ</a:t>
            </a:r>
            <a:endParaRPr/>
          </a:p>
        </p:txBody>
      </p:sp>
      <p:sp>
        <p:nvSpPr>
          <p:cNvPr id="398" name="Google Shape;398;p24"/>
          <p:cNvSpPr/>
          <p:nvPr/>
        </p:nvSpPr>
        <p:spPr>
          <a:xfrm>
            <a:off x="1114425" y="5046453"/>
            <a:ext cx="9971157" cy="1454358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 июля 1920 г. в Минске состоялось совместное заседание представителей партий и об- щественных организаций, на котором была принята «Декларация о провозглашении неза- висимости Советской Социалистической Республики Беларусь». Произошло второе прово- зглашение советской республики на территории Беларуси. Декларация подтвердила вос- становление социалистических основ общественного и государственного строя в Белару- си, провозглашённых в Манифесте 1 января 1919 г.</a:t>
            </a:r>
            <a:endParaRPr/>
          </a:p>
        </p:txBody>
      </p:sp>
      <p:pic>
        <p:nvPicPr>
          <p:cNvPr id="399" name="Google Shape;399;p24"/>
          <p:cNvPicPr preferRelativeResize="0"/>
          <p:nvPr/>
        </p:nvPicPr>
        <p:blipFill rotWithShape="1">
          <a:blip r:embed="rId3">
            <a:alphaModFix/>
          </a:blip>
          <a:srcRect b="56485" l="484" r="55374" t="2132"/>
          <a:stretch/>
        </p:blipFill>
        <p:spPr>
          <a:xfrm>
            <a:off x="5210355" y="1489626"/>
            <a:ext cx="4725915" cy="33229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Декларация о провозглашении независимости ССРБ 31 ию- ля 1920 г.</a:t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>
            <a:off x="3122761" y="1397479"/>
            <a:ext cx="364034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Второе провозглашение ССРБ</a:t>
            </a:r>
            <a:endParaRPr/>
          </a:p>
        </p:txBody>
      </p:sp>
      <p:sp>
        <p:nvSpPr>
          <p:cNvPr id="407" name="Google Shape;407;p25"/>
          <p:cNvSpPr/>
          <p:nvPr/>
        </p:nvSpPr>
        <p:spPr>
          <a:xfrm>
            <a:off x="1114426" y="5313871"/>
            <a:ext cx="5519288" cy="1186939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Советская Беларусь восстанавливалась в грани- цах шести уездов Минской губернии (Минский, Борисовский, Бобруйский, Игуменский, Слуцкий и Мозырьский) с населением немногим более 1,5 млн человек.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5"/>
          <p:cNvPicPr preferRelativeResize="0"/>
          <p:nvPr/>
        </p:nvPicPr>
        <p:blipFill rotWithShape="1">
          <a:blip r:embed="rId3">
            <a:alphaModFix/>
          </a:blip>
          <a:srcRect b="0" l="1929" r="0" t="4803"/>
          <a:stretch/>
        </p:blipFill>
        <p:spPr>
          <a:xfrm>
            <a:off x="6763108" y="1397479"/>
            <a:ext cx="4322473" cy="51033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09" name="Google Shape;409;p25"/>
          <p:cNvSpPr/>
          <p:nvPr/>
        </p:nvSpPr>
        <p:spPr>
          <a:xfrm>
            <a:off x="7204793" y="3622008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5"/>
          <p:cNvSpPr/>
          <p:nvPr/>
        </p:nvSpPr>
        <p:spPr>
          <a:xfrm>
            <a:off x="7719055" y="3862666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5"/>
          <p:cNvSpPr/>
          <p:nvPr/>
        </p:nvSpPr>
        <p:spPr>
          <a:xfrm>
            <a:off x="7783338" y="3294872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5"/>
          <p:cNvSpPr/>
          <p:nvPr/>
        </p:nvSpPr>
        <p:spPr>
          <a:xfrm>
            <a:off x="8169034" y="4407136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5"/>
          <p:cNvSpPr/>
          <p:nvPr/>
        </p:nvSpPr>
        <p:spPr>
          <a:xfrm>
            <a:off x="7198351" y="4520835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8172686" y="5519401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39000" rotWithShape="0" dir="5400000" dist="254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/>
              <a:t>Литература</a:t>
            </a:r>
            <a:endParaRPr/>
          </a:p>
        </p:txBody>
      </p:sp>
      <p:sp>
        <p:nvSpPr>
          <p:cNvPr id="421" name="Google Shape;421;p26"/>
          <p:cNvSpPr txBox="1"/>
          <p:nvPr>
            <p:ph idx="1" type="body"/>
          </p:nvPr>
        </p:nvSpPr>
        <p:spPr>
          <a:xfrm>
            <a:off x="1104900" y="1449238"/>
            <a:ext cx="7918331" cy="10502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3429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1" lang="ru-RU"/>
              <a:t>Панов С.В. и др. История Беларуси. 1917г. – начало XXI в.: Учеб- ное пособие для 9 класса. – Минск: Издательский центр БГУ, 2019,  §2, п. 1, 3-4; §3; §4, п. 3.</a:t>
            </a:r>
            <a:endParaRPr/>
          </a:p>
        </p:txBody>
      </p:sp>
      <p:pic>
        <p:nvPicPr>
          <p:cNvPr id="422" name="Google Shape;42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8520" y="1449238"/>
            <a:ext cx="1907061" cy="24799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23" name="Google Shape;423;p26"/>
          <p:cNvSpPr txBox="1"/>
          <p:nvPr/>
        </p:nvSpPr>
        <p:spPr>
          <a:xfrm>
            <a:off x="1104901" y="4202168"/>
            <a:ext cx="7918330" cy="10502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61950" lvl="0" marL="3619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§3, п. 2-4.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78521" y="4202168"/>
            <a:ext cx="1906438" cy="24764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Созыв Всебелорусского съезда (декабрь 1917 г.), его реше- ния и роспуск</a:t>
            </a:r>
            <a:endParaRPr/>
          </a:p>
        </p:txBody>
      </p:sp>
      <p:sp>
        <p:nvSpPr>
          <p:cNvPr id="140" name="Google Shape;140;p3"/>
          <p:cNvSpPr txBox="1"/>
          <p:nvPr/>
        </p:nvSpPr>
        <p:spPr>
          <a:xfrm>
            <a:off x="1100138" y="1400176"/>
            <a:ext cx="9915525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Направления белорусского национального движения по вопросу создания белорусской национальной государственности в конце 1917 г.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1" name="Google Shape;141;p3"/>
          <p:cNvGraphicFramePr/>
          <p:nvPr/>
        </p:nvGraphicFramePr>
        <p:xfrm>
          <a:off x="1142999" y="229688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{381640B5-9185-4C33-9220-A96D756777A4}</a:tableStyleId>
              </a:tblPr>
              <a:tblGrid>
                <a:gridCol w="2920050"/>
                <a:gridCol w="3526325"/>
                <a:gridCol w="3526325"/>
              </a:tblGrid>
              <a:tr h="513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Леворадикальное (социалистическое)</a:t>
                      </a:r>
                      <a:endParaRPr b="1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Либерально-буржуазное</a:t>
                      </a:r>
                      <a:endParaRPr b="1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834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Политические силы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Белорусская социал-демокра- тическая рабочая партия,  Бе- лорусский областной комитет, Белорусский национальный комиссариат.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Великая белорусская рада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  <a:tr h="1614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Программа создания бе- лорусской национальной государственности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Создание белорусской нацио- нальной государственности на советской основе</a:t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0" lang="ru-RU" sz="1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Создание белорусской нацио- нальной государственности на белорусской основе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Созыв Всебелорусского съезда (декабрь 1917 г.), его реше- ния и роспуск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1100138" y="1400176"/>
            <a:ext cx="9915525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Отношение соседних государств к созданию белорусской национальной государственности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" name="Google Shape;149;p4"/>
          <p:cNvGrpSpPr/>
          <p:nvPr/>
        </p:nvGrpSpPr>
        <p:grpSpPr>
          <a:xfrm>
            <a:off x="1100138" y="2202444"/>
            <a:ext cx="10015536" cy="4439074"/>
            <a:chOff x="0" y="2169"/>
            <a:chExt cx="10015536" cy="4439074"/>
          </a:xfrm>
        </p:grpSpPr>
        <p:sp>
          <p:nvSpPr>
            <p:cNvPr id="150" name="Google Shape;150;p4"/>
            <p:cNvSpPr/>
            <p:nvPr/>
          </p:nvSpPr>
          <p:spPr>
            <a:xfrm rot="5400000">
              <a:off x="6237781" y="-2486822"/>
              <a:ext cx="1145567" cy="6409943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ECD">
                <a:alpha val="89803"/>
              </a:srgbClr>
            </a:solidFill>
            <a:ln cap="flat" cmpd="thickThin" w="48000">
              <a:solidFill>
                <a:srgbClr val="CFCECD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3605593" y="201288"/>
              <a:ext cx="6354021" cy="103372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Началась украинизация южной части Беларуси, по- лученной в соответствии с Брестским мирным дого- вором.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0" y="2169"/>
              <a:ext cx="3605593" cy="143195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69902" y="72071"/>
              <a:ext cx="3465789" cy="12921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Украина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 rot="5400000">
              <a:off x="6237781" y="-983265"/>
              <a:ext cx="1145567" cy="6409943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ECD">
                <a:alpha val="89803"/>
              </a:srgbClr>
            </a:solidFill>
            <a:ln cap="flat" cmpd="thickThin" w="48000">
              <a:solidFill>
                <a:srgbClr val="CFCECD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3605593" y="1704845"/>
              <a:ext cx="6354021" cy="103372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Претендовала на присоединение западных регионов Беларуси к Литве.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0" y="1505726"/>
              <a:ext cx="3605593" cy="143195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69902" y="1575628"/>
              <a:ext cx="3465789" cy="12921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Литва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 rot="5400000">
              <a:off x="6237781" y="520291"/>
              <a:ext cx="1145567" cy="6409943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ECD">
                <a:alpha val="89803"/>
              </a:srgbClr>
            </a:solidFill>
            <a:ln cap="flat" cmpd="thickThin" w="48000">
              <a:solidFill>
                <a:srgbClr val="CFCECD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3605593" y="3208401"/>
              <a:ext cx="6354021" cy="103372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ru-RU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Стремилась к воссозданию Речи Посполитой в гра- ницах 1772 г.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0" y="3009284"/>
              <a:ext cx="3605593" cy="1431959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thickThin" w="480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4"/>
            <p:cNvSpPr txBox="1"/>
            <p:nvPr/>
          </p:nvSpPr>
          <p:spPr>
            <a:xfrm>
              <a:off x="69902" y="3079186"/>
              <a:ext cx="3465789" cy="12921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Польша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Созыв Всебелорусского съезда (декабрь 1917 г.), его реше- ния и роспуск</a:t>
            </a:r>
            <a:endParaRPr/>
          </a:p>
        </p:txBody>
      </p:sp>
      <p:sp>
        <p:nvSpPr>
          <p:cNvPr id="168" name="Google Shape;168;p5"/>
          <p:cNvSpPr txBox="1"/>
          <p:nvPr/>
        </p:nvSpPr>
        <p:spPr>
          <a:xfrm>
            <a:off x="1351853" y="2923350"/>
            <a:ext cx="3543300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Информационный плакат, который в канун съезда был вывешен на минских вокзалах и улицах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114425" y="5463278"/>
            <a:ext cx="10172700" cy="1037535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таких сложных условиях национально-демократические деятели наметили открытие в Минске 5 декабря 1917 г. I Всебелорусского съезда. Но в этот день прибыло только 300 де- легатов. Их прибытие продолжалось вплоть до 15 декабря 1917 г. Всего на съезд приехали 1872 делегата с правом решающего и совещательного голоса.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img.news.open.by/news/2009/12/t-500.jpg" id="170" name="Google Shape;170;p5"/>
          <p:cNvPicPr preferRelativeResize="0"/>
          <p:nvPr/>
        </p:nvPicPr>
        <p:blipFill rotWithShape="1">
          <a:blip r:embed="rId3">
            <a:alphaModFix/>
          </a:blip>
          <a:srcRect b="13658" l="3733" r="3394" t="3861"/>
          <a:stretch/>
        </p:blipFill>
        <p:spPr>
          <a:xfrm>
            <a:off x="4895153" y="1424211"/>
            <a:ext cx="5810973" cy="38292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Созыв Всебелорусского съезда (декабрь 1917 г.), его реше- ния и роспуск</a:t>
            </a:r>
            <a:endParaRPr/>
          </a:p>
        </p:txBody>
      </p:sp>
      <p:sp>
        <p:nvSpPr>
          <p:cNvPr id="177" name="Google Shape;177;p6"/>
          <p:cNvSpPr txBox="1"/>
          <p:nvPr/>
        </p:nvSpPr>
        <p:spPr>
          <a:xfrm>
            <a:off x="1440611" y="2707263"/>
            <a:ext cx="3571335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Здание Минского городского театра, в котором работал I Всебелорусский съезд</a:t>
            </a:r>
            <a:endParaRPr/>
          </a:p>
        </p:txBody>
      </p:sp>
      <p:sp>
        <p:nvSpPr>
          <p:cNvPr id="178" name="Google Shape;178;p6"/>
          <p:cNvSpPr/>
          <p:nvPr/>
        </p:nvSpPr>
        <p:spPr>
          <a:xfrm>
            <a:off x="1114425" y="5037826"/>
            <a:ext cx="10172700" cy="1462987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декабря 1917 г. съезд был объявлен официально открытым. Но только 15-18 декабря 1917 г. съезд в полном составе  смог приступить к обсуждению главного вопроса – организации краевой власти и проблемы самоопределения белорусского народа. Делегаты съезда приня- ли решение создать из своего состава Всебелорусский Совет крестьянских, рабочих и сол- датских депутатов и передать ему всю власть в крае. Тем самым не признавались органы советской власти.</a:t>
            </a:r>
            <a:endParaRPr/>
          </a:p>
        </p:txBody>
      </p:sp>
      <p:pic>
        <p:nvPicPr>
          <p:cNvPr descr="http://www.gistoryja.ru/img/XIX-nachalo-XXI-v/i-Vsebelorusskij-sezd-i-ego-itogi.jpg" id="179" name="Google Shape;179;p6"/>
          <p:cNvPicPr preferRelativeResize="0"/>
          <p:nvPr/>
        </p:nvPicPr>
        <p:blipFill rotWithShape="1">
          <a:blip r:embed="rId3">
            <a:alphaModFix/>
          </a:blip>
          <a:srcRect b="1734" l="673" r="1117" t="1155"/>
          <a:stretch/>
        </p:blipFill>
        <p:spPr>
          <a:xfrm>
            <a:off x="5011947" y="1431985"/>
            <a:ext cx="5451896" cy="33815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Созыв Всебелорусского съезда (декабрь 1917 г.), его реше- ния и роспуск</a:t>
            </a:r>
            <a:endParaRPr/>
          </a:p>
        </p:txBody>
      </p:sp>
      <p:sp>
        <p:nvSpPr>
          <p:cNvPr id="186" name="Google Shape;186;p7"/>
          <p:cNvSpPr txBox="1"/>
          <p:nvPr/>
        </p:nvSpPr>
        <p:spPr>
          <a:xfrm>
            <a:off x="704825" y="1415038"/>
            <a:ext cx="10780800" cy="45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Основные взгляды на причины роспуска большевиками I Всебелорусского съезда</a:t>
            </a: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1114425" y="5719313"/>
            <a:ext cx="10172700" cy="781500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СНК Западной области и фронта ночью 18 декабря 1917 г. распустил съезд. Часть делега- тов, которая не была арестована, на нелегальном заседании передала краевую власть Ис- полкому Рады Всебелорусского съезда.</a:t>
            </a:r>
            <a:endParaRPr/>
          </a:p>
        </p:txBody>
      </p:sp>
      <p:grpSp>
        <p:nvGrpSpPr>
          <p:cNvPr id="188" name="Google Shape;188;p7"/>
          <p:cNvGrpSpPr/>
          <p:nvPr/>
        </p:nvGrpSpPr>
        <p:grpSpPr>
          <a:xfrm>
            <a:off x="1160612" y="1938172"/>
            <a:ext cx="9924970" cy="3643118"/>
            <a:chOff x="0" y="0"/>
            <a:chExt cx="9924970" cy="3643118"/>
          </a:xfrm>
        </p:grpSpPr>
        <p:cxnSp>
          <p:nvCxnSpPr>
            <p:cNvPr id="189" name="Google Shape;189;p7"/>
            <p:cNvCxnSpPr/>
            <p:nvPr/>
          </p:nvCxnSpPr>
          <p:spPr>
            <a:xfrm>
              <a:off x="0" y="0"/>
              <a:ext cx="9924970" cy="0"/>
            </a:xfrm>
            <a:prstGeom prst="straightConnector1">
              <a:avLst/>
            </a:prstGeom>
            <a:solidFill>
              <a:schemeClr val="accent1"/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0" name="Google Shape;190;p7"/>
            <p:cNvSpPr/>
            <p:nvPr/>
          </p:nvSpPr>
          <p:spPr>
            <a:xfrm>
              <a:off x="0" y="0"/>
              <a:ext cx="9924970" cy="91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 txBox="1"/>
            <p:nvPr/>
          </p:nvSpPr>
          <p:spPr>
            <a:xfrm>
              <a:off x="0" y="0"/>
              <a:ext cx="9924970" cy="91077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Всебелорусский съезд был распущен за попытку ликвидировать советскую власть и от- странить большевиков от управления краем.</a:t>
              </a:r>
              <a:endPara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2" name="Google Shape;192;p7"/>
            <p:cNvCxnSpPr/>
            <p:nvPr/>
          </p:nvCxnSpPr>
          <p:spPr>
            <a:xfrm>
              <a:off x="0" y="910779"/>
              <a:ext cx="9924970" cy="0"/>
            </a:xfrm>
            <a:prstGeom prst="straightConnector1">
              <a:avLst/>
            </a:prstGeom>
            <a:solidFill>
              <a:schemeClr val="accent1"/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3" name="Google Shape;193;p7"/>
            <p:cNvSpPr/>
            <p:nvPr/>
          </p:nvSpPr>
          <p:spPr>
            <a:xfrm>
              <a:off x="0" y="910779"/>
              <a:ext cx="9924970" cy="91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0" y="910779"/>
              <a:ext cx="9924970" cy="91077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Присутствующие на съезде 1872 делегата не представляли весь бело-русский народ. Вы- боры делегатов народом не проводились.</a:t>
              </a:r>
              <a:endPara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5" name="Google Shape;195;p7"/>
            <p:cNvCxnSpPr/>
            <p:nvPr/>
          </p:nvCxnSpPr>
          <p:spPr>
            <a:xfrm>
              <a:off x="0" y="1821559"/>
              <a:ext cx="9924970" cy="0"/>
            </a:xfrm>
            <a:prstGeom prst="straightConnector1">
              <a:avLst/>
            </a:prstGeom>
            <a:solidFill>
              <a:schemeClr val="accent1"/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6" name="Google Shape;196;p7"/>
            <p:cNvSpPr/>
            <p:nvPr/>
          </p:nvSpPr>
          <p:spPr>
            <a:xfrm>
              <a:off x="0" y="1821559"/>
              <a:ext cx="9924970" cy="91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 txBox="1"/>
            <p:nvPr/>
          </p:nvSpPr>
          <p:spPr>
            <a:xfrm>
              <a:off x="0" y="1821559"/>
              <a:ext cx="9924970" cy="91077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Делегаты съезда, признавая власть большевиков в России, считали, что на территории Бе- ларуси должна была существовать буржуазная власть, независимая от СНК РСФСР и от Советской России.</a:t>
              </a:r>
              <a:endPara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8" name="Google Shape;198;p7"/>
            <p:cNvCxnSpPr/>
            <p:nvPr/>
          </p:nvCxnSpPr>
          <p:spPr>
            <a:xfrm>
              <a:off x="0" y="2732339"/>
              <a:ext cx="9924970" cy="0"/>
            </a:xfrm>
            <a:prstGeom prst="straightConnector1">
              <a:avLst/>
            </a:prstGeom>
            <a:solidFill>
              <a:schemeClr val="accent1"/>
            </a:solidFill>
            <a:ln cap="flat" cmpd="thickThin" w="480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9" name="Google Shape;199;p7"/>
            <p:cNvSpPr/>
            <p:nvPr/>
          </p:nvSpPr>
          <p:spPr>
            <a:xfrm>
              <a:off x="0" y="2732339"/>
              <a:ext cx="9924970" cy="91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0" y="2732339"/>
              <a:ext cx="9924970" cy="91077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Шла борьба между сторонниками буржуазно-реформистского и революционно-социалис- тического направления развития Беларуси.</a:t>
              </a:r>
              <a:endPara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1114424" y="4425351"/>
            <a:ext cx="7175561" cy="2075462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условиях наступления германских войск руководители Облис- комзапа в ночь на 19 февраля 1918 г. оставили Минск. Власть взял в свои руки Исполком Рады Всебелорусского съезда. 21 февраля 1918 г. он обратился к народу Беларуси с 1-й Уставной грамотой, в которой провозгласил себя временной властью на территории Беларуси. Исполнительным органом, правительст- вом стал Народный секретариат во главе с И.Воронко. В грамоте провозглашалось право белорусского народа, как и других наро- дов, на самоопределение. </a:t>
            </a:r>
            <a:endParaRPr/>
          </a:p>
        </p:txBody>
      </p:sp>
      <p:sp>
        <p:nvSpPr>
          <p:cNvPr id="208" name="Google Shape;208;p8"/>
          <p:cNvSpPr txBox="1"/>
          <p:nvPr/>
        </p:nvSpPr>
        <p:spPr>
          <a:xfrm>
            <a:off x="4206755" y="1519509"/>
            <a:ext cx="420106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1-я Уставная грамота</a:t>
            </a:r>
            <a:endParaRPr/>
          </a:p>
        </p:txBody>
      </p:sp>
      <p:pic>
        <p:nvPicPr>
          <p:cNvPr descr="Файл:Першая Устаўная грамата.jpg"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7819" y="1519509"/>
            <a:ext cx="2677762" cy="49813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Файл:Jazep Varonka.gif" id="210" name="Google Shape;2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4424" y="1405328"/>
            <a:ext cx="2499034" cy="28647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11" name="Google Shape;211;p8"/>
          <p:cNvSpPr txBox="1"/>
          <p:nvPr/>
        </p:nvSpPr>
        <p:spPr>
          <a:xfrm>
            <a:off x="3613458" y="3931521"/>
            <a:ext cx="130359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И.Воронко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-RU"/>
              <a:t>Провозглашение Белорусской Народной Республики (БНР). Деятельность Рады БНР</a:t>
            </a:r>
            <a:endParaRPr/>
          </a:p>
        </p:txBody>
      </p:sp>
      <p:sp>
        <p:nvSpPr>
          <p:cNvPr id="218" name="Google Shape;218;p9"/>
          <p:cNvSpPr/>
          <p:nvPr/>
        </p:nvSpPr>
        <p:spPr>
          <a:xfrm>
            <a:off x="1114424" y="5426015"/>
            <a:ext cx="9971158" cy="1074798"/>
          </a:xfrm>
          <a:prstGeom prst="rect">
            <a:avLst/>
          </a:prstGeom>
          <a:solidFill>
            <a:schemeClr val="lt1"/>
          </a:solidFill>
          <a:ln cap="flat" cmpd="thickThin" w="48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марта 1918 г. Исполком Рады принял 2-ю Уставную грамоту, в которой провозглашались создание на этнической территории Беларуси Белорусской Народной Республики (БНР), демократические свободы, равенство языков народов Беларуси, ликвидация частной соб- ственности на землю и передача её без выкупа крестьянам, 8-часовой рабочий день.</a:t>
            </a:r>
            <a:endParaRPr/>
          </a:p>
        </p:txBody>
      </p:sp>
      <p:sp>
        <p:nvSpPr>
          <p:cNvPr id="219" name="Google Shape;219;p9"/>
          <p:cNvSpPr txBox="1"/>
          <p:nvPr/>
        </p:nvSpPr>
        <p:spPr>
          <a:xfrm>
            <a:off x="1702750" y="3130300"/>
            <a:ext cx="33957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Провозглашённые границы БНР</a:t>
            </a:r>
            <a:endParaRPr/>
          </a:p>
        </p:txBody>
      </p:sp>
      <p:pic>
        <p:nvPicPr>
          <p:cNvPr descr="https://lh4.googleusercontent.com/-w_GddzVJyFg/URECB77DjxI/AAAAAAAATI0/2QKc2MQnSjI/s800/border%25201918_bnr_2.jpg" id="220" name="Google Shape;220;p9"/>
          <p:cNvPicPr preferRelativeResize="0"/>
          <p:nvPr/>
        </p:nvPicPr>
        <p:blipFill rotWithShape="1">
          <a:blip r:embed="rId3">
            <a:alphaModFix/>
          </a:blip>
          <a:srcRect b="11968" l="0" r="0" t="0"/>
          <a:stretch/>
        </p:blipFill>
        <p:spPr>
          <a:xfrm>
            <a:off x="5026569" y="1386741"/>
            <a:ext cx="5074719" cy="382569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2014-04-17T22:28:38Z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23.05.2022</vt:lpwstr>
  </property>
</Properties>
</file>