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8" roundtripDataSignature="AMtx7mjGssBbK/BQYL3bmIc1Wfgibr3Y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DFD2812-4227-437A-B073-1251B2103E49}">
  <a:tblStyle styleId="{4DFD2812-4227-437A-B073-1251B2103E49}" styleName="Table_0">
    <a:wholeTbl>
      <a:tcTxStyle b="off" i="off">
        <a:font>
          <a:latin typeface="Verdana"/>
          <a:ea typeface="Verdana"/>
          <a:cs typeface="Verdana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AE9"/>
          </a:solidFill>
        </a:fill>
      </a:tcStyle>
    </a:wholeTbl>
    <a:band1H>
      <a:tcTxStyle/>
      <a:tcStyle>
        <a:fill>
          <a:solidFill>
            <a:srgbClr val="CED2D1"/>
          </a:solidFill>
        </a:fill>
      </a:tcStyle>
    </a:band1H>
    <a:band2H>
      <a:tcTxStyle/>
    </a:band2H>
    <a:band1V>
      <a:tcTxStyle/>
      <a:tcStyle>
        <a:fill>
          <a:solidFill>
            <a:srgbClr val="CED2D1"/>
          </a:solidFill>
        </a:fill>
      </a:tcStyle>
    </a:band1V>
    <a:band2V>
      <a:tcTxStyle/>
    </a:band2V>
    <a:lastCol>
      <a:tcTxStyle b="on" i="off">
        <a:font>
          <a:latin typeface="Verdana"/>
          <a:ea typeface="Verdana"/>
          <a:cs typeface="Verdana"/>
        </a:font>
        <a:schemeClr val="lt1"/>
      </a:tcTxStyle>
      <a:tcStyle>
        <a:fill>
          <a:solidFill>
            <a:schemeClr val="dk1"/>
          </a:solidFill>
        </a:fill>
      </a:tcStyle>
    </a:lastCol>
    <a:firstCol>
      <a:tcTxStyle b="on" i="off">
        <a:font>
          <a:latin typeface="Verdana"/>
          <a:ea typeface="Verdana"/>
          <a:cs typeface="Verdana"/>
        </a:font>
        <a:schemeClr val="lt1"/>
      </a:tcTxStyle>
      <a:tcStyle>
        <a:fill>
          <a:solidFill>
            <a:schemeClr val="dk1"/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dk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dk1"/>
          </a:solidFill>
        </a:fill>
      </a:tcStyle>
    </a:firstRow>
    <a:neCell>
      <a:tcTxStyle/>
    </a:neCell>
    <a:nwCell>
      <a:tcTxStyle/>
    </a:nwCell>
  </a:tblStyle>
  <a:tblStyle styleId="{D6242CA6-479E-43D4-9B8F-3A03AC7ED701}" styleName="Table_1">
    <a:wholeTbl>
      <a:tcTxStyle b="off" i="off">
        <a:font>
          <a:latin typeface="Verdana"/>
          <a:ea typeface="Verdana"/>
          <a:cs typeface="Verdana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CE8EC"/>
          </a:solidFill>
        </a:fill>
      </a:tcStyle>
    </a:wholeTbl>
    <a:band1H>
      <a:tcTxStyle/>
      <a:tcStyle>
        <a:fill>
          <a:solidFill>
            <a:srgbClr val="D8CFD8"/>
          </a:solidFill>
        </a:fill>
      </a:tcStyle>
    </a:band1H>
    <a:band2H>
      <a:tcTxStyle/>
    </a:band2H>
    <a:band1V>
      <a:tcTxStyle/>
      <a:tcStyle>
        <a:fill>
          <a:solidFill>
            <a:srgbClr val="D8CFD8"/>
          </a:solidFill>
        </a:fill>
      </a:tcStyle>
    </a:band1V>
    <a:band2V>
      <a:tcTxStyle/>
    </a:band2V>
    <a:lastCol>
      <a:tcTxStyle b="on" i="off">
        <a:font>
          <a:latin typeface="Verdana"/>
          <a:ea typeface="Verdana"/>
          <a:cs typeface="Verdana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Verdana"/>
          <a:ea typeface="Verdana"/>
          <a:cs typeface="Verdana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customschemas.google.com/relationships/presentationmetadata" Target="metadata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>
  <p:cSld name="Титульный слайд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3"/>
          <p:cNvSpPr/>
          <p:nvPr/>
        </p:nvSpPr>
        <p:spPr>
          <a:xfrm>
            <a:off x="0" y="0"/>
            <a:ext cx="12192000" cy="33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3"/>
          <p:cNvSpPr txBox="1"/>
          <p:nvPr>
            <p:ph type="ctrTitle"/>
          </p:nvPr>
        </p:nvSpPr>
        <p:spPr>
          <a:xfrm>
            <a:off x="4286237" y="3352800"/>
            <a:ext cx="7715304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3" name="Google Shape;13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286124"/>
            <a:ext cx="12192000" cy="785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71943"/>
            <a:ext cx="1775520" cy="28001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3"/>
          <p:cNvSpPr txBox="1"/>
          <p:nvPr/>
        </p:nvSpPr>
        <p:spPr>
          <a:xfrm>
            <a:off x="0" y="2784973"/>
            <a:ext cx="6384032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 cap="none">
                <a:solidFill>
                  <a:schemeClr val="accent3"/>
                </a:solidFill>
                <a:latin typeface="Cambria"/>
                <a:ea typeface="Cambria"/>
                <a:cs typeface="Cambria"/>
                <a:sym typeface="Cambria"/>
              </a:rPr>
              <a:t>История Беларуси (подготовительный курс)</a:t>
            </a:r>
            <a:endParaRPr b="1" sz="2200" cap="none">
              <a:solidFill>
                <a:schemeClr val="accent3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" name="Google Shape;16;p23"/>
          <p:cNvSpPr txBox="1"/>
          <p:nvPr/>
        </p:nvSpPr>
        <p:spPr>
          <a:xfrm>
            <a:off x="-1" y="6262510"/>
            <a:ext cx="1739669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26332F"/>
                </a:solidFill>
                <a:latin typeface="Cambria"/>
                <a:ea typeface="Cambria"/>
                <a:cs typeface="Cambria"/>
                <a:sym typeface="Cambria"/>
              </a:rPr>
              <a:t>Ситник П.В.</a:t>
            </a:r>
            <a:endParaRPr b="1" sz="2000">
              <a:solidFill>
                <a:srgbClr val="26332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2"/>
          <p:cNvSpPr txBox="1"/>
          <p:nvPr>
            <p:ph idx="1" type="body"/>
          </p:nvPr>
        </p:nvSpPr>
        <p:spPr>
          <a:xfrm rot="5400000">
            <a:off x="3558346" y="-1581961"/>
            <a:ext cx="5443538" cy="104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1" name="Google Shape;61;p32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32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3"/>
          <p:cNvSpPr txBox="1"/>
          <p:nvPr>
            <p:ph type="title"/>
          </p:nvPr>
        </p:nvSpPr>
        <p:spPr>
          <a:xfrm rot="5400000">
            <a:off x="7188994" y="1948658"/>
            <a:ext cx="6170613" cy="2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3"/>
          <p:cNvSpPr txBox="1"/>
          <p:nvPr>
            <p:ph idx="1" type="body"/>
          </p:nvPr>
        </p:nvSpPr>
        <p:spPr>
          <a:xfrm rot="5400000">
            <a:off x="1854993" y="-565942"/>
            <a:ext cx="6170613" cy="76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6" name="Google Shape;66;p33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33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таблица" type="tbl">
  <p:cSld name="TABL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4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4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34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>
  <p:cSld name="Заголовок и объект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4"/>
          <p:cNvSpPr txBox="1"/>
          <p:nvPr>
            <p:ph idx="1" type="body"/>
          </p:nvPr>
        </p:nvSpPr>
        <p:spPr>
          <a:xfrm>
            <a:off x="1047715" y="785794"/>
            <a:ext cx="104648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5"/>
          <p:cNvSpPr txBox="1"/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5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23" name="Google Shape;23;p25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25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6"/>
          <p:cNvSpPr txBox="1"/>
          <p:nvPr>
            <p:ph idx="1" type="body"/>
          </p:nvPr>
        </p:nvSpPr>
        <p:spPr>
          <a:xfrm>
            <a:off x="1117600" y="898525"/>
            <a:ext cx="51308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28" name="Google Shape;28;p26"/>
          <p:cNvSpPr txBox="1"/>
          <p:nvPr>
            <p:ph idx="2" type="body"/>
          </p:nvPr>
        </p:nvSpPr>
        <p:spPr>
          <a:xfrm>
            <a:off x="6451600" y="898525"/>
            <a:ext cx="51308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29" name="Google Shape;29;p26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26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7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34" name="Google Shape;34;p27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35" name="Google Shape;35;p27"/>
          <p:cNvSpPr txBox="1"/>
          <p:nvPr>
            <p:ph idx="3" type="body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36" name="Google Shape;36;p27"/>
          <p:cNvSpPr txBox="1"/>
          <p:nvPr>
            <p:ph idx="4" type="body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37" name="Google Shape;37;p27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27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8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8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28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9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29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0"/>
          <p:cNvSpPr txBox="1"/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0"/>
          <p:cNvSpPr txBox="1"/>
          <p:nvPr>
            <p:ph idx="1" type="body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SzPts val="3200"/>
              <a:buChar char="❖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/>
        </p:txBody>
      </p:sp>
      <p:sp>
        <p:nvSpPr>
          <p:cNvPr id="49" name="Google Shape;49;p30"/>
          <p:cNvSpPr txBox="1"/>
          <p:nvPr>
            <p:ph idx="2" type="body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50" name="Google Shape;50;p30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Google Shape;51;p30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1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1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31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56" name="Google Shape;56;p31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31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2C5B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/>
          <p:nvPr>
            <p:ph idx="1" type="body"/>
          </p:nvPr>
        </p:nvSpPr>
        <p:spPr>
          <a:xfrm>
            <a:off x="1047715" y="928670"/>
            <a:ext cx="104648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800"/>
              <a:buFont typeface="Noto Sans Symbols"/>
              <a:buChar char="❖"/>
              <a:defRPr b="1" i="0" sz="28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2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8" name="Google Shape;8;p2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 rot="5400000">
            <a:off x="-2500339" y="3214696"/>
            <a:ext cx="6143644" cy="114296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22"/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5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21.png"/><Relationship Id="rId5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5" Type="http://schemas.openxmlformats.org/officeDocument/2006/relationships/image" Target="../media/image19.png"/><Relationship Id="rId6" Type="http://schemas.openxmlformats.org/officeDocument/2006/relationships/image" Target="../media/image30.png"/><Relationship Id="rId7" Type="http://schemas.openxmlformats.org/officeDocument/2006/relationships/image" Target="../media/image29.png"/><Relationship Id="rId8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png"/><Relationship Id="rId4" Type="http://schemas.openxmlformats.org/officeDocument/2006/relationships/image" Target="../media/image32.png"/><Relationship Id="rId5" Type="http://schemas.openxmlformats.org/officeDocument/2006/relationships/image" Target="../media/image3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"/>
          <p:cNvSpPr txBox="1"/>
          <p:nvPr>
            <p:ph idx="4294967295" type="subTitle"/>
          </p:nvPr>
        </p:nvSpPr>
        <p:spPr>
          <a:xfrm>
            <a:off x="191344" y="4221088"/>
            <a:ext cx="11737304" cy="136815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400"/>
              <a:buFont typeface="Noto Sans Symbols"/>
              <a:buNone/>
            </a:pPr>
            <a:r>
              <a:rPr b="1" i="0" lang="ru-RU" sz="4400" u="none" cap="none" strike="noStrike">
                <a:solidFill>
                  <a:srgbClr val="26332F"/>
                </a:solidFill>
                <a:latin typeface="Cambria"/>
                <a:ea typeface="Cambria"/>
                <a:cs typeface="Cambria"/>
                <a:sym typeface="Cambria"/>
              </a:rPr>
              <a:t>Положение Западной Беларуси под властью Польши</a:t>
            </a:r>
            <a:endParaRPr b="1" i="0" sz="4400" u="none" cap="none" strike="noStrike">
              <a:solidFill>
                <a:srgbClr val="26332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7" name="Google Shape;77;p1"/>
          <p:cNvSpPr txBox="1"/>
          <p:nvPr/>
        </p:nvSpPr>
        <p:spPr>
          <a:xfrm>
            <a:off x="11263306" y="6270154"/>
            <a:ext cx="928694" cy="609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26332F"/>
                </a:solidFill>
                <a:latin typeface="Cambria"/>
                <a:ea typeface="Cambria"/>
                <a:cs typeface="Cambria"/>
                <a:sym typeface="Cambria"/>
              </a:rPr>
              <a:t>2022</a:t>
            </a:r>
            <a:endParaRPr b="1" sz="1800">
              <a:solidFill>
                <a:srgbClr val="26332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descr="ÐÐ° Ð¿Ð»Ð¾ÑÐ°Ð´Ð¸ Ñ Ð²Ð¾ÐºÐ·Ð°Ð»Ð°. ÐÑÐ¾ Ð¸ Ð¿Ð¾ÑÐµÐ¼Ñ 115 Ð»ÐµÑ Ð½Ð°Ð·Ð°Ð´ ÑÐ°ÑÑÑÑÐµÐ»ÑÐ» Ð¼Ð¸ÑÐ¸Ð½Ð³ Ð² ÑÐµÐ½ÑÑÐµ  ÐÐ¸Ð½ÑÐºÐ°" id="78" name="Google Shape;78;p1"/>
          <p:cNvSpPr/>
          <p:nvPr/>
        </p:nvSpPr>
        <p:spPr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"/>
          <p:cNvSpPr txBox="1"/>
          <p:nvPr/>
        </p:nvSpPr>
        <p:spPr>
          <a:xfrm>
            <a:off x="47328" y="3330990"/>
            <a:ext cx="880346" cy="70788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39</a:t>
            </a:r>
            <a:endParaRPr b="1" sz="4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https://sozh.info/wp-content/uploads/2018/04/prisoedinit-Belarus-Ukrainu-i-Smolensk.jpg" id="80" name="Google Shape;80;p1"/>
          <p:cNvPicPr preferRelativeResize="0"/>
          <p:nvPr/>
        </p:nvPicPr>
        <p:blipFill rotWithShape="1">
          <a:blip r:embed="rId3">
            <a:alphaModFix/>
          </a:blip>
          <a:srcRect b="0" l="17880" r="14184" t="0"/>
          <a:stretch/>
        </p:blipFill>
        <p:spPr>
          <a:xfrm>
            <a:off x="8180043" y="0"/>
            <a:ext cx="4011957" cy="3284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latin typeface="Cambria"/>
                <a:ea typeface="Cambria"/>
                <a:cs typeface="Cambria"/>
                <a:sym typeface="Cambria"/>
              </a:rPr>
              <a:t>Политические и социально-экономические условия жизни белорусского населения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4" name="Google Shape;224;p10"/>
          <p:cNvSpPr txBox="1"/>
          <p:nvPr/>
        </p:nvSpPr>
        <p:spPr>
          <a:xfrm>
            <a:off x="1199456" y="836712"/>
            <a:ext cx="10873208" cy="576064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Политика польских властей привела к увеличению дифференциации крестьян, количество бедных жителей деревни стало возрастать. В поисках заработков крестьяне искали выход в эмиграции.</a:t>
            </a:r>
            <a:endParaRPr/>
          </a:p>
        </p:txBody>
      </p:sp>
      <p:grpSp>
        <p:nvGrpSpPr>
          <p:cNvPr id="225" name="Google Shape;225;p10"/>
          <p:cNvGrpSpPr/>
          <p:nvPr/>
        </p:nvGrpSpPr>
        <p:grpSpPr>
          <a:xfrm>
            <a:off x="2629764" y="1543587"/>
            <a:ext cx="8203794" cy="4947360"/>
            <a:chOff x="393551" y="130811"/>
            <a:chExt cx="8203794" cy="4947360"/>
          </a:xfrm>
        </p:grpSpPr>
        <p:sp>
          <p:nvSpPr>
            <p:cNvPr id="226" name="Google Shape;226;p10"/>
            <p:cNvSpPr/>
            <p:nvPr/>
          </p:nvSpPr>
          <p:spPr>
            <a:xfrm>
              <a:off x="1791828" y="1734996"/>
              <a:ext cx="5216037" cy="1714583"/>
            </a:xfrm>
            <a:prstGeom prst="ellipse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10"/>
            <p:cNvSpPr txBox="1"/>
            <p:nvPr/>
          </p:nvSpPr>
          <p:spPr>
            <a:xfrm>
              <a:off x="2555699" y="1986091"/>
              <a:ext cx="3688295" cy="121239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Основные направления эмиграции из Западной Беларуси в 1925-1938 гг.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28" name="Google Shape;228;p10"/>
            <p:cNvSpPr/>
            <p:nvPr/>
          </p:nvSpPr>
          <p:spPr>
            <a:xfrm rot="-8851302">
              <a:off x="2564572" y="1352307"/>
              <a:ext cx="502066" cy="463101"/>
            </a:xfrm>
            <a:prstGeom prst="righ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10"/>
            <p:cNvSpPr txBox="1"/>
            <p:nvPr/>
          </p:nvSpPr>
          <p:spPr>
            <a:xfrm rot="1948698">
              <a:off x="2692637" y="1482228"/>
              <a:ext cx="363136" cy="2778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393551" y="130811"/>
              <a:ext cx="2418436" cy="1362062"/>
            </a:xfrm>
            <a:prstGeom prst="ellipse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10"/>
            <p:cNvSpPr txBox="1"/>
            <p:nvPr/>
          </p:nvSpPr>
          <p:spPr>
            <a:xfrm>
              <a:off x="747723" y="330280"/>
              <a:ext cx="1710092" cy="96312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22850" spcFirstLastPara="1" rIns="2285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США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32" name="Google Shape;232;p10"/>
            <p:cNvSpPr/>
            <p:nvPr/>
          </p:nvSpPr>
          <p:spPr>
            <a:xfrm rot="-1861191">
              <a:off x="5782237" y="1390418"/>
              <a:ext cx="462449" cy="463101"/>
            </a:xfrm>
            <a:prstGeom prst="righ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10"/>
            <p:cNvSpPr txBox="1"/>
            <p:nvPr/>
          </p:nvSpPr>
          <p:spPr>
            <a:xfrm rot="-1861191">
              <a:off x="5792157" y="1518786"/>
              <a:ext cx="323714" cy="2778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0"/>
            <p:cNvSpPr/>
            <p:nvPr/>
          </p:nvSpPr>
          <p:spPr>
            <a:xfrm>
              <a:off x="6015945" y="212302"/>
              <a:ext cx="2418436" cy="1362062"/>
            </a:xfrm>
            <a:prstGeom prst="ellipse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10"/>
            <p:cNvSpPr txBox="1"/>
            <p:nvPr/>
          </p:nvSpPr>
          <p:spPr>
            <a:xfrm>
              <a:off x="6370117" y="411771"/>
              <a:ext cx="1710092" cy="96312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22850" spcFirstLastPara="1" rIns="2285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Канада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36" name="Google Shape;236;p10"/>
            <p:cNvSpPr/>
            <p:nvPr/>
          </p:nvSpPr>
          <p:spPr>
            <a:xfrm rot="1867860">
              <a:off x="5807409" y="3382312"/>
              <a:ext cx="567704" cy="463101"/>
            </a:xfrm>
            <a:prstGeom prst="righ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10"/>
            <p:cNvSpPr txBox="1"/>
            <p:nvPr/>
          </p:nvSpPr>
          <p:spPr>
            <a:xfrm rot="1867860">
              <a:off x="5817413" y="3439019"/>
              <a:ext cx="428774" cy="2778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0"/>
            <p:cNvSpPr/>
            <p:nvPr/>
          </p:nvSpPr>
          <p:spPr>
            <a:xfrm>
              <a:off x="6178909" y="3716109"/>
              <a:ext cx="2418436" cy="1362062"/>
            </a:xfrm>
            <a:prstGeom prst="ellipse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10"/>
            <p:cNvSpPr txBox="1"/>
            <p:nvPr/>
          </p:nvSpPr>
          <p:spPr>
            <a:xfrm>
              <a:off x="6533081" y="3915578"/>
              <a:ext cx="1710092" cy="96312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22850" spcFirstLastPara="1" rIns="2285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Западная Европа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0" name="Google Shape;240;p10"/>
            <p:cNvSpPr/>
            <p:nvPr/>
          </p:nvSpPr>
          <p:spPr>
            <a:xfrm rot="8856000">
              <a:off x="2630390" y="3341564"/>
              <a:ext cx="447842" cy="463101"/>
            </a:xfrm>
            <a:prstGeom prst="righ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10"/>
            <p:cNvSpPr txBox="1"/>
            <p:nvPr/>
          </p:nvSpPr>
          <p:spPr>
            <a:xfrm rot="-1944000">
              <a:off x="2754285" y="3398189"/>
              <a:ext cx="313489" cy="2778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10"/>
            <p:cNvSpPr/>
            <p:nvPr/>
          </p:nvSpPr>
          <p:spPr>
            <a:xfrm>
              <a:off x="475029" y="3634628"/>
              <a:ext cx="2418436" cy="1362062"/>
            </a:xfrm>
            <a:prstGeom prst="ellipse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10"/>
            <p:cNvSpPr txBox="1"/>
            <p:nvPr/>
          </p:nvSpPr>
          <p:spPr>
            <a:xfrm>
              <a:off x="829201" y="3834097"/>
              <a:ext cx="1710092" cy="96312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22850" spcFirstLastPara="1" rIns="2285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Латинская Америка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1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latin typeface="Cambria"/>
                <a:ea typeface="Cambria"/>
                <a:cs typeface="Cambria"/>
                <a:sym typeface="Cambria"/>
              </a:rPr>
              <a:t>Политические и социально-экономические условия жизни белорусского населения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9" name="Google Shape;249;p11"/>
          <p:cNvSpPr txBox="1"/>
          <p:nvPr/>
        </p:nvSpPr>
        <p:spPr>
          <a:xfrm>
            <a:off x="1169159" y="908720"/>
            <a:ext cx="10873208" cy="1008112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1935 г. вспыхнуло восстание нарочанских рыбаков. Дирекция государственных лесов, в управле- ние которой было передано озеро Нарочь, запретила свободную ловлю рыбы. В результате крестья- не-рыбаки лишились единственного источника своего существования. Крестьяне приозёрных дере- вень, возмущённые запретом, захватили рыбные участки. Борьба продолжалась до сентября 1939 г.</a:t>
            </a:r>
            <a:endParaRPr/>
          </a:p>
        </p:txBody>
      </p:sp>
      <p:pic>
        <p:nvPicPr>
          <p:cNvPr id="250" name="Google Shape;25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57130" y="2055719"/>
            <a:ext cx="8091580" cy="462026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51" name="Google Shape;251;p11"/>
          <p:cNvSpPr txBox="1"/>
          <p:nvPr/>
        </p:nvSpPr>
        <p:spPr>
          <a:xfrm>
            <a:off x="1179085" y="6088168"/>
            <a:ext cx="2678046" cy="58781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Восстание нарочанских рыбаков. Худ. А.Путейко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12"/>
          <p:cNvPicPr preferRelativeResize="0"/>
          <p:nvPr/>
        </p:nvPicPr>
        <p:blipFill rotWithShape="1">
          <a:blip r:embed="rId3">
            <a:alphaModFix/>
          </a:blip>
          <a:srcRect b="1788" l="5418" r="1730" t="3015"/>
          <a:stretch/>
        </p:blipFill>
        <p:spPr>
          <a:xfrm>
            <a:off x="7608168" y="908720"/>
            <a:ext cx="4464496" cy="584054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57" name="Google Shape;257;p12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latin typeface="Cambria"/>
                <a:ea typeface="Cambria"/>
                <a:cs typeface="Cambria"/>
                <a:sym typeface="Cambria"/>
              </a:rPr>
              <a:t>Политические и социально-экономические условия жизни белорусского населения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8" name="Google Shape;258;p12"/>
          <p:cNvSpPr txBox="1"/>
          <p:nvPr/>
        </p:nvSpPr>
        <p:spPr>
          <a:xfrm>
            <a:off x="1169159" y="908720"/>
            <a:ext cx="6367001" cy="1872208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Среди промышленных предприятий Западной Беларуси преобладали пищевые и деревообрабатывающие, боль- шинство из них были мелкими. В 1928 г. действовало око- ло 3 тыс. предприятий. Наиболее крупными предприятия- ми были: спичечная фабрика «Прогресс-Вулкан» в Пинске, табачная и фанерная в Гродно, фанерная в Мостах, стекло- завод «Неман» в Лидском уезде и фабрика резиновых из- делий в Лиде.</a:t>
            </a:r>
            <a:endParaRPr/>
          </a:p>
        </p:txBody>
      </p:sp>
      <p:sp>
        <p:nvSpPr>
          <p:cNvPr id="259" name="Google Shape;259;p12"/>
          <p:cNvSpPr/>
          <p:nvPr/>
        </p:nvSpPr>
        <p:spPr>
          <a:xfrm>
            <a:off x="10272464" y="5661248"/>
            <a:ext cx="189391" cy="20226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2"/>
          <p:cNvSpPr txBox="1"/>
          <p:nvPr/>
        </p:nvSpPr>
        <p:spPr>
          <a:xfrm>
            <a:off x="2683876" y="6174337"/>
            <a:ext cx="4924292" cy="57606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Административно-территориальное деление Западной Беларуси. (1931-1939)</a:t>
            </a:r>
            <a:endParaRPr/>
          </a:p>
        </p:txBody>
      </p:sp>
      <p:sp>
        <p:nvSpPr>
          <p:cNvPr id="261" name="Google Shape;261;p12"/>
          <p:cNvSpPr/>
          <p:nvPr/>
        </p:nvSpPr>
        <p:spPr>
          <a:xfrm>
            <a:off x="9431055" y="4027007"/>
            <a:ext cx="864096" cy="324616"/>
          </a:xfrm>
          <a:prstGeom prst="wedgeRectCallout">
            <a:avLst>
              <a:gd fmla="val -33811" name="adj1"/>
              <a:gd fmla="val 86417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Мосты</a:t>
            </a:r>
            <a:endParaRPr b="1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2" name="Google Shape;262;p12"/>
          <p:cNvSpPr/>
          <p:nvPr/>
        </p:nvSpPr>
        <p:spPr>
          <a:xfrm>
            <a:off x="10200456" y="5264625"/>
            <a:ext cx="864096" cy="324616"/>
          </a:xfrm>
          <a:prstGeom prst="wedgeRectCallout">
            <a:avLst>
              <a:gd fmla="val -22830" name="adj1"/>
              <a:gd fmla="val 75787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Пинск</a:t>
            </a:r>
            <a:endParaRPr b="1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3" name="Google Shape;263;p12"/>
          <p:cNvSpPr/>
          <p:nvPr/>
        </p:nvSpPr>
        <p:spPr>
          <a:xfrm>
            <a:off x="8976320" y="4005064"/>
            <a:ext cx="189391" cy="20226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2"/>
          <p:cNvSpPr/>
          <p:nvPr/>
        </p:nvSpPr>
        <p:spPr>
          <a:xfrm>
            <a:off x="8697659" y="3608441"/>
            <a:ext cx="936104" cy="324616"/>
          </a:xfrm>
          <a:prstGeom prst="wedgeRectCallout">
            <a:avLst>
              <a:gd fmla="val -17147" name="adj1"/>
              <a:gd fmla="val 81102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Гродно</a:t>
            </a:r>
            <a:endParaRPr b="1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5" name="Google Shape;265;p12"/>
          <p:cNvSpPr/>
          <p:nvPr/>
        </p:nvSpPr>
        <p:spPr>
          <a:xfrm>
            <a:off x="8904312" y="4039344"/>
            <a:ext cx="189391" cy="20226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2"/>
          <p:cNvSpPr/>
          <p:nvPr/>
        </p:nvSpPr>
        <p:spPr>
          <a:xfrm>
            <a:off x="9840416" y="3831925"/>
            <a:ext cx="189391" cy="20226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2"/>
          <p:cNvSpPr/>
          <p:nvPr/>
        </p:nvSpPr>
        <p:spPr>
          <a:xfrm>
            <a:off x="9840416" y="3886091"/>
            <a:ext cx="189391" cy="20226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2"/>
          <p:cNvSpPr/>
          <p:nvPr/>
        </p:nvSpPr>
        <p:spPr>
          <a:xfrm>
            <a:off x="9840416" y="3489468"/>
            <a:ext cx="720080" cy="324616"/>
          </a:xfrm>
          <a:prstGeom prst="wedgeRectCallout">
            <a:avLst>
              <a:gd fmla="val -26823" name="adj1"/>
              <a:gd fmla="val 65158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Лида</a:t>
            </a:r>
            <a:endParaRPr b="1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9" name="Google Shape;269;p12"/>
          <p:cNvSpPr/>
          <p:nvPr/>
        </p:nvSpPr>
        <p:spPr>
          <a:xfrm>
            <a:off x="9336360" y="4365104"/>
            <a:ext cx="189391" cy="20226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3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latin typeface="Cambria"/>
                <a:ea typeface="Cambria"/>
                <a:cs typeface="Cambria"/>
                <a:sym typeface="Cambria"/>
              </a:rPr>
              <a:t>Национально-освободительное, крестьянское и рабо- чее движение в Западной Беларуси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5" name="Google Shape;275;p13"/>
          <p:cNvSpPr txBox="1"/>
          <p:nvPr/>
        </p:nvSpPr>
        <p:spPr>
          <a:xfrm>
            <a:off x="1192380" y="904433"/>
            <a:ext cx="10880283" cy="1461355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После оккупации Западной Беларуси Польшей в крае развернулось активное национально-освобо- дительное движение. На протяжении первой половины 1920-х гг. оно носило характер партизанской борьбы. На Белосточчине и Гродненщине партизаны находились под влиянием белорусских эсеров. В восточных районах Западной Беларуси партизанским движением руководили большевики. К 1925 г. революционное движение в Польше пошло на спад, и партизанская борьба была прекращена. На пер- вое место вышли легальные формы борьбы.</a:t>
            </a:r>
            <a:endParaRPr/>
          </a:p>
          <a:p>
            <a:pPr indent="180975" lvl="0" marL="0" marR="0" rtl="0" algn="ctr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t/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https://wiki.bobr.by/images/thumb/8/8f/%D0%9E%D1%80%D0%BB%D0%BE%D0%B2%D1%81%D0%BA%D0%B8%D0%B9_%D0%B2_20-%D1%85.jpeg/259px-%D0%9E%D1%80%D0%BB%D0%BE%D0%B2%D1%81%D0%BA%D0%B8%D0%B9_%D0%B2_20-%D1%85.jpeg" id="276" name="Google Shape;27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60297" y="2189249"/>
            <a:ext cx="3250940" cy="454378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Â«ÐÐ¾Ð³ Ð²ÑÐ¿Ð¾Ð»Ð½Ð¸ÑÑ Ð»ÑÐ±ÑÑ Ð·Ð°Ð´Ð°ÑÑÂ»: ÐºÐ°ÐºÐ¾Ð¹ Ð²ÐºÐ»Ð°Ð´ Ð²Ð½ÑÑ ÑÐ¾Ð²ÐµÑÑÐºÐ¸Ð¹ ÑÐ°Ð·Ð²ÐµÐ´ÑÐ¸Ðº Ð¡ÑÐ°Ð½Ð¸ÑÐ»Ð°Ð² ÐÐ°ÑÐ¿ÑÐ°ÑÐ¾Ð² Ð² Ð¿Ð¾Ð±ÐµÐ´Ñ Ð½Ð°Ð´ Ð½Ð°ÑÐ¸ÑÑÐ°Ð¼Ð¸" id="277" name="Google Shape;277;p13"/>
          <p:cNvPicPr preferRelativeResize="0"/>
          <p:nvPr/>
        </p:nvPicPr>
        <p:blipFill rotWithShape="1">
          <a:blip r:embed="rId4">
            <a:alphaModFix/>
          </a:blip>
          <a:srcRect b="0" l="0" r="50333" t="0"/>
          <a:stretch/>
        </p:blipFill>
        <p:spPr>
          <a:xfrm>
            <a:off x="1192380" y="2241478"/>
            <a:ext cx="3967516" cy="44915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78" name="Google Shape;278;p13"/>
          <p:cNvSpPr txBox="1"/>
          <p:nvPr/>
        </p:nvSpPr>
        <p:spPr>
          <a:xfrm>
            <a:off x="5159896" y="6184136"/>
            <a:ext cx="2160240" cy="57606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Станислав Ваупшасов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9" name="Google Shape;279;p13"/>
          <p:cNvSpPr txBox="1"/>
          <p:nvPr/>
        </p:nvSpPr>
        <p:spPr>
          <a:xfrm>
            <a:off x="7968208" y="4300595"/>
            <a:ext cx="1872208" cy="57606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Кирилл Орловский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0" name="Google Shape;280;p13"/>
          <p:cNvSpPr txBox="1"/>
          <p:nvPr/>
        </p:nvSpPr>
        <p:spPr>
          <a:xfrm>
            <a:off x="4943872" y="2573237"/>
            <a:ext cx="3374862" cy="69459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None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Известные руководители партизанских отрядов</a:t>
            </a:r>
            <a:endParaRPr b="1"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4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latin typeface="Cambria"/>
                <a:ea typeface="Cambria"/>
                <a:cs typeface="Cambria"/>
                <a:sym typeface="Cambria"/>
              </a:rPr>
              <a:t>Национально-освободительное, крестьянское и рабо- чее движение в Западной Беларуси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86" name="Google Shape;286;p14"/>
          <p:cNvGrpSpPr/>
          <p:nvPr/>
        </p:nvGrpSpPr>
        <p:grpSpPr>
          <a:xfrm>
            <a:off x="1331641" y="838308"/>
            <a:ext cx="10308973" cy="3021142"/>
            <a:chOff x="360041" y="1596"/>
            <a:chExt cx="10308973" cy="3021142"/>
          </a:xfrm>
        </p:grpSpPr>
        <p:sp>
          <p:nvSpPr>
            <p:cNvPr id="287" name="Google Shape;287;p14"/>
            <p:cNvSpPr/>
            <p:nvPr/>
          </p:nvSpPr>
          <p:spPr>
            <a:xfrm>
              <a:off x="5514528" y="788352"/>
              <a:ext cx="2030050" cy="33043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88" name="Google Shape;288;p14"/>
            <p:cNvSpPr/>
            <p:nvPr/>
          </p:nvSpPr>
          <p:spPr>
            <a:xfrm>
              <a:off x="3484477" y="1905545"/>
              <a:ext cx="1903949" cy="33043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89" name="Google Shape;289;p14"/>
            <p:cNvSpPr/>
            <p:nvPr/>
          </p:nvSpPr>
          <p:spPr>
            <a:xfrm>
              <a:off x="3438757" y="1905545"/>
              <a:ext cx="91440" cy="330437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90" name="Google Shape;290;p14"/>
            <p:cNvSpPr/>
            <p:nvPr/>
          </p:nvSpPr>
          <p:spPr>
            <a:xfrm>
              <a:off x="1580528" y="1905545"/>
              <a:ext cx="1903949" cy="330437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91" name="Google Shape;291;p14"/>
            <p:cNvSpPr/>
            <p:nvPr/>
          </p:nvSpPr>
          <p:spPr>
            <a:xfrm>
              <a:off x="3484477" y="788352"/>
              <a:ext cx="2030050" cy="330437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92" name="Google Shape;292;p14"/>
            <p:cNvSpPr/>
            <p:nvPr/>
          </p:nvSpPr>
          <p:spPr>
            <a:xfrm>
              <a:off x="360041" y="1596"/>
              <a:ext cx="10308973" cy="786755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14"/>
            <p:cNvSpPr txBox="1"/>
            <p:nvPr/>
          </p:nvSpPr>
          <p:spPr>
            <a:xfrm>
              <a:off x="360041" y="1596"/>
              <a:ext cx="10308973" cy="78675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Направления национально-освободительного движения (с середины 1920-х гг.)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1619645" y="1118790"/>
              <a:ext cx="3729663" cy="786755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14"/>
            <p:cNvSpPr txBox="1"/>
            <p:nvPr/>
          </p:nvSpPr>
          <p:spPr>
            <a:xfrm>
              <a:off x="1619645" y="1118790"/>
              <a:ext cx="3729663" cy="78675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революционно-освободительное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793772" y="2235983"/>
              <a:ext cx="1573511" cy="786755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14"/>
            <p:cNvSpPr txBox="1"/>
            <p:nvPr/>
          </p:nvSpPr>
          <p:spPr>
            <a:xfrm>
              <a:off x="793772" y="2235983"/>
              <a:ext cx="1573511" cy="78675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0150" lIns="10150" spcFirstLastPara="1" rIns="10150" wrap="square" tIns="10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Иосиф Логинович</a:t>
              </a:r>
              <a:endParaRPr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2697721" y="2235983"/>
              <a:ext cx="1573511" cy="786755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14"/>
            <p:cNvSpPr txBox="1"/>
            <p:nvPr/>
          </p:nvSpPr>
          <p:spPr>
            <a:xfrm>
              <a:off x="2697721" y="2235983"/>
              <a:ext cx="1573511" cy="78675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Вера  Хоружая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4601670" y="2235983"/>
              <a:ext cx="1573511" cy="786755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14"/>
            <p:cNvSpPr txBox="1"/>
            <p:nvPr/>
          </p:nvSpPr>
          <p:spPr>
            <a:xfrm>
              <a:off x="4601670" y="2235983"/>
              <a:ext cx="1573511" cy="78675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Сергей Притыцкий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5679746" y="1118790"/>
              <a:ext cx="3729663" cy="786755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14"/>
            <p:cNvSpPr txBox="1"/>
            <p:nvPr/>
          </p:nvSpPr>
          <p:spPr>
            <a:xfrm>
              <a:off x="5679746" y="1118790"/>
              <a:ext cx="3729663" cy="78675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национально-демократическое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pic>
        <p:nvPicPr>
          <p:cNvPr id="304" name="Google Shape;30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7866" y="3937222"/>
            <a:ext cx="2024874" cy="261837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05" name="Google Shape;30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05599" y="3935808"/>
            <a:ext cx="2069684" cy="261978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06" name="Google Shape;306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30473" y="3927621"/>
            <a:ext cx="1884040" cy="262797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5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latin typeface="Cambria"/>
                <a:ea typeface="Cambria"/>
                <a:cs typeface="Cambria"/>
                <a:sym typeface="Cambria"/>
              </a:rPr>
              <a:t>Национально-освободительное, крестьянское и рабо- чее движение в Западной Беларуси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12" name="Google Shape;312;p15"/>
          <p:cNvGrpSpPr/>
          <p:nvPr/>
        </p:nvGrpSpPr>
        <p:grpSpPr>
          <a:xfrm>
            <a:off x="1525888" y="982275"/>
            <a:ext cx="10292350" cy="2949233"/>
            <a:chOff x="254424" y="1547"/>
            <a:chExt cx="10292350" cy="2949233"/>
          </a:xfrm>
        </p:grpSpPr>
        <p:sp>
          <p:nvSpPr>
            <p:cNvPr id="313" name="Google Shape;313;p15"/>
            <p:cNvSpPr/>
            <p:nvPr/>
          </p:nvSpPr>
          <p:spPr>
            <a:xfrm>
              <a:off x="7382331" y="1860178"/>
              <a:ext cx="1993874" cy="32257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sp>
        <p:sp>
          <p:nvSpPr>
            <p:cNvPr id="314" name="Google Shape;314;p15"/>
            <p:cNvSpPr/>
            <p:nvPr/>
          </p:nvSpPr>
          <p:spPr>
            <a:xfrm>
              <a:off x="7382331" y="1860178"/>
              <a:ext cx="135242" cy="32257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sp>
        <p:sp>
          <p:nvSpPr>
            <p:cNvPr id="315" name="Google Shape;315;p15"/>
            <p:cNvSpPr/>
            <p:nvPr/>
          </p:nvSpPr>
          <p:spPr>
            <a:xfrm>
              <a:off x="5523699" y="1860178"/>
              <a:ext cx="1858631" cy="322572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sp>
        <p:sp>
          <p:nvSpPr>
            <p:cNvPr id="316" name="Google Shape;316;p15"/>
            <p:cNvSpPr/>
            <p:nvPr/>
          </p:nvSpPr>
          <p:spPr>
            <a:xfrm>
              <a:off x="5400600" y="769576"/>
              <a:ext cx="1981731" cy="32257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sp>
        <p:sp>
          <p:nvSpPr>
            <p:cNvPr id="317" name="Google Shape;317;p15"/>
            <p:cNvSpPr/>
            <p:nvPr/>
          </p:nvSpPr>
          <p:spPr>
            <a:xfrm>
              <a:off x="3418868" y="769576"/>
              <a:ext cx="1981731" cy="322572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sp>
        <p:sp>
          <p:nvSpPr>
            <p:cNvPr id="318" name="Google Shape;318;p15"/>
            <p:cNvSpPr/>
            <p:nvPr/>
          </p:nvSpPr>
          <p:spPr>
            <a:xfrm>
              <a:off x="254424" y="1547"/>
              <a:ext cx="10292350" cy="768029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15"/>
            <p:cNvSpPr txBox="1"/>
            <p:nvPr/>
          </p:nvSpPr>
          <p:spPr>
            <a:xfrm>
              <a:off x="254424" y="1547"/>
              <a:ext cx="10292350" cy="76802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Направления национально-освободительного движения (с середины 1920-х гг.)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1598423" y="1092149"/>
              <a:ext cx="3640890" cy="768029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15"/>
            <p:cNvSpPr txBox="1"/>
            <p:nvPr/>
          </p:nvSpPr>
          <p:spPr>
            <a:xfrm>
              <a:off x="1598423" y="1092149"/>
              <a:ext cx="3640800" cy="7680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революционно- освободительное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5561886" y="1092149"/>
              <a:ext cx="3640890" cy="768029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15"/>
            <p:cNvSpPr txBox="1"/>
            <p:nvPr/>
          </p:nvSpPr>
          <p:spPr>
            <a:xfrm>
              <a:off x="5561886" y="1092149"/>
              <a:ext cx="3640890" cy="76802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национально-демократическое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4620427" y="2182751"/>
              <a:ext cx="1806544" cy="768029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15"/>
            <p:cNvSpPr txBox="1"/>
            <p:nvPr/>
          </p:nvSpPr>
          <p:spPr>
            <a:xfrm>
              <a:off x="4620427" y="2182751"/>
              <a:ext cx="1806544" cy="76802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Симон Рак- Михайловский</a:t>
              </a:r>
              <a:endParaRPr b="0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6749544" y="2182751"/>
              <a:ext cx="1536059" cy="768029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15"/>
            <p:cNvSpPr txBox="1"/>
            <p:nvPr/>
          </p:nvSpPr>
          <p:spPr>
            <a:xfrm>
              <a:off x="6749544" y="2182751"/>
              <a:ext cx="1536059" cy="76802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Бронислав Тарашкевич</a:t>
              </a:r>
              <a:endParaRPr b="0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8608176" y="2182751"/>
              <a:ext cx="1536059" cy="768029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15"/>
            <p:cNvSpPr txBox="1"/>
            <p:nvPr/>
          </p:nvSpPr>
          <p:spPr>
            <a:xfrm>
              <a:off x="8608176" y="2182751"/>
              <a:ext cx="1536059" cy="76802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Игнат Дворчанин</a:t>
              </a:r>
              <a:endParaRPr b="0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pic>
        <p:nvPicPr>
          <p:cNvPr descr="ÐÐÐÐ¬ Ð ÐÐ¡Ð¢ÐÐ ÐÐ ÐÐ ÐÐ¡Ð¢Ð£ÐÐÐÐÐÐ ÐÐÐ¡ÐÐÐÐ¡ÐÐÐÐ Ð ÐÐÐ¥Ð. 11 ÐÐÐ¢Ð¯ÐÐ Ð¯." id="330" name="Google Shape;33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94948" y="3807799"/>
            <a:ext cx="2064966" cy="291717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31" name="Google Shape;33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79976" y="3807799"/>
            <a:ext cx="1944782" cy="291717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32" name="Google Shape;332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43932" y="3640979"/>
            <a:ext cx="2372303" cy="308399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6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latin typeface="Cambria"/>
                <a:ea typeface="Cambria"/>
                <a:cs typeface="Cambria"/>
                <a:sym typeface="Cambria"/>
              </a:rPr>
              <a:t>Национально-освободительное, крестьянское и рабо- чее движение в Западной Беларуси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graphicFrame>
        <p:nvGraphicFramePr>
          <p:cNvPr id="338" name="Google Shape;338;p16"/>
          <p:cNvGraphicFramePr/>
          <p:nvPr/>
        </p:nvGraphicFramePr>
        <p:xfrm>
          <a:off x="1271464" y="980728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{4DFD2812-4227-437A-B073-1251B2103E49}</a:tableStyleId>
              </a:tblPr>
              <a:tblGrid>
                <a:gridCol w="2319825"/>
                <a:gridCol w="4736300"/>
                <a:gridCol w="3673050"/>
              </a:tblGrid>
              <a:tr h="520175">
                <a:tc grid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solidFill>
                            <a:schemeClr val="lt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Направления национально-освободительного движения в Западной Беларуси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 hMerge="1"/>
                <a:tc hMerge="1"/>
              </a:tr>
              <a:tr h="840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Революционно-освободительное</a:t>
                      </a:r>
                      <a:endParaRPr b="1"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Национально- демократическое</a:t>
                      </a:r>
                      <a:endParaRPr b="1"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</a:tr>
              <a:tr h="19206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Политические силы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Коммунистическая партия Западной Бела- руси (КПЗБ),</a:t>
                      </a: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Коммунистической союз За- падной Беларуси (КСМЗБ), Белорусская ре- волюционная организация (БРО), Белорус- ская крестьянско-рабочая громада (БКРГ)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Посольский клуб «Змаганьне», Белорусская христианская демо- кратия (БХД). Товарищество бе- лорусской школы (ТБШ)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</a:tr>
              <a:tr h="19206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Цели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Самоопределение Западной Беларуси.</a:t>
                      </a: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Об- разование рабоче-крестьянского прави- тельства. Передача земли крестьянам. Уни- чтожение осадничества. Демократические свободы. Обучение на родном языке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Защита интересов белорусского народа. Демократизация народ- ного образования. Распростране- ние просвещения среди белору- сов. Борьба против полонизации.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</a:tr>
              <a:tr h="486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Формы борьбы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Партизанские формы борьбы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Парламентские формы борьбы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7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latin typeface="Cambria"/>
                <a:ea typeface="Cambria"/>
                <a:cs typeface="Cambria"/>
                <a:sym typeface="Cambria"/>
              </a:rPr>
              <a:t>Национально-освободительное, крестьянское и рабо- чее движение в Западной Беларуси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graphicFrame>
        <p:nvGraphicFramePr>
          <p:cNvPr id="344" name="Google Shape;344;p17"/>
          <p:cNvGraphicFramePr/>
          <p:nvPr/>
        </p:nvGraphicFramePr>
        <p:xfrm>
          <a:off x="1271464" y="980728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{D6242CA6-479E-43D4-9B8F-3A03AC7ED701}</a:tableStyleId>
              </a:tblPr>
              <a:tblGrid>
                <a:gridCol w="2594050"/>
                <a:gridCol w="8135150"/>
              </a:tblGrid>
              <a:tr h="535750"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>
                          <a:solidFill>
                            <a:schemeClr val="lt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Политические партии и организации Западной Беларуси</a:t>
                      </a:r>
                      <a:endParaRPr sz="2000">
                        <a:solidFill>
                          <a:schemeClr val="lt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>
                    <a:solidFill>
                      <a:schemeClr val="dk1"/>
                    </a:solidFill>
                  </a:tcPr>
                </a:tc>
                <a:tc hMerge="1"/>
              </a:tr>
              <a:tr h="2237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КПЗБ (Коммунисти- ческая партия Запад- ной Беларуси)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Боролась против подчинения края иностранному капиталу, за самоопреде- ление Западной Беларуси и её воссоединение с БССР, за демократические права и 8-часовой рабочий день, конфискацию помещичьих земель и раз- дел их без выкупа между крестьянами, упразднение</a:t>
                      </a: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осадничества, за школу на родном языке, установление рабоче-крестьянской власти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</a:tr>
              <a:tr h="8654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Посольский клуб «Зма- ганне»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Легальная депутатская фракция в польском сейме, боровшаяся за интересы западнобелорусских крестьян и рабочих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</a:tr>
              <a:tr h="1978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БКРГ (Белорусская крестьянско-рабочая громада)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Массовая легальная революционно-демократическая организация</a:t>
                      </a:r>
                      <a:r>
                        <a:rPr lang="ru-RU" sz="1800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(создана в 1925 г.). Боролась за самоопределение Западной Беларуси, создание крес- тьянско-рабочего правительства, передачу земли крестьянам без выкупа, ликвидацию осадничества, отделение церкви от государства, организацию школ на родном языке</a:t>
                      </a:r>
                      <a:endParaRPr sz="1800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8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latin typeface="Cambria"/>
                <a:ea typeface="Cambria"/>
                <a:cs typeface="Cambria"/>
                <a:sym typeface="Cambria"/>
              </a:rPr>
              <a:t>Национально-освободительное, крестьянское и рабо- чее движение в Западной Беларуси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50" name="Google Shape;350;p18"/>
          <p:cNvSpPr txBox="1"/>
          <p:nvPr/>
        </p:nvSpPr>
        <p:spPr>
          <a:xfrm>
            <a:off x="1180704" y="908721"/>
            <a:ext cx="10880283" cy="792088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Ведущая роль в организации борьбы трудящихся Западной Беларуси ринадлежала КПЗБ. Она воспи- тала крупных организаторов революционного движения, среди которых И.Логинович, А.Славинский, В.Хоружая, Н.Орехво, С.Притыцкий, В.Царюк и др.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51" name="Google Shape;35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990" y="1599832"/>
            <a:ext cx="2024874" cy="261837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52" name="Google Shape;35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05838" y="1526380"/>
            <a:ext cx="2069684" cy="261978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53" name="Google Shape;35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42989" y="4154114"/>
            <a:ext cx="1884040" cy="262797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54" name="Google Shape;354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50501" y="1700809"/>
            <a:ext cx="1898754" cy="262531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55" name="Google Shape;355;p18"/>
          <p:cNvPicPr preferRelativeResize="0"/>
          <p:nvPr/>
        </p:nvPicPr>
        <p:blipFill rotWithShape="1">
          <a:blip r:embed="rId7">
            <a:alphaModFix/>
          </a:blip>
          <a:srcRect b="16164" l="21228" r="22298" t="9742"/>
          <a:stretch/>
        </p:blipFill>
        <p:spPr>
          <a:xfrm>
            <a:off x="2900909" y="4122586"/>
            <a:ext cx="2014976" cy="261562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56" name="Google Shape;356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256240" y="4155440"/>
            <a:ext cx="1862145" cy="262531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57" name="Google Shape;357;p18"/>
          <p:cNvSpPr txBox="1"/>
          <p:nvPr/>
        </p:nvSpPr>
        <p:spPr>
          <a:xfrm>
            <a:off x="2949631" y="2867220"/>
            <a:ext cx="1346169" cy="57606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Иосиф Логинович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58" name="Google Shape;358;p18"/>
          <p:cNvSpPr txBox="1"/>
          <p:nvPr/>
        </p:nvSpPr>
        <p:spPr>
          <a:xfrm>
            <a:off x="8688288" y="2909017"/>
            <a:ext cx="1346169" cy="57606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Вера Хоружая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59" name="Google Shape;359;p18"/>
          <p:cNvSpPr txBox="1"/>
          <p:nvPr/>
        </p:nvSpPr>
        <p:spPr>
          <a:xfrm>
            <a:off x="5231904" y="5091019"/>
            <a:ext cx="1346169" cy="57606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Сергей Притыцкий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0" name="Google Shape;360;p18"/>
          <p:cNvSpPr txBox="1"/>
          <p:nvPr/>
        </p:nvSpPr>
        <p:spPr>
          <a:xfrm>
            <a:off x="10215205" y="6204695"/>
            <a:ext cx="1346169" cy="57606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Владимир Царюк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1" name="Google Shape;361;p18"/>
          <p:cNvSpPr txBox="1"/>
          <p:nvPr/>
        </p:nvSpPr>
        <p:spPr>
          <a:xfrm>
            <a:off x="1505342" y="6162143"/>
            <a:ext cx="1346169" cy="57606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Николай Орехво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2" name="Google Shape;362;p18"/>
          <p:cNvSpPr txBox="1"/>
          <p:nvPr/>
        </p:nvSpPr>
        <p:spPr>
          <a:xfrm>
            <a:off x="6578081" y="2867245"/>
            <a:ext cx="1346100" cy="576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Адам Славинский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ÐÐµÐ»Ð¾ÑÑÑÑÐºÐ¸Ð¹ ÐºÑÐµÑÑÑÑÐ½ÑÐºÐ¾-ÑÐ°Ð±Ð¾ÑÐ¸Ð¹ ÑÐ¾ÑÐ·ÐÐ´ÐµÐ¾Ð»Ð¾Ð³Ð¸Ñ Ð° ÑÐ°ÐºÐ¶Ðµ ÐÐ°Ð´Ð½Ð¸Ð¹ Ð¿Ð»Ð°Ð½" id="367" name="Google Shape;367;p19"/>
          <p:cNvPicPr preferRelativeResize="0"/>
          <p:nvPr/>
        </p:nvPicPr>
        <p:blipFill rotWithShape="1">
          <a:blip r:embed="rId3">
            <a:alphaModFix/>
          </a:blip>
          <a:srcRect b="0" l="0" r="0" t="12306"/>
          <a:stretch/>
        </p:blipFill>
        <p:spPr>
          <a:xfrm>
            <a:off x="1271464" y="796724"/>
            <a:ext cx="5184576" cy="591764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68" name="Google Shape;368;p19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latin typeface="Cambria"/>
                <a:ea typeface="Cambria"/>
                <a:cs typeface="Cambria"/>
                <a:sym typeface="Cambria"/>
              </a:rPr>
              <a:t>Национально-освободительное, крестьянское и рабо- чее движение в Западной Беларуси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9" name="Google Shape;369;p19"/>
          <p:cNvSpPr txBox="1"/>
          <p:nvPr/>
        </p:nvSpPr>
        <p:spPr>
          <a:xfrm>
            <a:off x="4871864" y="908720"/>
            <a:ext cx="7189123" cy="2952328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Под организационным влиянием КПЗБ оформилась Белорусская крестьянско-рабочая громадá (БКРГ). Она представляла собой мас- совую политическую организацию, объединявшую около 120 тыс. человек. Программа БКРГ предусматривала самоопределение За- падной Беларуси, формирование рабоче-крестьянского прави- тельства, передачу земли крестьянам без выкупа, уничтожение системы осадничества. БКРГ  была разгромлена польскими влас- тями. Один из её создателей и председатель Б.А.Тарашкевич был приговорён к 12 годам тюремного заключения. Бронислав Адамо- вич Тарашкевич - автор первой «Белорусской грамматики для школ», изданной в 1918 г. В 1921-1922 гг. работал директором Ви- ленской белорусской гимназии. В 1922 г. был избран депутатом польского сейма, возглавлял в нём Белорусский посольский клуб.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70" name="Google Shape;370;p19"/>
          <p:cNvSpPr txBox="1"/>
          <p:nvPr/>
        </p:nvSpPr>
        <p:spPr>
          <a:xfrm>
            <a:off x="6456040" y="3789040"/>
            <a:ext cx="5604946" cy="2304256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Его депутаты отстаивали права белорусов путём вынесения на рассмотрение парламента проектов законов, официальных запросов к должностным лицам, организации встреч с крестьянами, рабочи- ми, интеллигенцией. Дважды арестовывался поль- скими властями. В тюрьме им был осуществлён пе- ревод на белорусский язык поэм Гомера «Илиада» и А.Мицкевича «Пан Тадеуш». Стал жертвой ста- линских репрессий,  был расстрелян как «польский шпион». 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71" name="Google Shape;371;p19"/>
          <p:cNvSpPr txBox="1"/>
          <p:nvPr/>
        </p:nvSpPr>
        <p:spPr>
          <a:xfrm>
            <a:off x="6449528" y="6381327"/>
            <a:ext cx="2526792" cy="36506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Бронислав Тарашкевич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"/>
          <p:cNvSpPr txBox="1"/>
          <p:nvPr>
            <p:ph type="title"/>
          </p:nvPr>
        </p:nvSpPr>
        <p:spPr>
          <a:xfrm>
            <a:off x="119336" y="44625"/>
            <a:ext cx="11953328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План</a:t>
            </a:r>
            <a:endParaRPr sz="4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6" name="Google Shape;86;p2"/>
          <p:cNvSpPr txBox="1"/>
          <p:nvPr/>
        </p:nvSpPr>
        <p:spPr>
          <a:xfrm>
            <a:off x="1271464" y="980728"/>
            <a:ext cx="10801200" cy="5591544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Политика польских властей в Западной Беларуси. </a:t>
            </a:r>
            <a:endParaRPr b="1"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Политические и социально-экономические условия жизни белорусского населе- ния. </a:t>
            </a:r>
            <a:endParaRPr b="1"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Национально-освободительное, крестьянское и рабочее движение в Западной Бе- ларуси. Б.Тарашкевич.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0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latin typeface="Cambria"/>
                <a:ea typeface="Cambria"/>
                <a:cs typeface="Cambria"/>
                <a:sym typeface="Cambria"/>
              </a:rPr>
              <a:t>Национально-освободительное, крестьянское и рабо- чее движение в Западной Беларуси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77" name="Google Shape;377;p20"/>
          <p:cNvSpPr txBox="1"/>
          <p:nvPr/>
        </p:nvSpPr>
        <p:spPr>
          <a:xfrm>
            <a:off x="1180704" y="908721"/>
            <a:ext cx="10880283" cy="792088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Активное участие в национально-освободительной борьбе принимали Коммунистический Союз Мо- лодёжи Западной Беларуси (КСМЗБ), Международная организация помощи революционерам Запад- ной Беларуси (МОПР), Товарищество белорусской школы (ТБШ) и другие организации.</a:t>
            </a:r>
            <a:endParaRPr/>
          </a:p>
        </p:txBody>
      </p:sp>
      <p:pic>
        <p:nvPicPr>
          <p:cNvPr id="378" name="Google Shape;378;p20"/>
          <p:cNvPicPr preferRelativeResize="0"/>
          <p:nvPr/>
        </p:nvPicPr>
        <p:blipFill rotWithShape="1">
          <a:blip r:embed="rId3">
            <a:alphaModFix/>
          </a:blip>
          <a:srcRect b="0" l="2174" r="0" t="0"/>
          <a:stretch/>
        </p:blipFill>
        <p:spPr>
          <a:xfrm>
            <a:off x="1271464" y="1746877"/>
            <a:ext cx="3528392" cy="494387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79" name="Google Shape;37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3956" y="1666516"/>
            <a:ext cx="3561346" cy="255229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80" name="Google Shape;380;p20"/>
          <p:cNvPicPr preferRelativeResize="0"/>
          <p:nvPr/>
        </p:nvPicPr>
        <p:blipFill rotWithShape="1">
          <a:blip r:embed="rId5">
            <a:alphaModFix/>
          </a:blip>
          <a:srcRect b="0" l="0" r="0" t="4373"/>
          <a:stretch/>
        </p:blipFill>
        <p:spPr>
          <a:xfrm>
            <a:off x="8472264" y="4446282"/>
            <a:ext cx="3544730" cy="226336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81" name="Google Shape;381;p20"/>
          <p:cNvSpPr txBox="1"/>
          <p:nvPr/>
        </p:nvSpPr>
        <p:spPr>
          <a:xfrm>
            <a:off x="4823951" y="4005064"/>
            <a:ext cx="2664296" cy="57606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Плакат посольского клуба «Змаганне». 1930 г.</a:t>
            </a:r>
            <a:endParaRPr/>
          </a:p>
        </p:txBody>
      </p:sp>
      <p:sp>
        <p:nvSpPr>
          <p:cNvPr id="382" name="Google Shape;382;p20"/>
          <p:cNvSpPr txBox="1"/>
          <p:nvPr/>
        </p:nvSpPr>
        <p:spPr>
          <a:xfrm>
            <a:off x="5838420" y="6402720"/>
            <a:ext cx="2664296" cy="28803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Правление ТБШ. 1936 г.</a:t>
            </a:r>
            <a:endParaRPr/>
          </a:p>
        </p:txBody>
      </p:sp>
      <p:sp>
        <p:nvSpPr>
          <p:cNvPr id="383" name="Google Shape;383;p20"/>
          <p:cNvSpPr txBox="1"/>
          <p:nvPr/>
        </p:nvSpPr>
        <p:spPr>
          <a:xfrm>
            <a:off x="6023992" y="2039456"/>
            <a:ext cx="2404279" cy="28803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Эмблема МОПРа. 1932 г.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"/>
          <p:cNvSpPr txBox="1"/>
          <p:nvPr>
            <p:ph type="title"/>
          </p:nvPr>
        </p:nvSpPr>
        <p:spPr>
          <a:xfrm>
            <a:off x="47328" y="44624"/>
            <a:ext cx="12097344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Литература</a:t>
            </a:r>
            <a:endParaRPr sz="40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89" name="Google Shape;38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5560" y="1124744"/>
            <a:ext cx="3117373" cy="405386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90" name="Google Shape;390;p21"/>
          <p:cNvSpPr txBox="1"/>
          <p:nvPr/>
        </p:nvSpPr>
        <p:spPr>
          <a:xfrm>
            <a:off x="1293767" y="5301208"/>
            <a:ext cx="4514201" cy="136815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Панов С.В. и др. История Беларуси. 1917 г. – начало XXI в.: Учебное пособие для 9 класса. – Минск: Издательский центр БГУ, 2019,  §9, п. 1-2.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91" name="Google Shape;391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0215" y="1124744"/>
            <a:ext cx="3096344" cy="402205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92" name="Google Shape;392;p21"/>
          <p:cNvSpPr txBox="1"/>
          <p:nvPr/>
        </p:nvSpPr>
        <p:spPr>
          <a:xfrm>
            <a:off x="7331286" y="5301208"/>
            <a:ext cx="4514201" cy="136815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Касович А.В. и др. История Беларуси. XIX – начало XXI в.: Учебное пособие для 11 класса. / Под ред. А.В.Касовича, А.П.Со- ловьянова. – Минск: Издательский центр БГУ, 2021, §10, п. 5; , §15, п. 3-4.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latin typeface="Cambria"/>
                <a:ea typeface="Cambria"/>
                <a:cs typeface="Cambria"/>
                <a:sym typeface="Cambria"/>
              </a:rPr>
              <a:t>Политика польских властей в Западной Беларуси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2" name="Google Shape;92;p3"/>
          <p:cNvSpPr txBox="1"/>
          <p:nvPr/>
        </p:nvSpPr>
        <p:spPr>
          <a:xfrm>
            <a:off x="1271464" y="862729"/>
            <a:ext cx="6192688" cy="2062216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По Рижскому мирному договору от 18 марта 1921 г. за- паднобелорусские земли вошли в состав Польши. Их раз- делили на Полесское, Новогрудское, Виленское и Белос- токское воеводства. Польские власти не признавали тер- мин «Западная Беларусь» и в официальных документах называли Западную Беларусь «восточными кресами (ок- раинами)». Общая площадь территории составляла 110 тыс. км². В 1931 г. на ней проживало 4,6 млн человек. В сельской местности проживало 85% населения.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3" name="Google Shape;93;p3"/>
          <p:cNvSpPr txBox="1"/>
          <p:nvPr/>
        </p:nvSpPr>
        <p:spPr>
          <a:xfrm>
            <a:off x="2855639" y="6118492"/>
            <a:ext cx="4752529" cy="584775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Административно-территориальное деление Западной Беларуси. 1931-1939 гг.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94" name="Google Shape;94;p3"/>
          <p:cNvPicPr preferRelativeResize="0"/>
          <p:nvPr/>
        </p:nvPicPr>
        <p:blipFill rotWithShape="1">
          <a:blip r:embed="rId3">
            <a:alphaModFix/>
          </a:blip>
          <a:srcRect b="1788" l="5418" r="1730" t="3015"/>
          <a:stretch/>
        </p:blipFill>
        <p:spPr>
          <a:xfrm>
            <a:off x="7608169" y="862728"/>
            <a:ext cx="4464496" cy="584053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95" name="Google Shape;9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4401" y="3022975"/>
            <a:ext cx="5546816" cy="309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latin typeface="Cambria"/>
                <a:ea typeface="Cambria"/>
                <a:cs typeface="Cambria"/>
                <a:sym typeface="Cambria"/>
              </a:rPr>
              <a:t>Политика польских властей в Западной Беларуси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Ð®Ð·ÐµÑ ÐÐ¸Ð»ÑÑÐ´ÑÐºÐ¸Ð¹" id="101" name="Google Shape;101;p4"/>
          <p:cNvPicPr preferRelativeResize="0"/>
          <p:nvPr/>
        </p:nvPicPr>
        <p:blipFill rotWithShape="1">
          <a:blip r:embed="rId3">
            <a:alphaModFix/>
          </a:blip>
          <a:srcRect b="4854" l="7866" r="0" t="0"/>
          <a:stretch/>
        </p:blipFill>
        <p:spPr>
          <a:xfrm>
            <a:off x="7862536" y="695103"/>
            <a:ext cx="4217333" cy="597666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02" name="Google Shape;102;p4"/>
          <p:cNvSpPr txBox="1"/>
          <p:nvPr/>
        </p:nvSpPr>
        <p:spPr>
          <a:xfrm>
            <a:off x="1199456" y="908720"/>
            <a:ext cx="7920880" cy="792088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результате государственного переворота 1926 г. в Польше, в том чис- ле в Западной Беларуси, был установлен режим личной власти Юзефа Пилсудского, опиравшийся на военную силу. 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3" name="Google Shape;103;p4"/>
          <p:cNvSpPr txBox="1"/>
          <p:nvPr/>
        </p:nvSpPr>
        <p:spPr>
          <a:xfrm>
            <a:off x="4047900" y="6383735"/>
            <a:ext cx="4096200" cy="28803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Юзеф Пилсудский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04" name="Google Shape;104;p4"/>
          <p:cNvGrpSpPr/>
          <p:nvPr/>
        </p:nvGrpSpPr>
        <p:grpSpPr>
          <a:xfrm>
            <a:off x="-1914230" y="1205116"/>
            <a:ext cx="9326743" cy="5674311"/>
            <a:chOff x="-4763954" y="-730194"/>
            <a:chExt cx="9326743" cy="5674311"/>
          </a:xfrm>
        </p:grpSpPr>
        <p:sp>
          <p:nvSpPr>
            <p:cNvPr id="105" name="Google Shape;105;p4"/>
            <p:cNvSpPr/>
            <p:nvPr/>
          </p:nvSpPr>
          <p:spPr>
            <a:xfrm>
              <a:off x="-4763954" y="-730194"/>
              <a:ext cx="5674311" cy="5674311"/>
            </a:xfrm>
            <a:prstGeom prst="blockArc">
              <a:avLst>
                <a:gd fmla="val 18900000" name="adj1"/>
                <a:gd fmla="val 2700000" name="adj2"/>
                <a:gd fmla="val 381" name="adj3"/>
              </a:avLst>
            </a:pr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98391" y="263285"/>
              <a:ext cx="4164397" cy="52690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4"/>
            <p:cNvSpPr txBox="1"/>
            <p:nvPr/>
          </p:nvSpPr>
          <p:spPr>
            <a:xfrm>
              <a:off x="398391" y="263285"/>
              <a:ext cx="4164397" cy="52690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418225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санация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69073" y="197422"/>
              <a:ext cx="658636" cy="658636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25400">
              <a:solidFill>
                <a:srgbClr val="4C665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775959" y="1053396"/>
              <a:ext cx="3786830" cy="52690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4"/>
            <p:cNvSpPr txBox="1"/>
            <p:nvPr/>
          </p:nvSpPr>
          <p:spPr>
            <a:xfrm>
              <a:off x="775959" y="1053396"/>
              <a:ext cx="3786830" cy="52690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418225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пацификация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446641" y="987532"/>
              <a:ext cx="658636" cy="658636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25400">
              <a:solidFill>
                <a:srgbClr val="4C665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891842" y="1843506"/>
              <a:ext cx="3670947" cy="52690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4"/>
            <p:cNvSpPr txBox="1"/>
            <p:nvPr/>
          </p:nvSpPr>
          <p:spPr>
            <a:xfrm>
              <a:off x="891842" y="1843506"/>
              <a:ext cx="3670947" cy="52690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418225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осадничество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62524" y="1777642"/>
              <a:ext cx="658636" cy="658636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25400">
              <a:solidFill>
                <a:srgbClr val="4C665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75959" y="2633616"/>
              <a:ext cx="3786830" cy="52690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4"/>
            <p:cNvSpPr txBox="1"/>
            <p:nvPr/>
          </p:nvSpPr>
          <p:spPr>
            <a:xfrm>
              <a:off x="775959" y="2633616"/>
              <a:ext cx="3786830" cy="52690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418225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полонизация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46641" y="2567753"/>
              <a:ext cx="658636" cy="658636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25400">
              <a:solidFill>
                <a:srgbClr val="4C665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398391" y="3423727"/>
              <a:ext cx="4164397" cy="52690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4"/>
            <p:cNvSpPr txBox="1"/>
            <p:nvPr/>
          </p:nvSpPr>
          <p:spPr>
            <a:xfrm>
              <a:off x="398391" y="3423727"/>
              <a:ext cx="4164397" cy="52690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418225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геноцид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69073" y="3357863"/>
              <a:ext cx="658636" cy="658636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25400">
              <a:solidFill>
                <a:srgbClr val="4C665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1" name="Google Shape;121;p4"/>
          <p:cNvSpPr txBox="1"/>
          <p:nvPr/>
        </p:nvSpPr>
        <p:spPr>
          <a:xfrm rot="-5400000">
            <a:off x="184258" y="3744252"/>
            <a:ext cx="4545996" cy="64807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Политика правительства Ю.Пилсудского в Западной Беларуси</a:t>
            </a:r>
            <a:endParaRPr b="1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latin typeface="Cambria"/>
                <a:ea typeface="Cambria"/>
                <a:cs typeface="Cambria"/>
                <a:sym typeface="Cambria"/>
              </a:rPr>
              <a:t>Политика польских властей в Западной Беларуси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7" name="Google Shape;127;p5"/>
          <p:cNvSpPr txBox="1"/>
          <p:nvPr/>
        </p:nvSpPr>
        <p:spPr>
          <a:xfrm>
            <a:off x="1199456" y="908720"/>
            <a:ext cx="10873208" cy="1656184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Диктаторский режим проводил так называемую «политику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санации</a:t>
            </a: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» (оздоровления). По всей тер- ритории «восточных кресов» зверствовали карательные экспедиции, называвшиеся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пацификацией</a:t>
            </a: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(«утихомириванием»). Во время пацификаций полицейские разрушали жильё крестьян, уничтожали их имущество, устраивали массовое избиение населения. Жителям деревень запрещалось зажигать свет вечером, собираться группами, ходить в другие деревни. Ведущая роль в проведении террора принадлежала тайной политической полиции –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дефензиве</a:t>
            </a: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. Она широко использовала методы прово- каций, клеветы, запугивания и физических пыток.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28" name="Google Shape;128;p5"/>
          <p:cNvPicPr preferRelativeResize="0"/>
          <p:nvPr/>
        </p:nvPicPr>
        <p:blipFill rotWithShape="1">
          <a:blip r:embed="rId3">
            <a:alphaModFix/>
          </a:blip>
          <a:srcRect b="0" l="3398" r="0" t="0"/>
          <a:stretch/>
        </p:blipFill>
        <p:spPr>
          <a:xfrm>
            <a:off x="6636060" y="2564904"/>
            <a:ext cx="3905241" cy="409798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29" name="Google Shape;129;p5"/>
          <p:cNvSpPr txBox="1"/>
          <p:nvPr/>
        </p:nvSpPr>
        <p:spPr>
          <a:xfrm>
            <a:off x="2539860" y="6368548"/>
            <a:ext cx="4096200" cy="28803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Эмблема Генштаба Войска Польского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latin typeface="Cambria"/>
                <a:ea typeface="Cambria"/>
                <a:cs typeface="Cambria"/>
                <a:sym typeface="Cambria"/>
              </a:rPr>
              <a:t>Политика польских властей в Западной Беларуси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5" name="Google Shape;135;p6"/>
          <p:cNvSpPr txBox="1"/>
          <p:nvPr/>
        </p:nvSpPr>
        <p:spPr>
          <a:xfrm>
            <a:off x="1202123" y="1124744"/>
            <a:ext cx="10873208" cy="1008112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На территории Западной Беларуси было открыто 19 тюрем, а в 1934 г. стал действовать концентра- ционный лагерь в Берёзе-Картузской. По сохранившимся данным за время функционирования лагеря (1934-1939 гг.) через него прошли более 3 тыс. человек. В реальности общая численность заключён- ных могла достигать 10 тыс.</a:t>
            </a:r>
            <a:endParaRPr/>
          </a:p>
        </p:txBody>
      </p:sp>
      <p:pic>
        <p:nvPicPr>
          <p:cNvPr id="136" name="Google Shape;13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9718" y="2996952"/>
            <a:ext cx="6230345" cy="171174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http://inbelhist.org/wp-content/uploads/2014/04/Biaroza-Kartuzkaja.jpg" id="137" name="Google Shape;137;p6"/>
          <p:cNvPicPr preferRelativeResize="0"/>
          <p:nvPr/>
        </p:nvPicPr>
        <p:blipFill rotWithShape="1">
          <a:blip r:embed="rId4">
            <a:alphaModFix/>
          </a:blip>
          <a:srcRect b="3641" l="2292" r="1343" t="684"/>
          <a:stretch/>
        </p:blipFill>
        <p:spPr>
          <a:xfrm>
            <a:off x="7600792" y="2996952"/>
            <a:ext cx="4462134" cy="324036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38" name="Google Shape;138;p6"/>
          <p:cNvSpPr txBox="1"/>
          <p:nvPr/>
        </p:nvSpPr>
        <p:spPr>
          <a:xfrm>
            <a:off x="2676500" y="4797152"/>
            <a:ext cx="4924292" cy="37282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Концентрационный лагерь в Берёзе-Картузской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latin typeface="Cambria"/>
                <a:ea typeface="Cambria"/>
                <a:cs typeface="Cambria"/>
                <a:sym typeface="Cambria"/>
              </a:rPr>
              <a:t>Политические и социально-экономические условия жизни белорусского населения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4" name="Google Shape;144;p7"/>
          <p:cNvPicPr preferRelativeResize="0"/>
          <p:nvPr/>
        </p:nvPicPr>
        <p:blipFill rotWithShape="1">
          <a:blip r:embed="rId3">
            <a:alphaModFix/>
          </a:blip>
          <a:srcRect b="1788" l="5418" r="1730" t="3015"/>
          <a:stretch/>
        </p:blipFill>
        <p:spPr>
          <a:xfrm>
            <a:off x="7608168" y="908720"/>
            <a:ext cx="4464496" cy="584054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45" name="Google Shape;145;p7"/>
          <p:cNvSpPr txBox="1"/>
          <p:nvPr/>
        </p:nvSpPr>
        <p:spPr>
          <a:xfrm>
            <a:off x="2683876" y="6174337"/>
            <a:ext cx="4924292" cy="57606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Административно-территориальное деление Западной Беларуси. (1931-1939)</a:t>
            </a:r>
            <a:endParaRPr/>
          </a:p>
        </p:txBody>
      </p:sp>
      <p:sp>
        <p:nvSpPr>
          <p:cNvPr id="146" name="Google Shape;146;p7"/>
          <p:cNvSpPr txBox="1"/>
          <p:nvPr/>
        </p:nvSpPr>
        <p:spPr>
          <a:xfrm>
            <a:off x="1199456" y="883831"/>
            <a:ext cx="6336704" cy="1033002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Основными целями польских властей на территории За- падной Беларуси было превращение этих земель в источ- ник сырья и рабочей дешёвой силы, в рынок сбыта для польских промышленных товаров.</a:t>
            </a:r>
            <a:endParaRPr/>
          </a:p>
        </p:txBody>
      </p:sp>
      <p:grpSp>
        <p:nvGrpSpPr>
          <p:cNvPr id="147" name="Google Shape;147;p7"/>
          <p:cNvGrpSpPr/>
          <p:nvPr/>
        </p:nvGrpSpPr>
        <p:grpSpPr>
          <a:xfrm>
            <a:off x="1277405" y="1928319"/>
            <a:ext cx="6252812" cy="4243561"/>
            <a:chOff x="5941" y="2454"/>
            <a:chExt cx="6252812" cy="4243561"/>
          </a:xfrm>
        </p:grpSpPr>
        <p:sp>
          <p:nvSpPr>
            <p:cNvPr id="148" name="Google Shape;148;p7"/>
            <p:cNvSpPr/>
            <p:nvPr/>
          </p:nvSpPr>
          <p:spPr>
            <a:xfrm>
              <a:off x="5941" y="2454"/>
              <a:ext cx="5497085" cy="583074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7"/>
            <p:cNvSpPr txBox="1"/>
            <p:nvPr/>
          </p:nvSpPr>
          <p:spPr>
            <a:xfrm>
              <a:off x="23019" y="19532"/>
              <a:ext cx="5462929" cy="54891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Особенности социально-экономического положения в Западной Беларуси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555650" y="585528"/>
              <a:ext cx="549708" cy="25868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51" name="Google Shape;151;p7"/>
            <p:cNvSpPr/>
            <p:nvPr/>
          </p:nvSpPr>
          <p:spPr>
            <a:xfrm>
              <a:off x="1105358" y="668119"/>
              <a:ext cx="5153395" cy="352195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9525">
              <a:solidFill>
                <a:srgbClr val="4C665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7"/>
            <p:cNvSpPr txBox="1"/>
            <p:nvPr/>
          </p:nvSpPr>
          <p:spPr>
            <a:xfrm>
              <a:off x="1115673" y="678434"/>
              <a:ext cx="5132765" cy="33156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отсутствие тяжёлой промышленности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555650" y="585528"/>
              <a:ext cx="549708" cy="96385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54" name="Google Shape;154;p7"/>
            <p:cNvSpPr/>
            <p:nvPr/>
          </p:nvSpPr>
          <p:spPr>
            <a:xfrm>
              <a:off x="1105358" y="1102906"/>
              <a:ext cx="5153395" cy="892953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9525">
              <a:solidFill>
                <a:srgbClr val="4C665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7"/>
            <p:cNvSpPr txBox="1"/>
            <p:nvPr/>
          </p:nvSpPr>
          <p:spPr>
            <a:xfrm>
              <a:off x="1131512" y="1129060"/>
              <a:ext cx="5101087" cy="84064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деревообработка (производство фанеры, бума- ги, спичек) – единственная отрасль промыш- ленности, получившая значительное развитие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555650" y="585528"/>
              <a:ext cx="549708" cy="174862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57" name="Google Shape;157;p7"/>
            <p:cNvSpPr/>
            <p:nvPr/>
          </p:nvSpPr>
          <p:spPr>
            <a:xfrm>
              <a:off x="1105358" y="2078450"/>
              <a:ext cx="5153395" cy="511398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9525">
              <a:solidFill>
                <a:srgbClr val="4C665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7"/>
            <p:cNvSpPr txBox="1"/>
            <p:nvPr/>
          </p:nvSpPr>
          <p:spPr>
            <a:xfrm>
              <a:off x="1120336" y="2093428"/>
              <a:ext cx="5123439" cy="48144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основная специализация – переработка продук- тов сельского хозяйства и местного сырья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>
              <a:off x="555650" y="585528"/>
              <a:ext cx="549708" cy="234261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60" name="Google Shape;160;p7"/>
            <p:cNvSpPr/>
            <p:nvPr/>
          </p:nvSpPr>
          <p:spPr>
            <a:xfrm>
              <a:off x="1105358" y="2672439"/>
              <a:ext cx="5153395" cy="511398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9525">
              <a:solidFill>
                <a:srgbClr val="4C665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7"/>
            <p:cNvSpPr txBox="1"/>
            <p:nvPr/>
          </p:nvSpPr>
          <p:spPr>
            <a:xfrm>
              <a:off x="1120336" y="2687417"/>
              <a:ext cx="5123439" cy="48144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наличие в основном мелких предприятий (от 2 до 20 рабочих)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555650" y="585528"/>
              <a:ext cx="549708" cy="2846083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63" name="Google Shape;163;p7"/>
            <p:cNvSpPr/>
            <p:nvPr/>
          </p:nvSpPr>
          <p:spPr>
            <a:xfrm>
              <a:off x="1105358" y="3266428"/>
              <a:ext cx="5153395" cy="330364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9525">
              <a:solidFill>
                <a:srgbClr val="4C665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7"/>
            <p:cNvSpPr txBox="1"/>
            <p:nvPr/>
          </p:nvSpPr>
          <p:spPr>
            <a:xfrm>
              <a:off x="1115034" y="3276104"/>
              <a:ext cx="5134043" cy="31101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основа экономики – сельское хозяйство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555650" y="585528"/>
              <a:ext cx="549708" cy="337717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66" name="Google Shape;166;p7"/>
            <p:cNvSpPr/>
            <p:nvPr/>
          </p:nvSpPr>
          <p:spPr>
            <a:xfrm>
              <a:off x="1105358" y="3679384"/>
              <a:ext cx="5153395" cy="566631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9525">
              <a:solidFill>
                <a:srgbClr val="4C665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7"/>
            <p:cNvSpPr txBox="1"/>
            <p:nvPr/>
          </p:nvSpPr>
          <p:spPr>
            <a:xfrm>
              <a:off x="1121954" y="3695980"/>
              <a:ext cx="5120203" cy="53343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более 50% земельного фонда принадлежало по- мещикам и крупным землевладельцам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latin typeface="Cambria"/>
                <a:ea typeface="Cambria"/>
                <a:cs typeface="Cambria"/>
                <a:sym typeface="Cambria"/>
              </a:rPr>
              <a:t>Политические и социально-экономические условия жизни белорусского населения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3" name="Google Shape;173;p8"/>
          <p:cNvSpPr txBox="1"/>
          <p:nvPr/>
        </p:nvSpPr>
        <p:spPr>
          <a:xfrm>
            <a:off x="1199456" y="836712"/>
            <a:ext cx="10873208" cy="1656184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Более 80% населения Западной Беларуси занималось сельским хозяйством. Около половины зе- мельного фонда принадлежало помещикам или другим крупным собственникам, составлявшим ме- нее 1% жителей сельской местности. Много земли принадлежало католической церкви. Крестьяне страдали от малоземелья и безземелья, налогового притеснения и чиновничьего произвола. Беззе- мельных крестьян (батраков) в Западной Беларуси насчитывалось около 70 тыс. человек. В деревне существовали остатки феодальных отношений.  Помещики беспощадно эксплуатировали безземель- ных крестьян.   </a:t>
            </a:r>
            <a:endParaRPr/>
          </a:p>
        </p:txBody>
      </p:sp>
      <p:grpSp>
        <p:nvGrpSpPr>
          <p:cNvPr id="174" name="Google Shape;174;p8"/>
          <p:cNvGrpSpPr/>
          <p:nvPr/>
        </p:nvGrpSpPr>
        <p:grpSpPr>
          <a:xfrm>
            <a:off x="1564365" y="2565385"/>
            <a:ext cx="9962936" cy="4103491"/>
            <a:chOff x="4869" y="482"/>
            <a:chExt cx="9962936" cy="4103491"/>
          </a:xfrm>
        </p:grpSpPr>
        <p:sp>
          <p:nvSpPr>
            <p:cNvPr id="175" name="Google Shape;175;p8"/>
            <p:cNvSpPr/>
            <p:nvPr/>
          </p:nvSpPr>
          <p:spPr>
            <a:xfrm>
              <a:off x="4869" y="482"/>
              <a:ext cx="9962936" cy="614265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381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8"/>
            <p:cNvSpPr txBox="1"/>
            <p:nvPr/>
          </p:nvSpPr>
          <p:spPr>
            <a:xfrm>
              <a:off x="22860" y="18473"/>
              <a:ext cx="9926954" cy="57828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Остатки феодальных отношений в западнобелорусской деревне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4869" y="698327"/>
              <a:ext cx="9962936" cy="614265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381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8"/>
            <p:cNvSpPr txBox="1"/>
            <p:nvPr/>
          </p:nvSpPr>
          <p:spPr>
            <a:xfrm>
              <a:off x="22860" y="716318"/>
              <a:ext cx="9926954" cy="57828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Аренда земли за отработку или за часть урожая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869" y="1396173"/>
              <a:ext cx="9962936" cy="614265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381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8"/>
            <p:cNvSpPr txBox="1"/>
            <p:nvPr/>
          </p:nvSpPr>
          <p:spPr>
            <a:xfrm>
              <a:off x="22860" y="1414164"/>
              <a:ext cx="9926954" cy="57828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Отработки за право пользования пастбищем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4869" y="2094018"/>
              <a:ext cx="9962936" cy="614265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381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8"/>
            <p:cNvSpPr txBox="1"/>
            <p:nvPr/>
          </p:nvSpPr>
          <p:spPr>
            <a:xfrm>
              <a:off x="22860" y="2112009"/>
              <a:ext cx="9926954" cy="57828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Заготовки дров за долги богатым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869" y="2791863"/>
              <a:ext cx="9962936" cy="614265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381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8"/>
            <p:cNvSpPr txBox="1"/>
            <p:nvPr/>
          </p:nvSpPr>
          <p:spPr>
            <a:xfrm>
              <a:off x="22860" y="2809854"/>
              <a:ext cx="9926954" cy="57828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Натуральная плата за труд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869" y="3489708"/>
              <a:ext cx="9962936" cy="614265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381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8"/>
            <p:cNvSpPr txBox="1"/>
            <p:nvPr/>
          </p:nvSpPr>
          <p:spPr>
            <a:xfrm>
              <a:off x="22860" y="3507699"/>
              <a:ext cx="9926954" cy="57828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Наличие сервитутов (совместное пользование крестьян и помещиков выгонами, сенокосами, пастбищами и другими угодьями)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latin typeface="Cambria"/>
                <a:ea typeface="Cambria"/>
                <a:cs typeface="Cambria"/>
                <a:sym typeface="Cambria"/>
              </a:rPr>
              <a:t>Политические и социально-экономические условия жизни белорусского населения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92" name="Google Shape;192;p9"/>
          <p:cNvGrpSpPr/>
          <p:nvPr/>
        </p:nvGrpSpPr>
        <p:grpSpPr>
          <a:xfrm>
            <a:off x="1307594" y="1269876"/>
            <a:ext cx="10728938" cy="4894311"/>
            <a:chOff x="36130" y="1116"/>
            <a:chExt cx="10728938" cy="4894311"/>
          </a:xfrm>
        </p:grpSpPr>
        <p:sp>
          <p:nvSpPr>
            <p:cNvPr id="193" name="Google Shape;193;p9"/>
            <p:cNvSpPr/>
            <p:nvPr/>
          </p:nvSpPr>
          <p:spPr>
            <a:xfrm>
              <a:off x="9510099" y="1888640"/>
              <a:ext cx="91440" cy="351645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94" name="Google Shape;194;p9"/>
            <p:cNvSpPr/>
            <p:nvPr/>
          </p:nvSpPr>
          <p:spPr>
            <a:xfrm>
              <a:off x="5400600" y="699743"/>
              <a:ext cx="4155219" cy="35164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95" name="Google Shape;195;p9"/>
            <p:cNvSpPr/>
            <p:nvPr/>
          </p:nvSpPr>
          <p:spPr>
            <a:xfrm>
              <a:off x="6739953" y="1888640"/>
              <a:ext cx="91440" cy="351645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96" name="Google Shape;196;p9"/>
            <p:cNvSpPr/>
            <p:nvPr/>
          </p:nvSpPr>
          <p:spPr>
            <a:xfrm>
              <a:off x="5400600" y="699743"/>
              <a:ext cx="1385073" cy="35164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97" name="Google Shape;197;p9"/>
            <p:cNvSpPr/>
            <p:nvPr/>
          </p:nvSpPr>
          <p:spPr>
            <a:xfrm>
              <a:off x="3969806" y="1888640"/>
              <a:ext cx="91440" cy="351645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98" name="Google Shape;198;p9"/>
            <p:cNvSpPr/>
            <p:nvPr/>
          </p:nvSpPr>
          <p:spPr>
            <a:xfrm>
              <a:off x="4015526" y="699743"/>
              <a:ext cx="1385073" cy="351645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99" name="Google Shape;199;p9"/>
            <p:cNvSpPr/>
            <p:nvPr/>
          </p:nvSpPr>
          <p:spPr>
            <a:xfrm>
              <a:off x="1199660" y="1888640"/>
              <a:ext cx="91440" cy="351645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00" name="Google Shape;200;p9"/>
            <p:cNvSpPr/>
            <p:nvPr/>
          </p:nvSpPr>
          <p:spPr>
            <a:xfrm>
              <a:off x="1245380" y="699743"/>
              <a:ext cx="4155219" cy="351645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01" name="Google Shape;201;p9"/>
            <p:cNvSpPr/>
            <p:nvPr/>
          </p:nvSpPr>
          <p:spPr>
            <a:xfrm>
              <a:off x="1939621" y="1116"/>
              <a:ext cx="6921957" cy="698627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9"/>
            <p:cNvSpPr txBox="1"/>
            <p:nvPr/>
          </p:nvSpPr>
          <p:spPr>
            <a:xfrm>
              <a:off x="1939621" y="1116"/>
              <a:ext cx="6921957" cy="69862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Основные направления экономической политики польских властей на территории Западной Беларуси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36130" y="1051389"/>
              <a:ext cx="2418500" cy="83725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9"/>
            <p:cNvSpPr txBox="1"/>
            <p:nvPr/>
          </p:nvSpPr>
          <p:spPr>
            <a:xfrm>
              <a:off x="36130" y="1051389"/>
              <a:ext cx="2418500" cy="83725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парцелляция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36130" y="2240286"/>
              <a:ext cx="2418500" cy="265514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9"/>
            <p:cNvSpPr txBox="1"/>
            <p:nvPr/>
          </p:nvSpPr>
          <p:spPr>
            <a:xfrm>
              <a:off x="36130" y="2240286"/>
              <a:ext cx="2418500" cy="265514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продажа мелкими участками (парцелла- ми) части помещичьей и государственной земли в основном лицам польской на- циональности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2806276" y="1051389"/>
              <a:ext cx="2418500" cy="83725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9"/>
            <p:cNvSpPr txBox="1"/>
            <p:nvPr/>
          </p:nvSpPr>
          <p:spPr>
            <a:xfrm>
              <a:off x="2806276" y="1051389"/>
              <a:ext cx="2418500" cy="83725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комасация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2806276" y="2240286"/>
              <a:ext cx="2418500" cy="265514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9"/>
            <p:cNvSpPr txBox="1"/>
            <p:nvPr/>
          </p:nvSpPr>
          <p:spPr>
            <a:xfrm>
              <a:off x="2806276" y="2240286"/>
              <a:ext cx="2418500" cy="265514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добровольное и принудительное выселение крестьян на хутора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5576422" y="1051389"/>
              <a:ext cx="2418500" cy="83725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9"/>
            <p:cNvSpPr txBox="1"/>
            <p:nvPr/>
          </p:nvSpPr>
          <p:spPr>
            <a:xfrm>
              <a:off x="5576422" y="1051389"/>
              <a:ext cx="2418500" cy="83725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пользование сервитутными землями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5576422" y="2240286"/>
              <a:ext cx="2418500" cy="265514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9"/>
            <p:cNvSpPr txBox="1"/>
            <p:nvPr/>
          </p:nvSpPr>
          <p:spPr>
            <a:xfrm>
              <a:off x="5576422" y="2240286"/>
              <a:ext cx="2418500" cy="265514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ликвидация права совместного пользова- ния выгонами, выпасами, сенокосами и другими угодьями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8346568" y="1051389"/>
              <a:ext cx="2418500" cy="83725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9"/>
            <p:cNvSpPr txBox="1"/>
            <p:nvPr/>
          </p:nvSpPr>
          <p:spPr>
            <a:xfrm>
              <a:off x="8346568" y="1051389"/>
              <a:ext cx="2418500" cy="83725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осадничество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8346568" y="2240286"/>
              <a:ext cx="2418500" cy="265514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9"/>
            <p:cNvSpPr txBox="1"/>
            <p:nvPr/>
          </p:nvSpPr>
          <p:spPr>
            <a:xfrm>
              <a:off x="8346568" y="2240286"/>
              <a:ext cx="2418500" cy="265514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получение бывшими военными – участни- ками польско-совет- ской войны 1919-1920 гг. бесплатно или по низкой цене земель- ных наделов до 45 га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db2004c017l">
  <a:themeElements>
    <a:clrScheme name="sample 3">
      <a:dk1>
        <a:srgbClr val="4C665F"/>
      </a:dk1>
      <a:lt1>
        <a:srgbClr val="FFFFFF"/>
      </a:lt1>
      <a:dk2>
        <a:srgbClr val="000000"/>
      </a:dk2>
      <a:lt2>
        <a:srgbClr val="DDDDDD"/>
      </a:lt2>
      <a:accent1>
        <a:srgbClr val="845084"/>
      </a:accent1>
      <a:accent2>
        <a:srgbClr val="C26840"/>
      </a:accent2>
      <a:accent3>
        <a:srgbClr val="FFFFFF"/>
      </a:accent3>
      <a:accent4>
        <a:srgbClr val="405650"/>
      </a:accent4>
      <a:accent5>
        <a:srgbClr val="C2B3C2"/>
      </a:accent5>
      <a:accent6>
        <a:srgbClr val="B05E39"/>
      </a:accent6>
      <a:hlink>
        <a:srgbClr val="C8BA74"/>
      </a:hlink>
      <a:folHlink>
        <a:srgbClr val="438BA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2009-01-18T11:28:08Z</dcterms:created>
  <dc:creator>Ситник П.В.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Автор">
    <vt:lpwstr>Ситник П.В.</vt:lpwstr>
  </property>
  <property fmtid="{D5CDD505-2E9C-101B-9397-08002B2CF9AE}" pid="3" name="Дата создания">
    <vt:lpwstr>10.08.2022</vt:lpwstr>
  </property>
</Properties>
</file>