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gCUFx4tSflG6wKg4YqmHPQmBiO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6FFA69-1807-41B1-8B49-46953112AA02}">
  <a:tblStyle styleId="{016FFA69-1807-41B1-8B49-46953112AA02}" styleName="Table_0">
    <a:wholeTbl>
      <a:tcTxStyle b="off" i="off">
        <a:font>
          <a:latin typeface="Euphemia"/>
          <a:ea typeface="Euphemia"/>
          <a:cs typeface="Euphemi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8E8"/>
          </a:solidFill>
        </a:fill>
      </a:tcStyle>
    </a:wholeTbl>
    <a:band1H>
      <a:tcTxStyle/>
      <a:tcStyle>
        <a:fill>
          <a:solidFill>
            <a:srgbClr val="CFCECD"/>
          </a:solidFill>
        </a:fill>
      </a:tcStyle>
    </a:band1H>
    <a:band2H>
      <a:tcTxStyle/>
    </a:band2H>
    <a:band1V>
      <a:tcTxStyle/>
      <a:tcStyle>
        <a:fill>
          <a:solidFill>
            <a:srgbClr val="CFCECD"/>
          </a:solidFill>
        </a:fill>
      </a:tcStyle>
    </a:band1V>
    <a:band2V>
      <a:tcTxStyle/>
    </a:band2V>
    <a:la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Euphemia"/>
          <a:ea typeface="Euphemia"/>
          <a:cs typeface="Euphemi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Euphemia"/>
          <a:ea typeface="Euphemia"/>
          <a:cs typeface="Euphemi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18" name="Google Shape;11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 с рисунком" showMasterSp="0">
  <p:cSld name="Титульный слайд с рисунком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19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20" name="Google Shape;20;p19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" name="Google Shape;21;p19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22" name="Google Shape;22;p19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23" name="Google Shape;23;p19"/>
            <p:cNvCxnSpPr/>
            <p:nvPr/>
          </p:nvCxnSpPr>
          <p:spPr>
            <a:xfrm>
              <a:off x="507492" y="1564644"/>
              <a:ext cx="8129016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19"/>
            <p:cNvCxnSpPr/>
            <p:nvPr/>
          </p:nvCxnSpPr>
          <p:spPr>
            <a:xfrm>
              <a:off x="507492" y="1501519"/>
              <a:ext cx="8129016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19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9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9"/>
          <p:cNvSpPr txBox="1"/>
          <p:nvPr>
            <p:ph type="ctrTitle"/>
          </p:nvPr>
        </p:nvSpPr>
        <p:spPr>
          <a:xfrm>
            <a:off x="1104900" y="2292094"/>
            <a:ext cx="573405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sp>
      <p:sp>
        <p:nvSpPr>
          <p:cNvPr id="29" name="Google Shape;29;p19"/>
          <p:cNvSpPr txBox="1"/>
          <p:nvPr>
            <p:ph idx="1" type="subTitle"/>
          </p:nvPr>
        </p:nvSpPr>
        <p:spPr>
          <a:xfrm>
            <a:off x="1104900" y="4511784"/>
            <a:ext cx="5734050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19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8"/>
          <p:cNvSpPr txBox="1"/>
          <p:nvPr>
            <p:ph idx="1" type="body"/>
          </p:nvPr>
        </p:nvSpPr>
        <p:spPr>
          <a:xfrm>
            <a:off x="5641848" y="1600199"/>
            <a:ext cx="5445252" cy="4572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  <a:defRPr sz="2000"/>
            </a:lvl1pPr>
            <a:lvl2pPr indent="-3302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2pPr>
            <a:lvl3pPr indent="-3302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9pPr>
          </a:lstStyle>
          <a:p/>
        </p:txBody>
      </p:sp>
      <p:sp>
        <p:nvSpPr>
          <p:cNvPr id="96" name="Google Shape;96;p28"/>
          <p:cNvSpPr txBox="1"/>
          <p:nvPr>
            <p:ph idx="2" type="body"/>
          </p:nvPr>
        </p:nvSpPr>
        <p:spPr>
          <a:xfrm>
            <a:off x="1104900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2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9"/>
          <p:cNvSpPr txBox="1"/>
          <p:nvPr>
            <p:ph idx="1" type="body"/>
          </p:nvPr>
        </p:nvSpPr>
        <p:spPr>
          <a:xfrm rot="5400000">
            <a:off x="3810000" y="-1104900"/>
            <a:ext cx="4572000" cy="99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3" name="Google Shape;103;p29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9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9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showMasterSp="0" type="vertTitleAndTx">
  <p:cSld name="VERTICAL_TITLE_AND_VERTICAL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0"/>
          <p:cNvSpPr txBox="1"/>
          <p:nvPr>
            <p:ph type="title"/>
          </p:nvPr>
        </p:nvSpPr>
        <p:spPr>
          <a:xfrm rot="5400000">
            <a:off x="7323931" y="2413794"/>
            <a:ext cx="5811838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0"/>
          <p:cNvSpPr txBox="1"/>
          <p:nvPr>
            <p:ph idx="1" type="body"/>
          </p:nvPr>
        </p:nvSpPr>
        <p:spPr>
          <a:xfrm rot="5400000">
            <a:off x="2248429" y="-778404"/>
            <a:ext cx="5811838" cy="80988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109" name="Google Shape;109;p3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12" name="Google Shape;112;p30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113" name="Google Shape;113;p30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30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 title="Пустой заполнитель, вместо которого можно добавить изображение. Щелкните заполнитель и выберите изображение, которое требуется добавить"/>
          <p:cNvSpPr/>
          <p:nvPr>
            <p:ph idx="2" type="pic"/>
          </p:nvPr>
        </p:nvSpPr>
        <p:spPr>
          <a:xfrm>
            <a:off x="4654671" y="1600199"/>
            <a:ext cx="6430912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1104900" y="1600200"/>
            <a:ext cx="3396996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22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3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3"/>
          <p:cNvSpPr txBox="1"/>
          <p:nvPr>
            <p:ph type="ctrTitle"/>
          </p:nvPr>
        </p:nvSpPr>
        <p:spPr>
          <a:xfrm>
            <a:off x="1104900" y="2292094"/>
            <a:ext cx="10096500" cy="22196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" type="subTitle"/>
          </p:nvPr>
        </p:nvSpPr>
        <p:spPr>
          <a:xfrm>
            <a:off x="1104898" y="4511784"/>
            <a:ext cx="10096501" cy="9555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23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7" name="Google Shape;57;p23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24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60" name="Google Shape;60;p24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61" name="Google Shape;61;p24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2" name="Google Shape;62;p24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63" name="Google Shape;63;p24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" name="Google Shape;64;p24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65" name="Google Shape;65;p24"/>
              <p:cNvCxnSpPr/>
              <p:nvPr/>
            </p:nvCxnSpPr>
            <p:spPr>
              <a:xfrm>
                <a:off x="507492" y="1564644"/>
                <a:ext cx="8129016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66" name="Google Shape;66;p24"/>
              <p:cNvCxnSpPr/>
              <p:nvPr/>
            </p:nvCxnSpPr>
            <p:spPr>
              <a:xfrm>
                <a:off x="507492" y="1501519"/>
                <a:ext cx="8129016" cy="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sp>
        <p:nvSpPr>
          <p:cNvPr id="67" name="Google Shape;67;p24"/>
          <p:cNvSpPr txBox="1"/>
          <p:nvPr>
            <p:ph type="title"/>
          </p:nvPr>
        </p:nvSpPr>
        <p:spPr>
          <a:xfrm>
            <a:off x="1104899" y="2971806"/>
            <a:ext cx="10071099" cy="1684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idx="1" type="body"/>
          </p:nvPr>
        </p:nvSpPr>
        <p:spPr>
          <a:xfrm>
            <a:off x="1104899" y="4655956"/>
            <a:ext cx="10071099" cy="509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2000"/>
              <a:buNone/>
              <a:defRPr sz="2000">
                <a:solidFill>
                  <a:srgbClr val="96939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800"/>
              <a:buNone/>
              <a:defRPr sz="1800">
                <a:solidFill>
                  <a:srgbClr val="96939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69391"/>
              </a:buClr>
              <a:buSzPts val="1600"/>
              <a:buNone/>
              <a:defRPr sz="1600">
                <a:solidFill>
                  <a:srgbClr val="969391"/>
                </a:solidFill>
              </a:defRPr>
            </a:lvl9pPr>
          </a:lstStyle>
          <a:p/>
        </p:txBody>
      </p:sp>
      <p:sp>
        <p:nvSpPr>
          <p:cNvPr id="69" name="Google Shape;69;p24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72" name="Google Shape;72;p24" title="Вкладка ленты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880" y="0"/>
            <a:ext cx="1783188" cy="2971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типа объектов" type="twoObj">
  <p:cSld name="TWO_OBJECT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5"/>
          <p:cNvSpPr txBox="1"/>
          <p:nvPr>
            <p:ph idx="1" type="body"/>
          </p:nvPr>
        </p:nvSpPr>
        <p:spPr>
          <a:xfrm>
            <a:off x="11049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175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2" type="body"/>
          </p:nvPr>
        </p:nvSpPr>
        <p:spPr>
          <a:xfrm>
            <a:off x="6172200" y="1600200"/>
            <a:ext cx="49149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175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5pPr>
            <a:lvl6pPr indent="-3175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6pPr>
            <a:lvl7pPr indent="-3175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7pPr>
            <a:lvl8pPr indent="-3175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6"/>
          <p:cNvSpPr txBox="1"/>
          <p:nvPr>
            <p:ph idx="1" type="body"/>
          </p:nvPr>
        </p:nvSpPr>
        <p:spPr>
          <a:xfrm>
            <a:off x="110490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26"/>
          <p:cNvSpPr txBox="1"/>
          <p:nvPr>
            <p:ph idx="2" type="body"/>
          </p:nvPr>
        </p:nvSpPr>
        <p:spPr>
          <a:xfrm>
            <a:off x="110490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3" type="body"/>
          </p:nvPr>
        </p:nvSpPr>
        <p:spPr>
          <a:xfrm>
            <a:off x="6166110" y="1600200"/>
            <a:ext cx="4919472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5" name="Google Shape;85;p26"/>
          <p:cNvSpPr txBox="1"/>
          <p:nvPr>
            <p:ph idx="4" type="body"/>
          </p:nvPr>
        </p:nvSpPr>
        <p:spPr>
          <a:xfrm>
            <a:off x="6166110" y="2424112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showMasterSp="0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7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7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7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3C363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pSp>
        <p:nvGrpSpPr>
          <p:cNvPr id="15" name="Google Shape;15;p18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6" name="Google Shape;16;p18"/>
            <p:cNvCxnSpPr/>
            <p:nvPr/>
          </p:nvCxnSpPr>
          <p:spPr>
            <a:xfrm rot="10800000">
              <a:off x="1073150" y="1219201"/>
              <a:ext cx="10058400" cy="0"/>
            </a:xfrm>
            <a:prstGeom prst="straightConnector1">
              <a:avLst/>
            </a:prstGeom>
            <a:noFill/>
            <a:ln cap="flat" cmpd="sng" w="381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" name="Google Shape;17;p18"/>
            <p:cNvCxnSpPr/>
            <p:nvPr/>
          </p:nvCxnSpPr>
          <p:spPr>
            <a:xfrm rot="10800000">
              <a:off x="1073150" y="1282326"/>
              <a:ext cx="10058400" cy="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/>
          <p:nvPr>
            <p:ph type="ctrTitle"/>
          </p:nvPr>
        </p:nvSpPr>
        <p:spPr>
          <a:xfrm>
            <a:off x="893700" y="2592150"/>
            <a:ext cx="5945100" cy="996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ru-RU" sz="3600"/>
              <a:t>СЕМЕЙНЫЕ ОТНОШЕНИЯ</a:t>
            </a:r>
            <a:endParaRPr b="1" sz="3600"/>
          </a:p>
        </p:txBody>
      </p:sp>
      <p:pic>
        <p:nvPicPr>
          <p:cNvPr id="121" name="Google Shape;121;p1" title="Открытая книга на столе, размытые книги на заднем плане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81063" y="1310656"/>
            <a:ext cx="5210937" cy="4208604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22" name="Google Shape;122;p1"/>
          <p:cNvSpPr txBox="1"/>
          <p:nvPr>
            <p:ph idx="1" type="subTitle"/>
          </p:nvPr>
        </p:nvSpPr>
        <p:spPr>
          <a:xfrm>
            <a:off x="893700" y="3391051"/>
            <a:ext cx="5734200" cy="340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Обществоведение (подготовительный курс)</a:t>
            </a:r>
            <a:endParaRPr/>
          </a:p>
        </p:txBody>
      </p:sp>
      <p:sp>
        <p:nvSpPr>
          <p:cNvPr id="123" name="Google Shape;123;p1"/>
          <p:cNvSpPr txBox="1"/>
          <p:nvPr/>
        </p:nvSpPr>
        <p:spPr>
          <a:xfrm>
            <a:off x="1833925" y="715650"/>
            <a:ext cx="78418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6457950" y="5869803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3144382" y="6449225"/>
            <a:ext cx="5628426" cy="3408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</a:pPr>
            <a:r>
              <a:rPr b="0" lang="ru-RU" sz="1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0" sz="18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 b="0" l="8449" r="8539" t="0"/>
          <a:stretch/>
        </p:blipFill>
        <p:spPr>
          <a:xfrm>
            <a:off x="6981063" y="1293962"/>
            <a:ext cx="5227607" cy="4225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Семья как ценность</a:t>
            </a:r>
            <a:endParaRPr/>
          </a:p>
        </p:txBody>
      </p:sp>
      <p:grpSp>
        <p:nvGrpSpPr>
          <p:cNvPr id="265" name="Google Shape;265;p10"/>
          <p:cNvGrpSpPr/>
          <p:nvPr/>
        </p:nvGrpSpPr>
        <p:grpSpPr>
          <a:xfrm>
            <a:off x="1104900" y="5874588"/>
            <a:ext cx="9980682" cy="794771"/>
            <a:chOff x="1104900" y="5229200"/>
            <a:chExt cx="9980682" cy="1440160"/>
          </a:xfrm>
        </p:grpSpPr>
        <p:sp>
          <p:nvSpPr>
            <p:cNvPr id="266" name="Google Shape;266;p10"/>
            <p:cNvSpPr/>
            <p:nvPr/>
          </p:nvSpPr>
          <p:spPr>
            <a:xfrm>
              <a:off x="1104900" y="5229200"/>
              <a:ext cx="9980682" cy="144016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1181818" y="5271380"/>
              <a:ext cx="9903763" cy="13558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rgbClr val="5C4D39"/>
                  </a:solidFill>
                  <a:latin typeface="Arial"/>
                  <a:ea typeface="Arial"/>
                  <a:cs typeface="Arial"/>
                  <a:sym typeface="Arial"/>
                </a:rPr>
                <a:t>Продолжительность поколения - </a:t>
              </a:r>
              <a:r>
                <a:rPr lang="ru-RU" sz="1800">
                  <a:solidFill>
                    <a:srgbClr val="5C4D39"/>
                  </a:solidFill>
                  <a:latin typeface="Arial"/>
                  <a:ea typeface="Arial"/>
                  <a:cs typeface="Arial"/>
                  <a:sym typeface="Arial"/>
                </a:rPr>
                <a:t>промежуток времени между рождением родителей и детей (в среднем это около 30 лет)</a:t>
              </a:r>
              <a:endParaRPr/>
            </a:p>
          </p:txBody>
        </p:sp>
      </p:grpSp>
      <p:grpSp>
        <p:nvGrpSpPr>
          <p:cNvPr id="268" name="Google Shape;268;p10"/>
          <p:cNvGrpSpPr/>
          <p:nvPr/>
        </p:nvGrpSpPr>
        <p:grpSpPr>
          <a:xfrm>
            <a:off x="1585252" y="1509755"/>
            <a:ext cx="9096892" cy="4028239"/>
            <a:chOff x="403435" y="2104"/>
            <a:chExt cx="9096892" cy="4028239"/>
          </a:xfrm>
        </p:grpSpPr>
        <p:sp>
          <p:nvSpPr>
            <p:cNvPr id="269" name="Google Shape;269;p10"/>
            <p:cNvSpPr/>
            <p:nvPr/>
          </p:nvSpPr>
          <p:spPr>
            <a:xfrm>
              <a:off x="403435" y="2104"/>
              <a:ext cx="7786494" cy="1150925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 txBox="1"/>
            <p:nvPr/>
          </p:nvSpPr>
          <p:spPr>
            <a:xfrm>
              <a:off x="437144" y="35813"/>
              <a:ext cx="7719076" cy="10835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Поколение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1182084" y="1153029"/>
              <a:ext cx="778649" cy="86319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72" name="Google Shape;272;p10"/>
            <p:cNvSpPr/>
            <p:nvPr/>
          </p:nvSpPr>
          <p:spPr>
            <a:xfrm>
              <a:off x="1960734" y="1440761"/>
              <a:ext cx="7539593" cy="115092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0"/>
            <p:cNvSpPr txBox="1"/>
            <p:nvPr/>
          </p:nvSpPr>
          <p:spPr>
            <a:xfrm>
              <a:off x="1994443" y="1474470"/>
              <a:ext cx="7472175" cy="10835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исторически конкретная социальная группа людей, одинаково отда- лённых в родственном отношении от общих предков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1182084" y="1153029"/>
              <a:ext cx="778649" cy="23018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275" name="Google Shape;275;p10"/>
            <p:cNvSpPr/>
            <p:nvPr/>
          </p:nvSpPr>
          <p:spPr>
            <a:xfrm>
              <a:off x="1960734" y="2879418"/>
              <a:ext cx="7539593" cy="115092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thickThin" w="48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0"/>
            <p:cNvSpPr txBox="1"/>
            <p:nvPr/>
          </p:nvSpPr>
          <p:spPr>
            <a:xfrm>
              <a:off x="1994443" y="2913127"/>
              <a:ext cx="7472175" cy="108350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 историко-культурных исследованиях - участники или современники важных исторических событий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Семья как ценность</a:t>
            </a:r>
            <a:endParaRPr/>
          </a:p>
        </p:txBody>
      </p:sp>
      <p:graphicFrame>
        <p:nvGraphicFramePr>
          <p:cNvPr id="283" name="Google Shape;283;p11"/>
          <p:cNvGraphicFramePr/>
          <p:nvPr/>
        </p:nvGraphicFramePr>
        <p:xfrm>
          <a:off x="1104900" y="156505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{016FFA69-1807-41B1-8B49-46953112AA02}</a:tableStyleId>
              </a:tblPr>
              <a:tblGrid>
                <a:gridCol w="2431925"/>
                <a:gridCol w="7548750"/>
              </a:tblGrid>
              <a:tr h="6201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/>
                        <a:t>Семейные ценности</a:t>
                      </a:r>
                      <a:endParaRPr sz="2000"/>
                    </a:p>
                  </a:txBody>
                  <a:tcPr marT="45725" marB="45725" marR="91450" marL="91450" anchor="ctr"/>
                </a:tc>
                <a:tc hMerge="1"/>
              </a:tr>
              <a:tr h="1860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Ценности, связан- ные с супружеством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Ценность брака, ценность равноправия супругов или ценность до- минирования одного из них, ценность межличностных коммуника- ций между супругами, ценность отношений взаимоподдержки и взаимопонимания супругов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1001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Ценности, связан- ные с родительст- вом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Ценность детей, включающая в себя ценность многодетности или малодетности, ценность воспитания и социализации детей в семье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  <a:tr h="1431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Ценности, связан- ные с родством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Ценность наличия родственников (дедушек и бабушек, братьев и сестёр и т.д.), ценность взаимодействия и взаимопомощи между родственниками, ценность расширенной или нуклеарной семьи</a:t>
                      </a:r>
                      <a:endParaRPr sz="18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Семья как ценность</a:t>
            </a:r>
            <a:endParaRPr/>
          </a:p>
        </p:txBody>
      </p:sp>
      <p:grpSp>
        <p:nvGrpSpPr>
          <p:cNvPr id="290" name="Google Shape;290;p12"/>
          <p:cNvGrpSpPr/>
          <p:nvPr/>
        </p:nvGrpSpPr>
        <p:grpSpPr>
          <a:xfrm>
            <a:off x="1452291" y="1426628"/>
            <a:ext cx="9285898" cy="5177935"/>
            <a:chOff x="347391" y="3270"/>
            <a:chExt cx="9285898" cy="5177935"/>
          </a:xfrm>
        </p:grpSpPr>
        <p:sp>
          <p:nvSpPr>
            <p:cNvPr id="291" name="Google Shape;291;p12"/>
            <p:cNvSpPr/>
            <p:nvPr/>
          </p:nvSpPr>
          <p:spPr>
            <a:xfrm>
              <a:off x="7354844" y="3510014"/>
              <a:ext cx="91440" cy="35499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2" name="Google Shape;292;p12"/>
            <p:cNvSpPr/>
            <p:nvPr/>
          </p:nvSpPr>
          <p:spPr>
            <a:xfrm>
              <a:off x="7354844" y="1741994"/>
              <a:ext cx="91440" cy="35499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3" name="Google Shape;293;p12"/>
            <p:cNvSpPr/>
            <p:nvPr/>
          </p:nvSpPr>
          <p:spPr>
            <a:xfrm>
              <a:off x="4990340" y="541772"/>
              <a:ext cx="2410223" cy="3549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4" name="Google Shape;294;p12"/>
            <p:cNvSpPr/>
            <p:nvPr/>
          </p:nvSpPr>
          <p:spPr>
            <a:xfrm>
              <a:off x="2534397" y="3510014"/>
              <a:ext cx="91440" cy="35499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5" name="Google Shape;295;p12"/>
            <p:cNvSpPr/>
            <p:nvPr/>
          </p:nvSpPr>
          <p:spPr>
            <a:xfrm>
              <a:off x="2534397" y="1741994"/>
              <a:ext cx="91440" cy="35499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6" name="Google Shape;296;p12"/>
            <p:cNvSpPr/>
            <p:nvPr/>
          </p:nvSpPr>
          <p:spPr>
            <a:xfrm>
              <a:off x="2580117" y="541772"/>
              <a:ext cx="2410223" cy="35499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7" name="Google Shape;297;p12"/>
            <p:cNvSpPr/>
            <p:nvPr/>
          </p:nvSpPr>
          <p:spPr>
            <a:xfrm>
              <a:off x="512092" y="3270"/>
              <a:ext cx="8956496" cy="538502"/>
            </a:xfrm>
            <a:prstGeom prst="rect">
              <a:avLst/>
            </a:prstGeom>
            <a:gradFill>
              <a:gsLst>
                <a:gs pos="0">
                  <a:srgbClr val="534740"/>
                </a:gs>
                <a:gs pos="71000">
                  <a:srgbClr val="52463F"/>
                </a:gs>
                <a:gs pos="100000">
                  <a:srgbClr val="493E3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2"/>
            <p:cNvSpPr txBox="1"/>
            <p:nvPr/>
          </p:nvSpPr>
          <p:spPr>
            <a:xfrm>
              <a:off x="512092" y="3270"/>
              <a:ext cx="8956496" cy="5385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Основные современные тенденции в развитии семейных отношений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2"/>
            <p:cNvSpPr/>
            <p:nvPr/>
          </p:nvSpPr>
          <p:spPr>
            <a:xfrm>
              <a:off x="379882" y="896767"/>
              <a:ext cx="4400470" cy="845226"/>
            </a:xfrm>
            <a:prstGeom prst="rect">
              <a:avLst/>
            </a:prstGeom>
            <a:gradFill>
              <a:gsLst>
                <a:gs pos="0">
                  <a:srgbClr val="534740"/>
                </a:gs>
                <a:gs pos="71000">
                  <a:srgbClr val="52463F"/>
                </a:gs>
                <a:gs pos="100000">
                  <a:srgbClr val="493E3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2"/>
            <p:cNvSpPr txBox="1"/>
            <p:nvPr/>
          </p:nvSpPr>
          <p:spPr>
            <a:xfrm>
              <a:off x="379882" y="896767"/>
              <a:ext cx="4400470" cy="8452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Создание новой современной семьи: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2"/>
            <p:cNvSpPr/>
            <p:nvPr/>
          </p:nvSpPr>
          <p:spPr>
            <a:xfrm>
              <a:off x="347391" y="2096990"/>
              <a:ext cx="4465451" cy="1413024"/>
            </a:xfrm>
            <a:prstGeom prst="rect">
              <a:avLst/>
            </a:prstGeom>
            <a:gradFill>
              <a:gsLst>
                <a:gs pos="0">
                  <a:srgbClr val="534740"/>
                </a:gs>
                <a:gs pos="71000">
                  <a:srgbClr val="52463F"/>
                </a:gs>
                <a:gs pos="100000">
                  <a:srgbClr val="493E3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2"/>
            <p:cNvSpPr txBox="1"/>
            <p:nvPr/>
          </p:nvSpPr>
          <p:spPr>
            <a:xfrm>
              <a:off x="347391" y="2096990"/>
              <a:ext cx="4465451" cy="1413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отношения между мужем и женой строятся на основе равенства, без жёсткого закрепления обязанностей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2"/>
            <p:cNvSpPr/>
            <p:nvPr/>
          </p:nvSpPr>
          <p:spPr>
            <a:xfrm>
              <a:off x="347391" y="3865010"/>
              <a:ext cx="4465451" cy="1316195"/>
            </a:xfrm>
            <a:prstGeom prst="rect">
              <a:avLst/>
            </a:prstGeom>
            <a:gradFill>
              <a:gsLst>
                <a:gs pos="0">
                  <a:srgbClr val="534740"/>
                </a:gs>
                <a:gs pos="71000">
                  <a:srgbClr val="52463F"/>
                </a:gs>
                <a:gs pos="100000">
                  <a:srgbClr val="493E3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2"/>
            <p:cNvSpPr txBox="1"/>
            <p:nvPr/>
          </p:nvSpPr>
          <p:spPr>
            <a:xfrm>
              <a:off x="347391" y="3865010"/>
              <a:ext cx="4465451" cy="13161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женщины активно участвуют в жизни общества, в экономическом обеспечении семьи и играют важную роль в принятии семейных решений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200329" y="896767"/>
              <a:ext cx="4400470" cy="845226"/>
            </a:xfrm>
            <a:prstGeom prst="rect">
              <a:avLst/>
            </a:prstGeom>
            <a:gradFill>
              <a:gsLst>
                <a:gs pos="0">
                  <a:srgbClr val="534740"/>
                </a:gs>
                <a:gs pos="71000">
                  <a:srgbClr val="52463F"/>
                </a:gs>
                <a:gs pos="100000">
                  <a:srgbClr val="493E3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2"/>
            <p:cNvSpPr txBox="1"/>
            <p:nvPr/>
          </p:nvSpPr>
          <p:spPr>
            <a:xfrm>
              <a:off x="5200329" y="896767"/>
              <a:ext cx="4400470" cy="8452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Сохранение, укрепление или возрождение традиционной семьи</a:t>
              </a:r>
              <a:r>
                <a:rPr b="0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где основная роль принадлежит мужу:</a:t>
              </a:r>
              <a:endPara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167838" y="2096990"/>
              <a:ext cx="4465451" cy="1413024"/>
            </a:xfrm>
            <a:prstGeom prst="rect">
              <a:avLst/>
            </a:prstGeom>
            <a:gradFill>
              <a:gsLst>
                <a:gs pos="0">
                  <a:srgbClr val="534740"/>
                </a:gs>
                <a:gs pos="71000">
                  <a:srgbClr val="52463F"/>
                </a:gs>
                <a:gs pos="100000">
                  <a:srgbClr val="493E3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2"/>
            <p:cNvSpPr txBox="1"/>
            <p:nvPr/>
          </p:nvSpPr>
          <p:spPr>
            <a:xfrm>
              <a:off x="5167838" y="2096990"/>
              <a:ext cx="4465451" cy="14130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мужчина является хозяином, собственни- ком имущества, обеспечивает экономи- ческую самостоятельность семьи, а все остальные члены семьи должны беспре- кословно выполнять его волю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167838" y="3865010"/>
              <a:ext cx="4465451" cy="1316195"/>
            </a:xfrm>
            <a:prstGeom prst="rect">
              <a:avLst/>
            </a:prstGeom>
            <a:gradFill>
              <a:gsLst>
                <a:gs pos="0">
                  <a:srgbClr val="534740"/>
                </a:gs>
                <a:gs pos="71000">
                  <a:srgbClr val="52463F"/>
                </a:gs>
                <a:gs pos="100000">
                  <a:srgbClr val="493E3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2"/>
            <p:cNvSpPr txBox="1"/>
            <p:nvPr/>
          </p:nvSpPr>
          <p:spPr>
            <a:xfrm>
              <a:off x="5167838" y="3865010"/>
              <a:ext cx="4465451" cy="131619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роль женщины сводится к рождению и воспитанию детей, ведению домашнего хозяйства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Семья как ценность</a:t>
            </a:r>
            <a:endParaRPr/>
          </a:p>
        </p:txBody>
      </p:sp>
      <p:graphicFrame>
        <p:nvGraphicFramePr>
          <p:cNvPr id="317" name="Google Shape;317;p13"/>
          <p:cNvGraphicFramePr/>
          <p:nvPr/>
        </p:nvGraphicFramePr>
        <p:xfrm>
          <a:off x="1104900" y="144428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{016FFA69-1807-41B1-8B49-46953112AA02}</a:tableStyleId>
              </a:tblPr>
              <a:tblGrid>
                <a:gridCol w="2296450"/>
                <a:gridCol w="3842125"/>
                <a:gridCol w="3842125"/>
              </a:tblGrid>
              <a:tr h="51780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Типы современной семьи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 hMerge="1"/>
                <a:tc hMerge="1"/>
              </a:tr>
              <a:tr h="4846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Тип семьи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DB3A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Достоинства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DB3A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Недостатки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solidFill>
                      <a:srgbClr val="BDB3AE"/>
                    </a:solidFill>
                  </a:tcPr>
                </a:tc>
              </a:tr>
              <a:tr h="1194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Традиционная семья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Больше порядка и стабильности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Принижается роль женщины и де- тей, на мужчину возлагается</a:t>
                      </a: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мно- жество обязанностей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2987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Современная семья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Способствует росту самосозна- ния женщины, её социальному и культурному развитию; в семье нового типа больше эмоций и свободы для всех участников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Предпочтение, отдаваемое лич- ной свободе, наносит ущерб взаимной ответственности супру- гов и сплочённости семьи; умень- шается число лиц, официально вступающих в брак; ослабевает прочность семейных отношений; увеличивается количество разво- дов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Семья как ценность</a:t>
            </a:r>
            <a:endParaRPr/>
          </a:p>
        </p:txBody>
      </p:sp>
      <p:grpSp>
        <p:nvGrpSpPr>
          <p:cNvPr id="324" name="Google Shape;324;p14"/>
          <p:cNvGrpSpPr/>
          <p:nvPr/>
        </p:nvGrpSpPr>
        <p:grpSpPr>
          <a:xfrm>
            <a:off x="1104900" y="1934085"/>
            <a:ext cx="9980682" cy="4406330"/>
            <a:chOff x="623428" y="1916832"/>
            <a:chExt cx="7062553" cy="3888432"/>
          </a:xfrm>
        </p:grpSpPr>
        <p:grpSp>
          <p:nvGrpSpPr>
            <p:cNvPr id="325" name="Google Shape;325;p14"/>
            <p:cNvGrpSpPr/>
            <p:nvPr/>
          </p:nvGrpSpPr>
          <p:grpSpPr>
            <a:xfrm>
              <a:off x="1927085" y="1916832"/>
              <a:ext cx="4752524" cy="1145060"/>
              <a:chOff x="1728193" y="87889"/>
              <a:chExt cx="4752524" cy="568996"/>
            </a:xfrm>
          </p:grpSpPr>
          <p:sp>
            <p:nvSpPr>
              <p:cNvPr id="326" name="Google Shape;326;p14"/>
              <p:cNvSpPr/>
              <p:nvPr/>
            </p:nvSpPr>
            <p:spPr>
              <a:xfrm>
                <a:off x="1728193" y="87889"/>
                <a:ext cx="4752524" cy="568996"/>
              </a:xfrm>
              <a:prstGeom prst="rect">
                <a:avLst/>
              </a:prstGeom>
              <a:solidFill>
                <a:schemeClr val="lt1"/>
              </a:solidFill>
              <a:ln cap="flat" cmpd="thickThin" w="480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14"/>
              <p:cNvSpPr/>
              <p:nvPr/>
            </p:nvSpPr>
            <p:spPr>
              <a:xfrm>
                <a:off x="1728193" y="87889"/>
                <a:ext cx="4752524" cy="568996"/>
              </a:xfrm>
              <a:prstGeom prst="rect">
                <a:avLst/>
              </a:prstGeom>
              <a:solidFill>
                <a:schemeClr val="lt1"/>
              </a:solidFill>
              <a:ln cap="flat" cmpd="thickThin" w="480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2700" lIns="12700" spcFirstLastPara="1" rIns="12700" wrap="square" tIns="12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Нуклеаризация </a:t>
                </a:r>
                <a:r>
                  <a:rPr lang="ru-RU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 стремление молодых супругов жить отдельно от родителей</a:t>
                </a:r>
                <a:r>
                  <a:rPr b="1" lang="ru-RU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1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8" name="Google Shape;328;p14"/>
            <p:cNvGrpSpPr/>
            <p:nvPr/>
          </p:nvGrpSpPr>
          <p:grpSpPr>
            <a:xfrm>
              <a:off x="623428" y="4581128"/>
              <a:ext cx="3312368" cy="1224136"/>
              <a:chOff x="1728193" y="87889"/>
              <a:chExt cx="4752524" cy="568996"/>
            </a:xfrm>
          </p:grpSpPr>
          <p:sp>
            <p:nvSpPr>
              <p:cNvPr id="329" name="Google Shape;329;p14"/>
              <p:cNvSpPr/>
              <p:nvPr/>
            </p:nvSpPr>
            <p:spPr>
              <a:xfrm>
                <a:off x="1728193" y="87889"/>
                <a:ext cx="4752524" cy="568996"/>
              </a:xfrm>
              <a:prstGeom prst="rect">
                <a:avLst/>
              </a:prstGeom>
              <a:solidFill>
                <a:schemeClr val="lt1"/>
              </a:solidFill>
              <a:ln cap="flat" cmpd="thickThin" w="480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14"/>
              <p:cNvSpPr/>
              <p:nvPr/>
            </p:nvSpPr>
            <p:spPr>
              <a:xfrm>
                <a:off x="1728193" y="87889"/>
                <a:ext cx="4752524" cy="568996"/>
              </a:xfrm>
              <a:prstGeom prst="rect">
                <a:avLst/>
              </a:prstGeom>
              <a:solidFill>
                <a:schemeClr val="lt1"/>
              </a:solidFill>
              <a:ln cap="flat" cmpd="thickThin" w="480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2700" lIns="12700" spcFirstLastPara="1" rIns="12700" wrap="square" tIns="12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семья лишается систематической помощи родителей</a:t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" name="Google Shape;331;p14"/>
            <p:cNvGrpSpPr/>
            <p:nvPr/>
          </p:nvGrpSpPr>
          <p:grpSpPr>
            <a:xfrm>
              <a:off x="4373613" y="4581128"/>
              <a:ext cx="3312368" cy="1224136"/>
              <a:chOff x="1728193" y="87889"/>
              <a:chExt cx="4752524" cy="568996"/>
            </a:xfrm>
          </p:grpSpPr>
          <p:sp>
            <p:nvSpPr>
              <p:cNvPr id="332" name="Google Shape;332;p14"/>
              <p:cNvSpPr/>
              <p:nvPr/>
            </p:nvSpPr>
            <p:spPr>
              <a:xfrm>
                <a:off x="1728193" y="87889"/>
                <a:ext cx="4752524" cy="568996"/>
              </a:xfrm>
              <a:prstGeom prst="rect">
                <a:avLst/>
              </a:prstGeom>
              <a:solidFill>
                <a:schemeClr val="lt1"/>
              </a:solidFill>
              <a:ln cap="flat" cmpd="thickThin" w="480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14"/>
              <p:cNvSpPr/>
              <p:nvPr/>
            </p:nvSpPr>
            <p:spPr>
              <a:xfrm>
                <a:off x="1728193" y="87889"/>
                <a:ext cx="4752524" cy="568996"/>
              </a:xfrm>
              <a:prstGeom prst="rect">
                <a:avLst/>
              </a:prstGeom>
              <a:solidFill>
                <a:schemeClr val="lt1"/>
              </a:solidFill>
              <a:ln cap="flat" cmpd="thickThin" w="480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12700" lIns="12700" spcFirstLastPara="1" rIns="12700" wrap="square" tIns="12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адаптация к новым ролям, условиям жизни идёт быстрее; формируется ответственность</a:t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4" name="Google Shape;334;p14"/>
            <p:cNvSpPr/>
            <p:nvPr/>
          </p:nvSpPr>
          <p:spPr>
            <a:xfrm>
              <a:off x="2233881" y="3259832"/>
              <a:ext cx="914400" cy="914400"/>
            </a:xfrm>
            <a:prstGeom prst="mathMinus">
              <a:avLst>
                <a:gd fmla="val 23520" name="adj1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5436096" y="3259832"/>
              <a:ext cx="914400" cy="914400"/>
            </a:xfrm>
            <a:prstGeom prst="mathPlus">
              <a:avLst>
                <a:gd fmla="val 23520" name="adj1"/>
              </a:avLst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Семья как ценность</a:t>
            </a:r>
            <a:endParaRPr/>
          </a:p>
        </p:txBody>
      </p:sp>
      <p:grpSp>
        <p:nvGrpSpPr>
          <p:cNvPr id="342" name="Google Shape;342;p15"/>
          <p:cNvGrpSpPr/>
          <p:nvPr/>
        </p:nvGrpSpPr>
        <p:grpSpPr>
          <a:xfrm>
            <a:off x="1244350" y="1484531"/>
            <a:ext cx="9701780" cy="5200153"/>
            <a:chOff x="139450" y="788"/>
            <a:chExt cx="9701780" cy="5200153"/>
          </a:xfrm>
        </p:grpSpPr>
        <p:sp>
          <p:nvSpPr>
            <p:cNvPr id="343" name="Google Shape;343;p15"/>
            <p:cNvSpPr/>
            <p:nvPr/>
          </p:nvSpPr>
          <p:spPr>
            <a:xfrm>
              <a:off x="7442984" y="3862480"/>
              <a:ext cx="91440" cy="29167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4" name="Google Shape;344;p15"/>
            <p:cNvSpPr/>
            <p:nvPr/>
          </p:nvSpPr>
          <p:spPr>
            <a:xfrm>
              <a:off x="7442984" y="2489394"/>
              <a:ext cx="91440" cy="29167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5" name="Google Shape;345;p15"/>
            <p:cNvSpPr/>
            <p:nvPr/>
          </p:nvSpPr>
          <p:spPr>
            <a:xfrm>
              <a:off x="7442984" y="1116307"/>
              <a:ext cx="91440" cy="29167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6" name="Google Shape;346;p15"/>
            <p:cNvSpPr/>
            <p:nvPr/>
          </p:nvSpPr>
          <p:spPr>
            <a:xfrm>
              <a:off x="4990341" y="443233"/>
              <a:ext cx="2498363" cy="29167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7" name="Google Shape;347;p15"/>
            <p:cNvSpPr/>
            <p:nvPr/>
          </p:nvSpPr>
          <p:spPr>
            <a:xfrm>
              <a:off x="2446257" y="3862480"/>
              <a:ext cx="91440" cy="29167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8" name="Google Shape;348;p15"/>
            <p:cNvSpPr/>
            <p:nvPr/>
          </p:nvSpPr>
          <p:spPr>
            <a:xfrm>
              <a:off x="2446257" y="2489394"/>
              <a:ext cx="91440" cy="29167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9" name="Google Shape;349;p15"/>
            <p:cNvSpPr/>
            <p:nvPr/>
          </p:nvSpPr>
          <p:spPr>
            <a:xfrm>
              <a:off x="2446257" y="1116307"/>
              <a:ext cx="91440" cy="29167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0" name="Google Shape;350;p15"/>
            <p:cNvSpPr/>
            <p:nvPr/>
          </p:nvSpPr>
          <p:spPr>
            <a:xfrm>
              <a:off x="2491977" y="443233"/>
              <a:ext cx="2498363" cy="29167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51" name="Google Shape;351;p15"/>
            <p:cNvSpPr/>
            <p:nvPr/>
          </p:nvSpPr>
          <p:spPr>
            <a:xfrm>
              <a:off x="2424657" y="788"/>
              <a:ext cx="5131367" cy="442445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5"/>
            <p:cNvSpPr txBox="1"/>
            <p:nvPr/>
          </p:nvSpPr>
          <p:spPr>
            <a:xfrm>
              <a:off x="2424657" y="788"/>
              <a:ext cx="5131367" cy="4424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Ведущие мотивы создания семьи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173666" y="734905"/>
              <a:ext cx="4636623" cy="381402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5"/>
            <p:cNvSpPr txBox="1"/>
            <p:nvPr/>
          </p:nvSpPr>
          <p:spPr>
            <a:xfrm>
              <a:off x="173666" y="734905"/>
              <a:ext cx="4636623" cy="3814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Современной: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139450" y="1407979"/>
              <a:ext cx="4705054" cy="108141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5"/>
            <p:cNvSpPr txBox="1"/>
            <p:nvPr/>
          </p:nvSpPr>
          <p:spPr>
            <a:xfrm>
              <a:off x="139450" y="1407979"/>
              <a:ext cx="4705054" cy="10814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духовное сообщество, содружество во имя интересной, культурной и богатой впечатлениями жизни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139450" y="2781066"/>
              <a:ext cx="4705054" cy="108141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5"/>
            <p:cNvSpPr txBox="1"/>
            <p:nvPr/>
          </p:nvSpPr>
          <p:spPr>
            <a:xfrm>
              <a:off x="139450" y="2781066"/>
              <a:ext cx="4705054" cy="10814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обретение устойчивости в бурно изменяющемся мире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5"/>
            <p:cNvSpPr/>
            <p:nvPr/>
          </p:nvSpPr>
          <p:spPr>
            <a:xfrm>
              <a:off x="140151" y="4154152"/>
              <a:ext cx="4703652" cy="104678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5"/>
            <p:cNvSpPr txBox="1"/>
            <p:nvPr/>
          </p:nvSpPr>
          <p:spPr>
            <a:xfrm>
              <a:off x="140151" y="4154152"/>
              <a:ext cx="4703652" cy="1046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помощь в совместной выработке тактики поведения в обществе и определения жизненных перспектив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5170392" y="734905"/>
              <a:ext cx="4636623" cy="381402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5"/>
            <p:cNvSpPr txBox="1"/>
            <p:nvPr/>
          </p:nvSpPr>
          <p:spPr>
            <a:xfrm>
              <a:off x="5170392" y="734905"/>
              <a:ext cx="4636623" cy="3814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Традиционной:</a:t>
              </a:r>
              <a:endParaRPr b="1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>
              <a:off x="5136176" y="1407979"/>
              <a:ext cx="4705054" cy="108141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5"/>
            <p:cNvSpPr txBox="1"/>
            <p:nvPr/>
          </p:nvSpPr>
          <p:spPr>
            <a:xfrm>
              <a:off x="5136176" y="1407979"/>
              <a:ext cx="4705054" cy="10814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продолжение рода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>
              <a:off x="5136176" y="2781066"/>
              <a:ext cx="4705054" cy="108141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5"/>
            <p:cNvSpPr txBox="1"/>
            <p:nvPr/>
          </p:nvSpPr>
          <p:spPr>
            <a:xfrm>
              <a:off x="5136176" y="2781066"/>
              <a:ext cx="4705054" cy="108141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передача накопленных прежними поколениями материальных ценностей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5136878" y="4154152"/>
              <a:ext cx="4703652" cy="1046789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5"/>
            <p:cNvSpPr txBox="1"/>
            <p:nvPr/>
          </p:nvSpPr>
          <p:spPr>
            <a:xfrm>
              <a:off x="5136878" y="4154152"/>
              <a:ext cx="4703652" cy="104678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более экономное расходование сил и средств на жилищное и иное обеспечение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Семья как ценность</a:t>
            </a:r>
            <a:endParaRPr/>
          </a:p>
        </p:txBody>
      </p:sp>
      <p:grpSp>
        <p:nvGrpSpPr>
          <p:cNvPr id="375" name="Google Shape;375;p16"/>
          <p:cNvGrpSpPr/>
          <p:nvPr/>
        </p:nvGrpSpPr>
        <p:grpSpPr>
          <a:xfrm>
            <a:off x="1104900" y="5676180"/>
            <a:ext cx="9980682" cy="977485"/>
            <a:chOff x="1728193" y="87889"/>
            <a:chExt cx="4752524" cy="568996"/>
          </a:xfrm>
        </p:grpSpPr>
        <p:sp>
          <p:nvSpPr>
            <p:cNvPr id="376" name="Google Shape;376;p16"/>
            <p:cNvSpPr/>
            <p:nvPr/>
          </p:nvSpPr>
          <p:spPr>
            <a:xfrm>
              <a:off x="1728193" y="87889"/>
              <a:ext cx="4752524" cy="56899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1728193" y="87889"/>
              <a:ext cx="4752524" cy="568996"/>
            </a:xfrm>
            <a:prstGeom prst="rect">
              <a:avLst/>
            </a:prstGeom>
            <a:solidFill>
              <a:schemeClr val="lt1"/>
            </a:solidFill>
            <a:ln cap="flat" cmpd="thickThin" w="480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Могут быть и иные мотивы создания семьи. В современном мире немало семей промежу- точного типа. Для прочности брака прежде всего необходимо сходство во взглядах и ожида- ниях между супругами.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8" name="Google Shape;37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9702" y="1492740"/>
            <a:ext cx="7291078" cy="399139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/>
              <a:t>Литература</a:t>
            </a:r>
            <a:endParaRPr/>
          </a:p>
        </p:txBody>
      </p:sp>
      <p:pic>
        <p:nvPicPr>
          <p:cNvPr id="385" name="Google Shape;38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5252" y="1947932"/>
            <a:ext cx="3194806" cy="429846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86" name="Google Shape;386;p17"/>
          <p:cNvSpPr txBox="1"/>
          <p:nvPr>
            <p:ph idx="1" type="body"/>
          </p:nvPr>
        </p:nvSpPr>
        <p:spPr>
          <a:xfrm>
            <a:off x="820985" y="1683945"/>
            <a:ext cx="6699600" cy="105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3429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b="1" lang="ru-RU"/>
              <a:t>Обществоведение: Учебное пособие для 9 класса. / Под ред. А.Н.Данилова. – Минск: Адукацыя і выха- ванне, 2019, §9.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Программа</a:t>
            </a:r>
            <a:endParaRPr/>
          </a:p>
        </p:txBody>
      </p:sp>
      <p:sp>
        <p:nvSpPr>
          <p:cNvPr id="133" name="Google Shape;133;p2"/>
          <p:cNvSpPr txBox="1"/>
          <p:nvPr>
            <p:ph idx="1" type="body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Понятия брака и семьи.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Виды и функции семьи.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lang="ru-RU"/>
              <a:t>Семья как ценность.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Понятия брака и семьи</a:t>
            </a:r>
            <a:endParaRPr/>
          </a:p>
        </p:txBody>
      </p:sp>
      <p:grpSp>
        <p:nvGrpSpPr>
          <p:cNvPr id="140" name="Google Shape;140;p3"/>
          <p:cNvGrpSpPr/>
          <p:nvPr/>
        </p:nvGrpSpPr>
        <p:grpSpPr>
          <a:xfrm>
            <a:off x="1104900" y="1845187"/>
            <a:ext cx="9980682" cy="4525184"/>
            <a:chOff x="179512" y="1700808"/>
            <a:chExt cx="8064896" cy="4525184"/>
          </a:xfrm>
        </p:grpSpPr>
        <p:grpSp>
          <p:nvGrpSpPr>
            <p:cNvPr id="141" name="Google Shape;141;p3"/>
            <p:cNvGrpSpPr/>
            <p:nvPr/>
          </p:nvGrpSpPr>
          <p:grpSpPr>
            <a:xfrm>
              <a:off x="179512" y="1700808"/>
              <a:ext cx="8064896" cy="4525184"/>
              <a:chOff x="0" y="-52519"/>
              <a:chExt cx="6624736" cy="9357217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0" y="-52519"/>
                <a:ext cx="6624736" cy="1473191"/>
              </a:xfrm>
              <a:prstGeom prst="rect">
                <a:avLst/>
              </a:prstGeom>
              <a:solidFill>
                <a:srgbClr val="49413C"/>
              </a:solidFill>
              <a:ln>
                <a:noFill/>
              </a:ln>
              <a:effectLst>
                <a:outerShdw blurRad="39000" rotWithShape="0" dir="5400000" dist="254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0" y="-52519"/>
                <a:ext cx="6624736" cy="147319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Семья </a:t>
                </a:r>
                <a:r>
                  <a:rPr lang="ru-RU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- союз лиц, основанный на браке, родстве, воспитании детей</a:t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0" y="1420672"/>
                <a:ext cx="6624736" cy="1473191"/>
              </a:xfrm>
              <a:prstGeom prst="rect">
                <a:avLst/>
              </a:prstGeom>
              <a:solidFill>
                <a:srgbClr val="49413C"/>
              </a:solidFill>
              <a:ln>
                <a:noFill/>
              </a:ln>
              <a:effectLst>
                <a:outerShdw blurRad="39000" rotWithShape="0" dir="5400000" dist="254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Ядром семьи, её основой являются супружеские, брачные отношения</a:t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0" y="5903433"/>
                <a:ext cx="6624736" cy="3401265"/>
              </a:xfrm>
              <a:prstGeom prst="rect">
                <a:avLst/>
              </a:prstGeom>
              <a:solidFill>
                <a:srgbClr val="49413C"/>
              </a:solidFill>
              <a:ln>
                <a:noFill/>
              </a:ln>
              <a:effectLst>
                <a:outerShdw blurRad="39000" rotWithShape="0" dir="5400000" dist="254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-RU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Брак</a:t>
                </a:r>
                <a:r>
                  <a:rPr lang="ru-RU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 - это исторически сложившаяся форма отношений между мужчиной и женщиной, посредством которой общество упорядочивает их половую жизнь и устанавливает их супружеские и родительские права и обязанности</a:t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3"/>
            <p:cNvSpPr/>
            <p:nvPr/>
          </p:nvSpPr>
          <p:spPr>
            <a:xfrm>
              <a:off x="3419872" y="3125688"/>
              <a:ext cx="1584176" cy="1455440"/>
            </a:xfrm>
            <a:prstGeom prst="downArrow">
              <a:avLst>
                <a:gd fmla="val 50000" name="adj1"/>
                <a:gd fmla="val 50000" name="adj2"/>
              </a:avLst>
            </a:prstGeom>
            <a:gradFill>
              <a:gsLst>
                <a:gs pos="0">
                  <a:srgbClr val="534740"/>
                </a:gs>
                <a:gs pos="71000">
                  <a:srgbClr val="52463F"/>
                </a:gs>
                <a:gs pos="100000">
                  <a:srgbClr val="493E3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  <a:effectLst>
              <a:outerShdw blurRad="39000" rotWithShape="0" dir="5400000" dist="25400">
                <a:srgbClr val="000000">
                  <a:alpha val="37647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Понятия брака и семьи</a:t>
            </a:r>
            <a:endParaRPr/>
          </a:p>
        </p:txBody>
      </p:sp>
      <p:grpSp>
        <p:nvGrpSpPr>
          <p:cNvPr id="153" name="Google Shape;153;p4"/>
          <p:cNvGrpSpPr/>
          <p:nvPr/>
        </p:nvGrpSpPr>
        <p:grpSpPr>
          <a:xfrm>
            <a:off x="2285287" y="1561779"/>
            <a:ext cx="7619906" cy="5017920"/>
            <a:chOff x="1180387" y="398"/>
            <a:chExt cx="7619906" cy="5017920"/>
          </a:xfrm>
        </p:grpSpPr>
        <p:sp>
          <p:nvSpPr>
            <p:cNvPr id="154" name="Google Shape;154;p4"/>
            <p:cNvSpPr/>
            <p:nvPr/>
          </p:nvSpPr>
          <p:spPr>
            <a:xfrm>
              <a:off x="1180387" y="398"/>
              <a:ext cx="5038539" cy="2099674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1282885" y="102896"/>
              <a:ext cx="4833543" cy="18946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Супружеское родство 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между мужчиной и женщиной, вступающими в брак и образую- щими семью по брачному союзу, а также родственниками супругов (отцы и матери, бабушки и дедушки, тёти и дяди, братья и сёстры и т.д.)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379902" y="2189604"/>
              <a:ext cx="639509" cy="639509"/>
            </a:xfrm>
            <a:prstGeom prst="mathPlus">
              <a:avLst>
                <a:gd fmla="val 23520" name="adj1"/>
              </a:avLst>
            </a:prstGeom>
            <a:solidFill>
              <a:srgbClr val="B0AF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3464669" y="2434152"/>
              <a:ext cx="469975" cy="1504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1180387" y="2918644"/>
              <a:ext cx="5038539" cy="2099674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4"/>
            <p:cNvSpPr txBox="1"/>
            <p:nvPr/>
          </p:nvSpPr>
          <p:spPr>
            <a:xfrm>
              <a:off x="1282885" y="3021142"/>
              <a:ext cx="4833543" cy="18946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Кровное родство 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между родителями и детьми, между братьями и сёстрами, двоюродными родственниками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6384316" y="2304274"/>
              <a:ext cx="350627" cy="410168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0AF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4"/>
            <p:cNvSpPr txBox="1"/>
            <p:nvPr/>
          </p:nvSpPr>
          <p:spPr>
            <a:xfrm>
              <a:off x="6384316" y="2386308"/>
              <a:ext cx="245439" cy="24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6880487" y="2005072"/>
              <a:ext cx="1919806" cy="1008572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6929721" y="2054306"/>
              <a:ext cx="1821338" cy="91010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Родня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Понятия брака и семьи</a:t>
            </a:r>
            <a:endParaRPr/>
          </a:p>
        </p:txBody>
      </p:sp>
      <p:grpSp>
        <p:nvGrpSpPr>
          <p:cNvPr id="170" name="Google Shape;170;p5"/>
          <p:cNvGrpSpPr/>
          <p:nvPr/>
        </p:nvGrpSpPr>
        <p:grpSpPr>
          <a:xfrm>
            <a:off x="1456196" y="1431506"/>
            <a:ext cx="9360505" cy="5271323"/>
            <a:chOff x="351296" y="0"/>
            <a:chExt cx="9360505" cy="5271323"/>
          </a:xfrm>
        </p:grpSpPr>
        <p:sp>
          <p:nvSpPr>
            <p:cNvPr id="171" name="Google Shape;171;p5"/>
            <p:cNvSpPr/>
            <p:nvPr/>
          </p:nvSpPr>
          <p:spPr>
            <a:xfrm>
              <a:off x="5072748" y="772157"/>
              <a:ext cx="2972788" cy="66625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93"/>
                  </a:lnTo>
                  <a:lnTo>
                    <a:pt x="120000" y="60093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2" name="Google Shape;172;p5"/>
            <p:cNvSpPr/>
            <p:nvPr/>
          </p:nvSpPr>
          <p:spPr>
            <a:xfrm>
              <a:off x="2690545" y="3005485"/>
              <a:ext cx="3619046" cy="68198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1476"/>
                  </a:lnTo>
                  <a:lnTo>
                    <a:pt x="120000" y="61476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3" name="Google Shape;173;p5"/>
            <p:cNvSpPr/>
            <p:nvPr/>
          </p:nvSpPr>
          <p:spPr>
            <a:xfrm>
              <a:off x="2115656" y="3005485"/>
              <a:ext cx="574889" cy="68198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1476"/>
                  </a:lnTo>
                  <a:lnTo>
                    <a:pt x="0" y="61476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4" name="Google Shape;174;p5"/>
            <p:cNvSpPr/>
            <p:nvPr/>
          </p:nvSpPr>
          <p:spPr>
            <a:xfrm>
              <a:off x="2690545" y="772157"/>
              <a:ext cx="2382203" cy="64947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58546"/>
                  </a:lnTo>
                  <a:lnTo>
                    <a:pt x="0" y="58546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5" name="Google Shape;175;p5"/>
            <p:cNvSpPr/>
            <p:nvPr/>
          </p:nvSpPr>
          <p:spPr>
            <a:xfrm>
              <a:off x="1662754" y="0"/>
              <a:ext cx="6819988" cy="772157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1662754" y="0"/>
              <a:ext cx="6819988" cy="7721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Исторический характер семьи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106697" y="1421637"/>
              <a:ext cx="3167696" cy="1583848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1189110" y="1421637"/>
              <a:ext cx="3167700" cy="15837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Полигамная семья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(состоит из более двух партнёров)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51296" y="3687475"/>
              <a:ext cx="3528719" cy="1583848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5"/>
            <p:cNvSpPr txBox="1"/>
            <p:nvPr/>
          </p:nvSpPr>
          <p:spPr>
            <a:xfrm>
              <a:off x="433708" y="3687475"/>
              <a:ext cx="3528600" cy="15837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Полиандрия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(одновременное состояние женщины в браке с несколькими мужчинами)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545232" y="3687475"/>
              <a:ext cx="3528719" cy="1583848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 txBox="1"/>
            <p:nvPr/>
          </p:nvSpPr>
          <p:spPr>
            <a:xfrm>
              <a:off x="4545232" y="3687475"/>
              <a:ext cx="3528719" cy="15838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Полигиния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(одновременное состояние мужчины в браке с несколькими женщинами)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461688" y="1438410"/>
              <a:ext cx="3167696" cy="1583848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 txBox="1"/>
            <p:nvPr/>
          </p:nvSpPr>
          <p:spPr>
            <a:xfrm>
              <a:off x="6544101" y="1438410"/>
              <a:ext cx="3167700" cy="15837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Моногамная семья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(состоит из двух партнёров)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p5"/>
          <p:cNvSpPr/>
          <p:nvPr/>
        </p:nvSpPr>
        <p:spPr>
          <a:xfrm>
            <a:off x="5609456" y="3319490"/>
            <a:ext cx="1678168" cy="79208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thickThin" w="48000">
            <a:solidFill>
              <a:srgbClr val="3B34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Понятия брака и семьи</a:t>
            </a:r>
            <a:endParaRPr/>
          </a:p>
        </p:txBody>
      </p:sp>
      <p:grpSp>
        <p:nvGrpSpPr>
          <p:cNvPr id="192" name="Google Shape;192;p6"/>
          <p:cNvGrpSpPr/>
          <p:nvPr/>
        </p:nvGrpSpPr>
        <p:grpSpPr>
          <a:xfrm>
            <a:off x="1214281" y="1440132"/>
            <a:ext cx="9871300" cy="5272359"/>
            <a:chOff x="109381" y="0"/>
            <a:chExt cx="9871300" cy="5272359"/>
          </a:xfrm>
        </p:grpSpPr>
        <p:sp>
          <p:nvSpPr>
            <p:cNvPr id="193" name="Google Shape;193;p6"/>
            <p:cNvSpPr/>
            <p:nvPr/>
          </p:nvSpPr>
          <p:spPr>
            <a:xfrm>
              <a:off x="8572566" y="3560572"/>
              <a:ext cx="91440" cy="669442"/>
            </a:xfrm>
            <a:custGeom>
              <a:rect b="b" l="l" r="r" t="t"/>
              <a:pathLst>
                <a:path extrusionOk="0" h="120000" w="120000">
                  <a:moveTo>
                    <a:pt x="101390" y="0"/>
                  </a:moveTo>
                  <a:lnTo>
                    <a:pt x="101390" y="94346"/>
                  </a:lnTo>
                  <a:lnTo>
                    <a:pt x="60000" y="94346"/>
                  </a:lnTo>
                  <a:lnTo>
                    <a:pt x="6000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4" name="Google Shape;194;p6"/>
            <p:cNvSpPr/>
            <p:nvPr/>
          </p:nvSpPr>
          <p:spPr>
            <a:xfrm>
              <a:off x="5721507" y="3560572"/>
              <a:ext cx="2928318" cy="66944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94346"/>
                  </a:lnTo>
                  <a:lnTo>
                    <a:pt x="0" y="94346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9413C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6"/>
            <p:cNvSpPr/>
            <p:nvPr/>
          </p:nvSpPr>
          <p:spPr>
            <a:xfrm>
              <a:off x="4992535" y="764438"/>
              <a:ext cx="3657290" cy="54806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8664"/>
                  </a:lnTo>
                  <a:lnTo>
                    <a:pt x="120000" y="88664"/>
                  </a:lnTo>
                  <a:lnTo>
                    <a:pt x="12000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6" name="Google Shape;196;p6"/>
            <p:cNvSpPr/>
            <p:nvPr/>
          </p:nvSpPr>
          <p:spPr>
            <a:xfrm>
              <a:off x="4946815" y="764438"/>
              <a:ext cx="91440" cy="54806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88664"/>
                  </a:lnTo>
                  <a:lnTo>
                    <a:pt x="122928" y="88664"/>
                  </a:lnTo>
                  <a:lnTo>
                    <a:pt x="122928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7" name="Google Shape;197;p6"/>
            <p:cNvSpPr/>
            <p:nvPr/>
          </p:nvSpPr>
          <p:spPr>
            <a:xfrm>
              <a:off x="1440237" y="764438"/>
              <a:ext cx="3552298" cy="54707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8607"/>
                  </a:lnTo>
                  <a:lnTo>
                    <a:pt x="0" y="88607"/>
                  </a:lnTo>
                  <a:lnTo>
                    <a:pt x="0" y="120000"/>
                  </a:lnTo>
                </a:path>
              </a:pathLst>
            </a:custGeom>
            <a:noFill/>
            <a:ln cap="flat" cmpd="thickThin" w="48000">
              <a:solidFill>
                <a:srgbClr val="40393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6"/>
            <p:cNvSpPr/>
            <p:nvPr/>
          </p:nvSpPr>
          <p:spPr>
            <a:xfrm>
              <a:off x="2649743" y="0"/>
              <a:ext cx="4685583" cy="764438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2649743" y="0"/>
              <a:ext cx="4685583" cy="7644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Исторический характер семьи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109381" y="1311508"/>
              <a:ext cx="2661712" cy="2248068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6"/>
            <p:cNvSpPr txBox="1"/>
            <p:nvPr/>
          </p:nvSpPr>
          <p:spPr>
            <a:xfrm>
              <a:off x="109381" y="1311508"/>
              <a:ext cx="2661712" cy="22480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Кровно-родственная семья 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(запрещались половые контакты меж- ду поколениями, родителями и детьми)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3709630" y="1312503"/>
              <a:ext cx="2661712" cy="2248068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6"/>
            <p:cNvSpPr txBox="1"/>
            <p:nvPr/>
          </p:nvSpPr>
          <p:spPr>
            <a:xfrm>
              <a:off x="3709630" y="1312503"/>
              <a:ext cx="2661712" cy="22480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Групповая семья 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(исключались половые контакты уже между внутриутробными братьями и сёстрами)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7318969" y="1312503"/>
              <a:ext cx="2661712" cy="2248068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 txBox="1"/>
            <p:nvPr/>
          </p:nvSpPr>
          <p:spPr>
            <a:xfrm>
              <a:off x="7318969" y="1312503"/>
              <a:ext cx="2661712" cy="224806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Парная семья 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(один мужчина живёт с одной женщиной)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4416235" y="4230015"/>
              <a:ext cx="2610544" cy="104234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 txBox="1"/>
            <p:nvPr/>
          </p:nvSpPr>
          <p:spPr>
            <a:xfrm>
              <a:off x="4416235" y="4230015"/>
              <a:ext cx="2610544" cy="10423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Большая материнская семья 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(матриархат)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7313014" y="4230015"/>
              <a:ext cx="2610544" cy="1042344"/>
            </a:xfrm>
            <a:prstGeom prst="rect">
              <a:avLst/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 txBox="1"/>
            <p:nvPr/>
          </p:nvSpPr>
          <p:spPr>
            <a:xfrm>
              <a:off x="7313014" y="4230015"/>
              <a:ext cx="2610544" cy="10423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Большая отцовская семья </a:t>
              </a: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(патриархат)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3931288" y="3544140"/>
            <a:ext cx="883246" cy="79208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thickThin" w="48000">
            <a:solidFill>
              <a:srgbClr val="3B34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7552598" y="3472132"/>
            <a:ext cx="883246" cy="79208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thickThin" w="48000">
            <a:solidFill>
              <a:srgbClr val="3B34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Понятия брака и семьи</a:t>
            </a:r>
            <a:endParaRPr/>
          </a:p>
        </p:txBody>
      </p:sp>
      <p:grpSp>
        <p:nvGrpSpPr>
          <p:cNvPr id="218" name="Google Shape;218;p7"/>
          <p:cNvGrpSpPr/>
          <p:nvPr/>
        </p:nvGrpSpPr>
        <p:grpSpPr>
          <a:xfrm>
            <a:off x="1104900" y="1400217"/>
            <a:ext cx="9980682" cy="5265925"/>
            <a:chOff x="0" y="3217"/>
            <a:chExt cx="9980682" cy="5265925"/>
          </a:xfrm>
        </p:grpSpPr>
        <p:sp>
          <p:nvSpPr>
            <p:cNvPr id="219" name="Google Shape;219;p7"/>
            <p:cNvSpPr/>
            <p:nvPr/>
          </p:nvSpPr>
          <p:spPr>
            <a:xfrm>
              <a:off x="0" y="3217"/>
              <a:ext cx="9980682" cy="526592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7"/>
            <p:cNvSpPr txBox="1"/>
            <p:nvPr/>
          </p:nvSpPr>
          <p:spPr>
            <a:xfrm>
              <a:off x="15423" y="18640"/>
              <a:ext cx="9949836" cy="4957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Этапы (стадии) развития семьи</a:t>
              </a:r>
              <a:endParaRPr b="1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 rot="5400000">
              <a:off x="4891604" y="542974"/>
              <a:ext cx="197472" cy="23696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0AFAE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7"/>
            <p:cNvSpPr txBox="1"/>
            <p:nvPr/>
          </p:nvSpPr>
          <p:spPr>
            <a:xfrm>
              <a:off x="4919250" y="562721"/>
              <a:ext cx="142180" cy="1382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0" y="793106"/>
              <a:ext cx="9980682" cy="526592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7"/>
            <p:cNvSpPr txBox="1"/>
            <p:nvPr/>
          </p:nvSpPr>
          <p:spPr>
            <a:xfrm>
              <a:off x="15423" y="808529"/>
              <a:ext cx="9949836" cy="4957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Предбрачные отношения между потенциальными супругами (любовь, сватовство, помолвка)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 rot="5400000">
              <a:off x="4891604" y="1332863"/>
              <a:ext cx="197472" cy="23696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0AFAE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7"/>
            <p:cNvSpPr txBox="1"/>
            <p:nvPr/>
          </p:nvSpPr>
          <p:spPr>
            <a:xfrm>
              <a:off x="4919250" y="1352610"/>
              <a:ext cx="142180" cy="1382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0" y="1582994"/>
              <a:ext cx="9980682" cy="526592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7"/>
            <p:cNvSpPr txBox="1"/>
            <p:nvPr/>
          </p:nvSpPr>
          <p:spPr>
            <a:xfrm>
              <a:off x="15423" y="1598417"/>
              <a:ext cx="9949836" cy="4957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Вступление в брак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 rot="5400000">
              <a:off x="4891604" y="2122752"/>
              <a:ext cx="197472" cy="23696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0AFAE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7"/>
            <p:cNvSpPr txBox="1"/>
            <p:nvPr/>
          </p:nvSpPr>
          <p:spPr>
            <a:xfrm>
              <a:off x="4919250" y="2142499"/>
              <a:ext cx="142180" cy="1382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0" y="2372883"/>
              <a:ext cx="9980682" cy="526592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7"/>
            <p:cNvSpPr txBox="1"/>
            <p:nvPr/>
          </p:nvSpPr>
          <p:spPr>
            <a:xfrm>
              <a:off x="15423" y="2388306"/>
              <a:ext cx="9949836" cy="4957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Молодая семья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 rot="5400000">
              <a:off x="4891604" y="2912641"/>
              <a:ext cx="197472" cy="23696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0AFAE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7"/>
            <p:cNvSpPr txBox="1"/>
            <p:nvPr/>
          </p:nvSpPr>
          <p:spPr>
            <a:xfrm>
              <a:off x="4919250" y="2932388"/>
              <a:ext cx="142180" cy="1382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0" y="3162772"/>
              <a:ext cx="9980682" cy="526592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7"/>
            <p:cNvSpPr txBox="1"/>
            <p:nvPr/>
          </p:nvSpPr>
          <p:spPr>
            <a:xfrm>
              <a:off x="15423" y="3178195"/>
              <a:ext cx="9949836" cy="4957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Полная семья (с появлением детей)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 rot="5400000">
              <a:off x="4891604" y="3702529"/>
              <a:ext cx="197472" cy="23696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0AFAE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7"/>
            <p:cNvSpPr txBox="1"/>
            <p:nvPr/>
          </p:nvSpPr>
          <p:spPr>
            <a:xfrm>
              <a:off x="4919250" y="3722276"/>
              <a:ext cx="142180" cy="1382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0" y="3952661"/>
              <a:ext cx="9980682" cy="526592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7"/>
            <p:cNvSpPr txBox="1"/>
            <p:nvPr/>
          </p:nvSpPr>
          <p:spPr>
            <a:xfrm>
              <a:off x="15423" y="3968084"/>
              <a:ext cx="9949836" cy="4957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Зрелая семья (взросление детей, их социализация)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 rot="5400000">
              <a:off x="4891604" y="4492418"/>
              <a:ext cx="197472" cy="23696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B0AFAE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7"/>
            <p:cNvSpPr txBox="1"/>
            <p:nvPr/>
          </p:nvSpPr>
          <p:spPr>
            <a:xfrm>
              <a:off x="4919250" y="4512165"/>
              <a:ext cx="142180" cy="13823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0" y="4742550"/>
              <a:ext cx="9980682" cy="526592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thickThin" w="480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7"/>
            <p:cNvSpPr txBox="1"/>
            <p:nvPr/>
          </p:nvSpPr>
          <p:spPr>
            <a:xfrm>
              <a:off x="15423" y="4757973"/>
              <a:ext cx="9949836" cy="49574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Распад семьи (вследствие развода, смерти одного из родителей, отделения детей от родителей)</a:t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Виды и функции семьи</a:t>
            </a:r>
            <a:endParaRPr/>
          </a:p>
        </p:txBody>
      </p:sp>
      <p:graphicFrame>
        <p:nvGraphicFramePr>
          <p:cNvPr id="251" name="Google Shape;251;p8"/>
          <p:cNvGraphicFramePr/>
          <p:nvPr/>
        </p:nvGraphicFramePr>
        <p:xfrm>
          <a:off x="1104900" y="1398156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{016FFA69-1807-41B1-8B49-46953112AA02}</a:tableStyleId>
              </a:tblPr>
              <a:tblGrid>
                <a:gridCol w="2673400"/>
                <a:gridCol w="2940725"/>
                <a:gridCol w="4366550"/>
              </a:tblGrid>
              <a:tr h="45340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Виды семьи</a:t>
                      </a:r>
                      <a:endParaRPr sz="20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578400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По числу родителей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Полная семья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Наличие обоих родителей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5784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Неполная семья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Отсутствие одного из родителей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73242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По количеству поколе- ний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Нуклеарная семья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В состав входят родители и дети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732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Расширенная семья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Включает бабушек, дедушек и других родственников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732425">
                <a:tc rowSpan="3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По выбору места жи- тельства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Патрилокальная семья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Молодожёны живут с родителями му- жа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732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Матрилокальная семья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Молодожёны</a:t>
                      </a: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живут с родителями же- ны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  <a:tr h="7324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Неолокальная семья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Молодожёны живут отдельно от роди- телей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"/>
          <p:cNvSpPr txBox="1"/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/>
              <a:t>Виды и функции семьи</a:t>
            </a:r>
            <a:endParaRPr/>
          </a:p>
        </p:txBody>
      </p:sp>
      <p:graphicFrame>
        <p:nvGraphicFramePr>
          <p:cNvPr id="258" name="Google Shape;258;p9"/>
          <p:cNvGraphicFramePr/>
          <p:nvPr/>
        </p:nvGraphicFramePr>
        <p:xfrm>
          <a:off x="1105663" y="128360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{016FFA69-1807-41B1-8B49-46953112AA02}</a:tableStyleId>
              </a:tblPr>
              <a:tblGrid>
                <a:gridCol w="2379875"/>
                <a:gridCol w="5016525"/>
                <a:gridCol w="2584275"/>
              </a:tblGrid>
              <a:tr h="399375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Функции семьи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90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Репродуктивная (лат. </a:t>
                      </a: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reproduction</a:t>
                      </a: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– производить)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Биологическое воспроизводство человека как вида </a:t>
                      </a: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Homo sapiens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713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Воспитательно-регу-лятивная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Воспитание детей, определение норм поведения членов семьи в различных сферах жизни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840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Эмоционально- пси- хологическая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Удовлетворение потребностей членов семьи в любви и дружбе,</a:t>
                      </a: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в уважении и признании, эмоциональной поддержке и психологичес- кой защите, в формировании чувства защищённости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908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Рекреативная (лат. </a:t>
                      </a:r>
                      <a:r>
                        <a:rPr lang="ru-RU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recreatio</a:t>
                      </a: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 – восстано- вление)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Обеспечение членам семьи комфорта и домашнего уюта, организа- ция рационального досуга и отдыха, создание условий для укрепле- ния здоровья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713175">
                <a:tc row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Хозяйственно-быто-вая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Обеспечение материальных условий жизнедеятельности домочад- цев и ведение домашнего хозяйства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6366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Функция производства, распределения и потребления материальных благ в рамках семьи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Функция наследова- ния семейного иму- щества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Научная литература 16 х 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2014-04-17T22:28:38Z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15.11.2019</vt:lpwstr>
  </property>
</Properties>
</file>