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x="6858000" cy="9144000"/>
  <p:embeddedFontLst>
    <p:embeddedFont>
      <p:font typeface="Quattrocento Sans"/>
      <p:regular r:id="rId21"/>
      <p:bold r:id="rId22"/>
      <p:italic r:id="rId23"/>
      <p:boldItalic r:id="rId24"/>
    </p:embeddedFont>
    <p:embeddedFont>
      <p:font typeface="Cambria Math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hBQ0AtSJ8VAZPnzkGXNrttc2mN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6418D4A-E8A2-4416-8E5F-8F6AEEE69C69}">
  <a:tblStyle styleId="{86418D4A-E8A2-4416-8E5F-8F6AEEE69C69}" styleName="Table_0">
    <a:wholeTbl>
      <a:tcTxStyle b="off" i="off">
        <a:font>
          <a:latin typeface="Segoe Condensed"/>
          <a:ea typeface="Segoe Condensed"/>
          <a:cs typeface="Segoe Condensed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DD1D6"/>
          </a:solidFill>
        </a:fill>
      </a:tcStyle>
    </a:band1H>
    <a:band2H>
      <a:tcTxStyle/>
    </a:band2H>
    <a:band1V>
      <a:tcTxStyle/>
      <a:tcStyle>
        <a:fill>
          <a:solidFill>
            <a:srgbClr val="CDD1D6"/>
          </a:solidFill>
        </a:fill>
      </a:tcStyle>
    </a:band1V>
    <a:band2V>
      <a:tcTxStyle/>
    </a:band2V>
    <a:la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QuattrocentoSans-bold.fntdata"/><Relationship Id="rId21" Type="http://schemas.openxmlformats.org/officeDocument/2006/relationships/font" Target="fonts/QuattrocentoSans-regular.fntdata"/><Relationship Id="rId24" Type="http://schemas.openxmlformats.org/officeDocument/2006/relationships/font" Target="fonts/QuattrocentoSans-boldItalic.fntdata"/><Relationship Id="rId23" Type="http://schemas.openxmlformats.org/officeDocument/2006/relationships/font" Target="fonts/Quattrocento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CambriaMath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" name="Google Shape;18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16"/>
            <p:cNvSpPr/>
            <p:nvPr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" name="Google Shape;20;p16"/>
            <p:cNvSpPr/>
            <p:nvPr/>
          </p:nvSpPr>
          <p:spPr>
            <a:xfrm>
              <a:off x="0" y="5180368"/>
              <a:ext cx="9144000" cy="16002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" name="Google Shape;21;p16"/>
            <p:cNvSpPr/>
            <p:nvPr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>
              <a:gsLst>
                <a:gs pos="0">
                  <a:srgbClr val="FFFFFF">
                    <a:alpha val="4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22" name="Google Shape;22;p16"/>
            <p:cNvCxnSpPr/>
            <p:nvPr/>
          </p:nvCxnSpPr>
          <p:spPr>
            <a:xfrm>
              <a:off x="0" y="5181600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3" name="Google Shape;23;p16"/>
          <p:cNvSpPr txBox="1"/>
          <p:nvPr>
            <p:ph type="ctrTitle"/>
          </p:nvPr>
        </p:nvSpPr>
        <p:spPr>
          <a:xfrm>
            <a:off x="455676" y="3373031"/>
            <a:ext cx="8229600" cy="20436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Bookman Old Style"/>
              <a:buNone/>
              <a:defRPr sz="70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" type="subTitle"/>
          </p:nvPr>
        </p:nvSpPr>
        <p:spPr>
          <a:xfrm>
            <a:off x="566801" y="5429252"/>
            <a:ext cx="8129524" cy="75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35496" y="132671"/>
            <a:ext cx="9073008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7"/>
          <p:cNvSpPr/>
          <p:nvPr/>
        </p:nvSpPr>
        <p:spPr>
          <a:xfrm>
            <a:off x="0" y="0"/>
            <a:ext cx="9144000" cy="1196753"/>
          </a:xfrm>
          <a:prstGeom prst="rect">
            <a:avLst/>
          </a:prstGeom>
          <a:gradFill>
            <a:gsLst>
              <a:gs pos="0">
                <a:srgbClr val="3A5F7B">
                  <a:alpha val="89803"/>
                </a:srgbClr>
              </a:gs>
              <a:gs pos="39000">
                <a:srgbClr val="3A5F7B">
                  <a:alpha val="40000"/>
                </a:srgbClr>
              </a:gs>
              <a:gs pos="100000">
                <a:srgbClr val="A46721">
                  <a:alpha val="4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" name="Google Shape;32;p17"/>
          <p:cNvSpPr/>
          <p:nvPr/>
        </p:nvSpPr>
        <p:spPr>
          <a:xfrm>
            <a:off x="0" y="1"/>
            <a:ext cx="9144000" cy="1196752"/>
          </a:xfrm>
          <a:prstGeom prst="rect">
            <a:avLst/>
          </a:prstGeom>
          <a:gradFill>
            <a:gsLst>
              <a:gs pos="0">
                <a:srgbClr val="3A5F7B">
                  <a:alpha val="24705"/>
                </a:srgbClr>
              </a:gs>
              <a:gs pos="39000">
                <a:srgbClr val="3A5F7B">
                  <a:alpha val="24705"/>
                </a:srgbClr>
              </a:gs>
              <a:gs pos="100000">
                <a:srgbClr val="A46721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3" name="Google Shape;33;p17"/>
          <p:cNvCxnSpPr/>
          <p:nvPr/>
        </p:nvCxnSpPr>
        <p:spPr>
          <a:xfrm>
            <a:off x="-10843" y="1202671"/>
            <a:ext cx="9144000" cy="15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>
  <p:cSld name="Заголовок раздела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6" name="Google Shape;36;p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7;p18"/>
            <p:cNvSpPr/>
            <p:nvPr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9" name="Google Shape;39;p18"/>
            <p:cNvCxnSpPr/>
            <p:nvPr/>
          </p:nvCxnSpPr>
          <p:spPr>
            <a:xfrm>
              <a:off x="0" y="341312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" name="Google Shape;40;p18"/>
            <p:cNvCxnSpPr/>
            <p:nvPr/>
          </p:nvCxnSpPr>
          <p:spPr>
            <a:xfrm>
              <a:off x="0" y="6505575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1" name="Google Shape;41;p18"/>
          <p:cNvSpPr txBox="1"/>
          <p:nvPr>
            <p:ph type="title"/>
          </p:nvPr>
        </p:nvSpPr>
        <p:spPr>
          <a:xfrm>
            <a:off x="533402" y="3962402"/>
            <a:ext cx="81533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  <a:defRPr b="0" sz="4000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557276" y="5438776"/>
            <a:ext cx="8129524" cy="90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5334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19"/>
          <p:cNvSpPr txBox="1"/>
          <p:nvPr>
            <p:ph idx="2" type="body"/>
          </p:nvPr>
        </p:nvSpPr>
        <p:spPr>
          <a:xfrm>
            <a:off x="46482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" type="body"/>
          </p:nvPr>
        </p:nvSpPr>
        <p:spPr>
          <a:xfrm>
            <a:off x="533400" y="1600201"/>
            <a:ext cx="3963988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0"/>
          <p:cNvSpPr txBox="1"/>
          <p:nvPr>
            <p:ph idx="2" type="body"/>
          </p:nvPr>
        </p:nvSpPr>
        <p:spPr>
          <a:xfrm>
            <a:off x="533400" y="2174877"/>
            <a:ext cx="3963988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0"/>
          <p:cNvSpPr txBox="1"/>
          <p:nvPr>
            <p:ph idx="3" type="body"/>
          </p:nvPr>
        </p:nvSpPr>
        <p:spPr>
          <a:xfrm>
            <a:off x="4645027" y="1600201"/>
            <a:ext cx="3965574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0"/>
          <p:cNvSpPr txBox="1"/>
          <p:nvPr>
            <p:ph idx="4" type="body"/>
          </p:nvPr>
        </p:nvSpPr>
        <p:spPr>
          <a:xfrm>
            <a:off x="4645027" y="2174877"/>
            <a:ext cx="3965574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20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533400" y="457200"/>
            <a:ext cx="2932114" cy="968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b="1"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" type="body"/>
          </p:nvPr>
        </p:nvSpPr>
        <p:spPr>
          <a:xfrm>
            <a:off x="3575050" y="457200"/>
            <a:ext cx="5035550" cy="5562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23"/>
          <p:cNvSpPr txBox="1"/>
          <p:nvPr>
            <p:ph idx="2" type="body"/>
          </p:nvPr>
        </p:nvSpPr>
        <p:spPr>
          <a:xfrm>
            <a:off x="533400" y="1435101"/>
            <a:ext cx="2932114" cy="4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b="1"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4"/>
          <p:cNvSpPr txBox="1"/>
          <p:nvPr>
            <p:ph idx="1" type="body"/>
          </p:nvPr>
        </p:nvSpPr>
        <p:spPr>
          <a:xfrm>
            <a:off x="1792288" y="5367338"/>
            <a:ext cx="5486400" cy="652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24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 b="0" i="0" sz="4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5"/>
          <p:cNvSpPr txBox="1"/>
          <p:nvPr>
            <p:ph idx="1" type="body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251520" y="3097538"/>
            <a:ext cx="8712967" cy="204368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ookman Old Style"/>
              <a:buNone/>
            </a:pPr>
            <a:r>
              <a:rPr lang="ru-RU" sz="4800">
                <a:solidFill>
                  <a:schemeClr val="dk2"/>
                </a:solidFill>
              </a:rPr>
              <a:t>Собственность</a:t>
            </a:r>
            <a:endParaRPr sz="4800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07504" y="5429253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lang="ru-RU"/>
              <a:t>ОБЩЕСТВОВЕДЕНИЕ (ПОВЫШЕННЫЙ УРОВЕНЬ). 10 КЛАСС</a:t>
            </a:r>
            <a:endParaRPr b="1"/>
          </a:p>
        </p:txBody>
      </p:sp>
      <p:sp>
        <p:nvSpPr>
          <p:cNvPr id="86" name="Google Shape;86;p1"/>
          <p:cNvSpPr txBox="1"/>
          <p:nvPr/>
        </p:nvSpPr>
        <p:spPr>
          <a:xfrm>
            <a:off x="107505" y="6381328"/>
            <a:ext cx="1728192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СИТНИК П.В.</a:t>
            </a:r>
            <a:endParaRPr b="1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13184" y="116632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ЛИЦЕЙ ИВАЦЕВИЧСКОГО РАЙОНА</a:t>
            </a:r>
            <a:endParaRPr b="1" i="0" sz="16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707903" y="6381328"/>
            <a:ext cx="1728192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2021</a:t>
            </a:r>
            <a:endParaRPr b="1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Основные формы собственности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235" name="Google Shape;235;p10"/>
          <p:cNvGrpSpPr/>
          <p:nvPr/>
        </p:nvGrpSpPr>
        <p:grpSpPr>
          <a:xfrm>
            <a:off x="255989" y="2055899"/>
            <a:ext cx="8632020" cy="3754313"/>
            <a:chOff x="4469" y="715131"/>
            <a:chExt cx="8632020" cy="3754313"/>
          </a:xfrm>
        </p:grpSpPr>
        <p:sp>
          <p:nvSpPr>
            <p:cNvPr id="236" name="Google Shape;236;p10"/>
            <p:cNvSpPr/>
            <p:nvPr/>
          </p:nvSpPr>
          <p:spPr>
            <a:xfrm>
              <a:off x="6576364" y="3145744"/>
              <a:ext cx="1127942" cy="3915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7" name="Google Shape;237;p10"/>
            <p:cNvSpPr/>
            <p:nvPr/>
          </p:nvSpPr>
          <p:spPr>
            <a:xfrm>
              <a:off x="5448422" y="3145744"/>
              <a:ext cx="1127942" cy="39151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8" name="Google Shape;238;p10"/>
            <p:cNvSpPr/>
            <p:nvPr/>
          </p:nvSpPr>
          <p:spPr>
            <a:xfrm>
              <a:off x="4320480" y="1942994"/>
              <a:ext cx="2255884" cy="3915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9" name="Google Shape;239;p10"/>
            <p:cNvSpPr/>
            <p:nvPr/>
          </p:nvSpPr>
          <p:spPr>
            <a:xfrm>
              <a:off x="2064595" y="3145744"/>
              <a:ext cx="1127942" cy="3915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0" name="Google Shape;240;p10"/>
            <p:cNvSpPr/>
            <p:nvPr/>
          </p:nvSpPr>
          <p:spPr>
            <a:xfrm>
              <a:off x="936653" y="3145744"/>
              <a:ext cx="1127942" cy="39151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1" name="Google Shape;241;p10"/>
            <p:cNvSpPr/>
            <p:nvPr/>
          </p:nvSpPr>
          <p:spPr>
            <a:xfrm>
              <a:off x="2064595" y="1942994"/>
              <a:ext cx="2255884" cy="39151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2" name="Google Shape;242;p10"/>
            <p:cNvSpPr/>
            <p:nvPr/>
          </p:nvSpPr>
          <p:spPr>
            <a:xfrm>
              <a:off x="1245541" y="715131"/>
              <a:ext cx="6149876" cy="122786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0"/>
            <p:cNvSpPr txBox="1"/>
            <p:nvPr/>
          </p:nvSpPr>
          <p:spPr>
            <a:xfrm>
              <a:off x="1245541" y="715131"/>
              <a:ext cx="6149876" cy="12278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Государственная собственность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собственность общества (народа) в целом, которой владеет и распо- ряжается государство, а результаты вспользуют все люди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778461" y="2334511"/>
              <a:ext cx="2572267" cy="81123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0"/>
            <p:cNvSpPr txBox="1"/>
            <p:nvPr/>
          </p:nvSpPr>
          <p:spPr>
            <a:xfrm>
              <a:off x="778461" y="2334511"/>
              <a:ext cx="2572267" cy="8112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 унитарных государствах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4469" y="3537261"/>
              <a:ext cx="1864367" cy="93218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0"/>
            <p:cNvSpPr txBox="1"/>
            <p:nvPr/>
          </p:nvSpPr>
          <p:spPr>
            <a:xfrm>
              <a:off x="4469" y="3537261"/>
              <a:ext cx="1864367" cy="9321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общегосударст-венная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2260354" y="3537261"/>
              <a:ext cx="1864367" cy="93218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0"/>
            <p:cNvSpPr txBox="1"/>
            <p:nvPr/>
          </p:nvSpPr>
          <p:spPr>
            <a:xfrm>
              <a:off x="2260354" y="3537261"/>
              <a:ext cx="1864367" cy="9321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коммунальная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5290230" y="2334511"/>
              <a:ext cx="2572267" cy="81123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0"/>
            <p:cNvSpPr txBox="1"/>
            <p:nvPr/>
          </p:nvSpPr>
          <p:spPr>
            <a:xfrm>
              <a:off x="5290230" y="2334511"/>
              <a:ext cx="2572267" cy="8112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 федеративных государствах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4516238" y="3537261"/>
              <a:ext cx="1864367" cy="93218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0"/>
            <p:cNvSpPr txBox="1"/>
            <p:nvPr/>
          </p:nvSpPr>
          <p:spPr>
            <a:xfrm>
              <a:off x="4516238" y="3537261"/>
              <a:ext cx="1864367" cy="9321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федеральная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6772122" y="3537261"/>
              <a:ext cx="1864367" cy="93218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0"/>
            <p:cNvSpPr txBox="1"/>
            <p:nvPr/>
          </p:nvSpPr>
          <p:spPr>
            <a:xfrm>
              <a:off x="6772122" y="3537261"/>
              <a:ext cx="1864367" cy="9321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собственность субъектов федерации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Основные формы собственности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261" name="Google Shape;261;p11"/>
          <p:cNvGrpSpPr/>
          <p:nvPr/>
        </p:nvGrpSpPr>
        <p:grpSpPr>
          <a:xfrm>
            <a:off x="300781" y="1342924"/>
            <a:ext cx="8542436" cy="4532191"/>
            <a:chOff x="49261" y="2156"/>
            <a:chExt cx="8542436" cy="4532191"/>
          </a:xfrm>
        </p:grpSpPr>
        <p:sp>
          <p:nvSpPr>
            <p:cNvPr id="262" name="Google Shape;262;p11"/>
            <p:cNvSpPr/>
            <p:nvPr/>
          </p:nvSpPr>
          <p:spPr>
            <a:xfrm>
              <a:off x="6551581" y="2311778"/>
              <a:ext cx="91440" cy="56484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3" name="Google Shape;263;p11"/>
            <p:cNvSpPr/>
            <p:nvPr/>
          </p:nvSpPr>
          <p:spPr>
            <a:xfrm>
              <a:off x="4320480" y="1088466"/>
              <a:ext cx="2276821" cy="56484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4" name="Google Shape;264;p11"/>
            <p:cNvSpPr/>
            <p:nvPr/>
          </p:nvSpPr>
          <p:spPr>
            <a:xfrm>
              <a:off x="1997938" y="2311778"/>
              <a:ext cx="91440" cy="56484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5" name="Google Shape;265;p11"/>
            <p:cNvSpPr/>
            <p:nvPr/>
          </p:nvSpPr>
          <p:spPr>
            <a:xfrm>
              <a:off x="2043658" y="1088466"/>
              <a:ext cx="2276821" cy="56484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6" name="Google Shape;266;p11"/>
            <p:cNvSpPr/>
            <p:nvPr/>
          </p:nvSpPr>
          <p:spPr>
            <a:xfrm>
              <a:off x="2520282" y="2156"/>
              <a:ext cx="3600394" cy="108631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1"/>
            <p:cNvSpPr txBox="1"/>
            <p:nvPr/>
          </p:nvSpPr>
          <p:spPr>
            <a:xfrm>
              <a:off x="2520282" y="2156"/>
              <a:ext cx="3600394" cy="10863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Государственная собственность в Республике Беларусь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49759" y="1653314"/>
              <a:ext cx="3987799" cy="658464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1"/>
            <p:cNvSpPr txBox="1"/>
            <p:nvPr/>
          </p:nvSpPr>
          <p:spPr>
            <a:xfrm>
              <a:off x="49759" y="1653314"/>
              <a:ext cx="3987799" cy="6584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республиканская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49261" y="2876626"/>
              <a:ext cx="3988794" cy="165772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1"/>
            <p:cNvSpPr txBox="1"/>
            <p:nvPr/>
          </p:nvSpPr>
          <p:spPr>
            <a:xfrm>
              <a:off x="49261" y="2876626"/>
              <a:ext cx="3988794" cy="16577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земля, её недра, средства республи- канского бюджета, государственные банки, государственные предприя- тия, государственные учебные заве- дения и другие крупные объекты рес- публиканского значения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4603401" y="1653314"/>
              <a:ext cx="3987799" cy="658464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1"/>
            <p:cNvSpPr txBox="1"/>
            <p:nvPr/>
          </p:nvSpPr>
          <p:spPr>
            <a:xfrm>
              <a:off x="4603401" y="1653314"/>
              <a:ext cx="3987799" cy="6584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коммунальная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4602903" y="2876626"/>
              <a:ext cx="3988794" cy="165772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1"/>
            <p:cNvSpPr txBox="1"/>
            <p:nvPr/>
          </p:nvSpPr>
          <p:spPr>
            <a:xfrm>
              <a:off x="4602903" y="2876626"/>
              <a:ext cx="3988794" cy="16577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собственность в распоряжении мест- ных органов власти (это средства местных бюджетов, объекты ЖКХ, государственной торговли и быто- вого обслуживания, городской транс- порт, школы, поликлиники и т. д.)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76" name="Google Shape;276;p11"/>
          <p:cNvGrpSpPr/>
          <p:nvPr/>
        </p:nvGrpSpPr>
        <p:grpSpPr>
          <a:xfrm>
            <a:off x="323528" y="6021288"/>
            <a:ext cx="8496944" cy="703725"/>
            <a:chOff x="1152126" y="575773"/>
            <a:chExt cx="5688635" cy="1135773"/>
          </a:xfrm>
        </p:grpSpPr>
        <p:sp>
          <p:nvSpPr>
            <p:cNvPr id="277" name="Google Shape;277;p11"/>
            <p:cNvSpPr/>
            <p:nvPr/>
          </p:nvSpPr>
          <p:spPr>
            <a:xfrm>
              <a:off x="1152126" y="575773"/>
              <a:ext cx="5688635" cy="1135773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1"/>
            <p:cNvSpPr txBox="1"/>
            <p:nvPr/>
          </p:nvSpPr>
          <p:spPr>
            <a:xfrm>
              <a:off x="1152126" y="575773"/>
              <a:ext cx="5688635" cy="1135773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Смешанная собственность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собственность совместных предприятий, т.е. пред- приятий с иностранным капиталом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Основные формы собственности</a:t>
            </a:r>
            <a:endParaRPr sz="4000">
              <a:solidFill>
                <a:schemeClr val="lt1"/>
              </a:solidFill>
            </a:endParaRPr>
          </a:p>
        </p:txBody>
      </p:sp>
      <p:graphicFrame>
        <p:nvGraphicFramePr>
          <p:cNvPr id="284" name="Google Shape;284;p12"/>
          <p:cNvGraphicFramePr/>
          <p:nvPr/>
        </p:nvGraphicFramePr>
        <p:xfrm>
          <a:off x="179511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{86418D4A-E8A2-4416-8E5F-8F6AEEE69C69}</a:tableStyleId>
              </a:tblPr>
              <a:tblGrid>
                <a:gridCol w="694850"/>
                <a:gridCol w="2625025"/>
                <a:gridCol w="5393075"/>
              </a:tblGrid>
              <a:tr h="6115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Частная собственность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  <a:tc hMerge="1"/>
              </a:tr>
              <a:tr h="10757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Личная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Объекты собственности, не приносящие дохода, используемые и потребляемые самим собствен- ником (предметы потребления)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7879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Индивидуальная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Объекты,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приносящие доход (средства производ- ства)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72125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Кол-лек-тив-ная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Акционерная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(доле- вая)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Создаётся путём выпуска и продажи ценных бу- маг – акций. Владелец акции становится одним из собственников предприятия и имеет право на получение дивидендов – части прибыли пред- приятия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075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Кооперативная (сов- местная)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Создаётся путём объединения имущественных или денежных взносов, предполагает совместное использование собственности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"/>
          <p:cNvSpPr txBox="1"/>
          <p:nvPr>
            <p:ph type="title"/>
          </p:nvPr>
        </p:nvSpPr>
        <p:spPr>
          <a:xfrm>
            <a:off x="0" y="0"/>
            <a:ext cx="9108504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Основные формы собственности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290" name="Google Shape;290;p13"/>
          <p:cNvGrpSpPr/>
          <p:nvPr/>
        </p:nvGrpSpPr>
        <p:grpSpPr>
          <a:xfrm>
            <a:off x="256766" y="1692430"/>
            <a:ext cx="8702475" cy="4553258"/>
            <a:chOff x="5246" y="495678"/>
            <a:chExt cx="8702475" cy="4553258"/>
          </a:xfrm>
        </p:grpSpPr>
        <p:sp>
          <p:nvSpPr>
            <p:cNvPr id="291" name="Google Shape;291;p13"/>
            <p:cNvSpPr/>
            <p:nvPr/>
          </p:nvSpPr>
          <p:spPr>
            <a:xfrm>
              <a:off x="6589544" y="2873318"/>
              <a:ext cx="91440" cy="41264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2" name="Google Shape;292;p13"/>
            <p:cNvSpPr/>
            <p:nvPr/>
          </p:nvSpPr>
          <p:spPr>
            <a:xfrm>
              <a:off x="4356484" y="1478174"/>
              <a:ext cx="2278780" cy="41264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3" name="Google Shape;293;p13"/>
            <p:cNvSpPr/>
            <p:nvPr/>
          </p:nvSpPr>
          <p:spPr>
            <a:xfrm>
              <a:off x="2031983" y="2873318"/>
              <a:ext cx="91440" cy="41264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4" name="Google Shape;294;p13"/>
            <p:cNvSpPr/>
            <p:nvPr/>
          </p:nvSpPr>
          <p:spPr>
            <a:xfrm>
              <a:off x="2077703" y="1478174"/>
              <a:ext cx="2278780" cy="41264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5" name="Google Shape;295;p13"/>
            <p:cNvSpPr/>
            <p:nvPr/>
          </p:nvSpPr>
          <p:spPr>
            <a:xfrm>
              <a:off x="2354855" y="495678"/>
              <a:ext cx="4003257" cy="98249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3"/>
            <p:cNvSpPr txBox="1"/>
            <p:nvPr/>
          </p:nvSpPr>
          <p:spPr>
            <a:xfrm>
              <a:off x="2354855" y="495678"/>
              <a:ext cx="4003257" cy="9824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Частная собственность по характеру накопления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246" y="1890822"/>
              <a:ext cx="4144913" cy="98249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3"/>
            <p:cNvSpPr txBox="1"/>
            <p:nvPr/>
          </p:nvSpPr>
          <p:spPr>
            <a:xfrm>
              <a:off x="5246" y="1890822"/>
              <a:ext cx="4144913" cy="9824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трудовая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5246" y="3285966"/>
              <a:ext cx="4144913" cy="176297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3"/>
            <p:cNvSpPr txBox="1"/>
            <p:nvPr/>
          </p:nvSpPr>
          <p:spPr>
            <a:xfrm>
              <a:off x="5246" y="3285966"/>
              <a:ext cx="4144913" cy="17629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зарплата работника, доход предпринимателя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4562808" y="1890822"/>
              <a:ext cx="4144913" cy="98249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3"/>
            <p:cNvSpPr txBox="1"/>
            <p:nvPr/>
          </p:nvSpPr>
          <p:spPr>
            <a:xfrm>
              <a:off x="4562808" y="1890822"/>
              <a:ext cx="4144913" cy="9824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нетрудовая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562808" y="3285966"/>
              <a:ext cx="4144913" cy="176297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3"/>
            <p:cNvSpPr txBox="1"/>
            <p:nvPr/>
          </p:nvSpPr>
          <p:spPr>
            <a:xfrm>
              <a:off x="4562808" y="3285966"/>
              <a:ext cx="4144913" cy="17629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дарение, наследование, дивиденды от акций, проценты по вкладам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4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Основные формы собственности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310" name="Google Shape;310;p14"/>
          <p:cNvGrpSpPr/>
          <p:nvPr/>
        </p:nvGrpSpPr>
        <p:grpSpPr>
          <a:xfrm>
            <a:off x="161803" y="1328970"/>
            <a:ext cx="8874692" cy="3842132"/>
            <a:chOff x="5347" y="60210"/>
            <a:chExt cx="8874692" cy="3842132"/>
          </a:xfrm>
        </p:grpSpPr>
        <p:sp>
          <p:nvSpPr>
            <p:cNvPr id="311" name="Google Shape;311;p14"/>
            <p:cNvSpPr/>
            <p:nvPr/>
          </p:nvSpPr>
          <p:spPr>
            <a:xfrm>
              <a:off x="6716776" y="2117553"/>
              <a:ext cx="91440" cy="42267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60300"/>
                  </a:lnTo>
                  <a:lnTo>
                    <a:pt x="67017" y="60300"/>
                  </a:lnTo>
                  <a:lnTo>
                    <a:pt x="67017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2" name="Google Shape;312;p14"/>
            <p:cNvSpPr/>
            <p:nvPr/>
          </p:nvSpPr>
          <p:spPr>
            <a:xfrm>
              <a:off x="4440020" y="924222"/>
              <a:ext cx="2322476" cy="4205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3" name="Google Shape;313;p14"/>
            <p:cNvSpPr/>
            <p:nvPr/>
          </p:nvSpPr>
          <p:spPr>
            <a:xfrm>
              <a:off x="2071823" y="2117553"/>
              <a:ext cx="91440" cy="42056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4" name="Google Shape;314;p14"/>
            <p:cNvSpPr/>
            <p:nvPr/>
          </p:nvSpPr>
          <p:spPr>
            <a:xfrm>
              <a:off x="2117543" y="924222"/>
              <a:ext cx="2322476" cy="42056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5" name="Google Shape;315;p14"/>
            <p:cNvSpPr/>
            <p:nvPr/>
          </p:nvSpPr>
          <p:spPr>
            <a:xfrm>
              <a:off x="2110103" y="60210"/>
              <a:ext cx="4659832" cy="86401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4"/>
            <p:cNvSpPr txBox="1"/>
            <p:nvPr/>
          </p:nvSpPr>
          <p:spPr>
            <a:xfrm>
              <a:off x="2110103" y="60210"/>
              <a:ext cx="4659832" cy="8640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Смена формы собственности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5347" y="1344782"/>
              <a:ext cx="4224392" cy="77277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4"/>
            <p:cNvSpPr txBox="1"/>
            <p:nvPr/>
          </p:nvSpPr>
          <p:spPr>
            <a:xfrm>
              <a:off x="5347" y="1344782"/>
              <a:ext cx="4224392" cy="7727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национализация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5347" y="2538113"/>
              <a:ext cx="4224392" cy="136211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4"/>
            <p:cNvSpPr txBox="1"/>
            <p:nvPr/>
          </p:nvSpPr>
          <p:spPr>
            <a:xfrm>
              <a:off x="5347" y="2538113"/>
              <a:ext cx="4224392" cy="13621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перевод частной собственности (путём безвозмездного отчуждения или через выкуп) в государственную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50300" y="1344782"/>
              <a:ext cx="4224392" cy="77277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4"/>
            <p:cNvSpPr txBox="1"/>
            <p:nvPr/>
          </p:nvSpPr>
          <p:spPr>
            <a:xfrm>
              <a:off x="4650300" y="1344782"/>
              <a:ext cx="4224392" cy="7727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приватизация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4655647" y="2540226"/>
              <a:ext cx="4224392" cy="136211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4"/>
            <p:cNvSpPr txBox="1"/>
            <p:nvPr/>
          </p:nvSpPr>
          <p:spPr>
            <a:xfrm>
              <a:off x="4655647" y="2540226"/>
              <a:ext cx="4224392" cy="13621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передача объектов государственной собственности (в результате продажи или безвозмездно) в частную собственность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25" name="Google Shape;325;p14"/>
          <p:cNvGrpSpPr/>
          <p:nvPr/>
        </p:nvGrpSpPr>
        <p:grpSpPr>
          <a:xfrm>
            <a:off x="156456" y="5661247"/>
            <a:ext cx="8808032" cy="1080121"/>
            <a:chOff x="4185716" y="2662397"/>
            <a:chExt cx="3802358" cy="1226035"/>
          </a:xfrm>
        </p:grpSpPr>
        <p:sp>
          <p:nvSpPr>
            <p:cNvPr id="326" name="Google Shape;326;p14"/>
            <p:cNvSpPr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4"/>
            <p:cNvSpPr txBox="1"/>
            <p:nvPr/>
          </p:nvSpPr>
          <p:spPr>
            <a:xfrm>
              <a:off x="4185716" y="2662397"/>
              <a:ext cx="3802358" cy="1226035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Приватизация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– один из механизмов </a:t>
              </a: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разгосударствления экономики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, (процесс ограничения государственного влияния на деятельность субъектов хозяйствова- ния, в результате которого ликвидируется государственная монополия, форми- руется многоукладная, смешанная экономика)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8" name="Google Shape;328;p14"/>
          <p:cNvSpPr/>
          <p:nvPr/>
        </p:nvSpPr>
        <p:spPr>
          <a:xfrm>
            <a:off x="6732240" y="5157192"/>
            <a:ext cx="576064" cy="504055"/>
          </a:xfrm>
          <a:prstGeom prst="downArrow">
            <a:avLst>
              <a:gd fmla="val 50000" name="adj1"/>
              <a:gd fmla="val 61980" name="adj2"/>
            </a:avLst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План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533400" y="1600200"/>
            <a:ext cx="8077200" cy="44116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Отношения собственности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Основные формы собственности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Отношения собственности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148816" y="1292543"/>
            <a:ext cx="8887680" cy="936104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Собственность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признанные обществом отношения в связи с распределением и присвоением экономических благ между различными субъектами экономичес- ких отношений</a:t>
            </a:r>
            <a:endParaRPr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8144" y="2433188"/>
            <a:ext cx="3113684" cy="4284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3" name="Google Shape;103;p3"/>
          <p:cNvSpPr/>
          <p:nvPr/>
        </p:nvSpPr>
        <p:spPr>
          <a:xfrm>
            <a:off x="138823" y="2433188"/>
            <a:ext cx="5517472" cy="495364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Право собственности закрепляется законом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138823" y="4365104"/>
            <a:ext cx="5517472" cy="2352084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44: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Государство гарантирует каждому пра- во собственности и содействует её приобретению. Собственник имеет право владеть, пользоваться и распоряжаться имуществом как единолично, так и совместно с другими лицами. Неприкосновенность собственности, право её наследования охраняются законом. Собственность, приобретённая законным способом, защищается государством.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Отношения собственности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110" name="Google Shape;110;p4"/>
          <p:cNvGrpSpPr/>
          <p:nvPr/>
        </p:nvGrpSpPr>
        <p:grpSpPr>
          <a:xfrm>
            <a:off x="180096" y="1751920"/>
            <a:ext cx="8711798" cy="4434279"/>
            <a:chOff x="584" y="411152"/>
            <a:chExt cx="8711798" cy="4434279"/>
          </a:xfrm>
        </p:grpSpPr>
        <p:sp>
          <p:nvSpPr>
            <p:cNvPr id="111" name="Google Shape;111;p4"/>
            <p:cNvSpPr/>
            <p:nvPr/>
          </p:nvSpPr>
          <p:spPr>
            <a:xfrm>
              <a:off x="4356484" y="1636548"/>
              <a:ext cx="3082244" cy="53493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2" name="Google Shape;112;p4"/>
            <p:cNvSpPr/>
            <p:nvPr/>
          </p:nvSpPr>
          <p:spPr>
            <a:xfrm>
              <a:off x="4310764" y="3027226"/>
              <a:ext cx="91440" cy="5349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3" name="Google Shape;113;p4"/>
            <p:cNvSpPr/>
            <p:nvPr/>
          </p:nvSpPr>
          <p:spPr>
            <a:xfrm>
              <a:off x="4310764" y="1636548"/>
              <a:ext cx="91440" cy="5349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4" name="Google Shape;114;p4"/>
            <p:cNvSpPr/>
            <p:nvPr/>
          </p:nvSpPr>
          <p:spPr>
            <a:xfrm>
              <a:off x="1228519" y="3027226"/>
              <a:ext cx="91440" cy="5349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5" name="Google Shape;115;p4"/>
            <p:cNvSpPr/>
            <p:nvPr/>
          </p:nvSpPr>
          <p:spPr>
            <a:xfrm>
              <a:off x="1274239" y="1636548"/>
              <a:ext cx="3082244" cy="53493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6" name="Google Shape;116;p4"/>
            <p:cNvSpPr/>
            <p:nvPr/>
          </p:nvSpPr>
          <p:spPr>
            <a:xfrm>
              <a:off x="1244703" y="411152"/>
              <a:ext cx="6223560" cy="122539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4"/>
            <p:cNvSpPr txBox="1"/>
            <p:nvPr/>
          </p:nvSpPr>
          <p:spPr>
            <a:xfrm>
              <a:off x="1244703" y="411152"/>
              <a:ext cx="6223560" cy="12253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Субъект собственности (собственник) –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это лицо или группа лиц, обладающих каким-либо имуществом, распоряжающихся и пользующихся им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84" y="2171483"/>
              <a:ext cx="2547309" cy="85574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4"/>
            <p:cNvSpPr txBox="1"/>
            <p:nvPr/>
          </p:nvSpPr>
          <p:spPr>
            <a:xfrm>
              <a:off x="584" y="2171483"/>
              <a:ext cx="2547309" cy="8557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физическое лицо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84" y="3562161"/>
              <a:ext cx="2547309" cy="1273654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4"/>
            <p:cNvSpPr txBox="1"/>
            <p:nvPr/>
          </p:nvSpPr>
          <p:spPr>
            <a:xfrm>
              <a:off x="584" y="3562161"/>
              <a:ext cx="2547309" cy="12736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отдельное лицо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3082829" y="2171483"/>
              <a:ext cx="2547309" cy="85574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4"/>
            <p:cNvSpPr txBox="1"/>
            <p:nvPr/>
          </p:nvSpPr>
          <p:spPr>
            <a:xfrm>
              <a:off x="3082829" y="2171483"/>
              <a:ext cx="2547309" cy="8557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юридическое лицо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3082829" y="3562161"/>
              <a:ext cx="2547309" cy="1273654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3082829" y="3562161"/>
              <a:ext cx="2547309" cy="12736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организация, предприятие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6165073" y="2171483"/>
              <a:ext cx="2547309" cy="2673948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6165073" y="2171483"/>
              <a:ext cx="2547309" cy="26739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государство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Отношения собственности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133" name="Google Shape;133;p5"/>
          <p:cNvGrpSpPr/>
          <p:nvPr/>
        </p:nvGrpSpPr>
        <p:grpSpPr>
          <a:xfrm>
            <a:off x="180101" y="1890472"/>
            <a:ext cx="8783796" cy="4157175"/>
            <a:chOff x="589" y="549704"/>
            <a:chExt cx="8783796" cy="4157175"/>
          </a:xfrm>
        </p:grpSpPr>
        <p:sp>
          <p:nvSpPr>
            <p:cNvPr id="134" name="Google Shape;134;p5"/>
            <p:cNvSpPr/>
            <p:nvPr/>
          </p:nvSpPr>
          <p:spPr>
            <a:xfrm>
              <a:off x="4392488" y="1471476"/>
              <a:ext cx="3107717" cy="5393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5" name="Google Shape;135;p5"/>
            <p:cNvSpPr/>
            <p:nvPr/>
          </p:nvSpPr>
          <p:spPr>
            <a:xfrm>
              <a:off x="4346768" y="2873647"/>
              <a:ext cx="91440" cy="53935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6" name="Google Shape;136;p5"/>
            <p:cNvSpPr/>
            <p:nvPr/>
          </p:nvSpPr>
          <p:spPr>
            <a:xfrm>
              <a:off x="4346768" y="1471476"/>
              <a:ext cx="91440" cy="53935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7" name="Google Shape;137;p5"/>
            <p:cNvSpPr/>
            <p:nvPr/>
          </p:nvSpPr>
          <p:spPr>
            <a:xfrm>
              <a:off x="1239050" y="2873647"/>
              <a:ext cx="91440" cy="53935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8" name="Google Shape;138;p5"/>
            <p:cNvSpPr/>
            <p:nvPr/>
          </p:nvSpPr>
          <p:spPr>
            <a:xfrm>
              <a:off x="1284770" y="1471476"/>
              <a:ext cx="3107717" cy="53935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9" name="Google Shape;139;p5"/>
            <p:cNvSpPr/>
            <p:nvPr/>
          </p:nvSpPr>
          <p:spPr>
            <a:xfrm>
              <a:off x="1254990" y="549704"/>
              <a:ext cx="6274995" cy="92177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1254990" y="549704"/>
              <a:ext cx="6274995" cy="921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Объекты собственности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89" y="2010832"/>
              <a:ext cx="2568361" cy="86281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589" y="2010832"/>
              <a:ext cx="2568361" cy="8628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материальные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589" y="3413003"/>
              <a:ext cx="2568361" cy="128418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5"/>
            <p:cNvSpPr txBox="1"/>
            <p:nvPr/>
          </p:nvSpPr>
          <p:spPr>
            <a:xfrm>
              <a:off x="589" y="3413003"/>
              <a:ext cx="2568361" cy="12841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вещи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3108307" y="2010832"/>
              <a:ext cx="2568361" cy="86281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3108307" y="2010832"/>
              <a:ext cx="2568361" cy="8628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нематериальные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108307" y="3413003"/>
              <a:ext cx="2568361" cy="128418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5"/>
            <p:cNvSpPr txBox="1"/>
            <p:nvPr/>
          </p:nvSpPr>
          <p:spPr>
            <a:xfrm>
              <a:off x="3108307" y="3413003"/>
              <a:ext cx="2568361" cy="12841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авторские права, патенты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6216024" y="2010832"/>
              <a:ext cx="2568361" cy="269604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6216024" y="2010832"/>
              <a:ext cx="2568361" cy="26960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живые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Отношения собственности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156" name="Google Shape;156;p6"/>
          <p:cNvGrpSpPr/>
          <p:nvPr/>
        </p:nvGrpSpPr>
        <p:grpSpPr>
          <a:xfrm>
            <a:off x="351121" y="1398078"/>
            <a:ext cx="8369749" cy="5198195"/>
            <a:chOff x="171609" y="1078"/>
            <a:chExt cx="8369749" cy="5198195"/>
          </a:xfrm>
        </p:grpSpPr>
        <p:sp>
          <p:nvSpPr>
            <p:cNvPr id="157" name="Google Shape;157;p6"/>
            <p:cNvSpPr/>
            <p:nvPr/>
          </p:nvSpPr>
          <p:spPr>
            <a:xfrm>
              <a:off x="7442877" y="1441988"/>
              <a:ext cx="91440" cy="36239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8" name="Google Shape;158;p6"/>
            <p:cNvSpPr/>
            <p:nvPr/>
          </p:nvSpPr>
          <p:spPr>
            <a:xfrm>
              <a:off x="4356143" y="545229"/>
              <a:ext cx="3132454" cy="3623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9" name="Google Shape;159;p6"/>
            <p:cNvSpPr/>
            <p:nvPr/>
          </p:nvSpPr>
          <p:spPr>
            <a:xfrm>
              <a:off x="5164881" y="1443377"/>
              <a:ext cx="91440" cy="36239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0" name="Google Shape;160;p6"/>
            <p:cNvSpPr/>
            <p:nvPr/>
          </p:nvSpPr>
          <p:spPr>
            <a:xfrm>
              <a:off x="4356143" y="545229"/>
              <a:ext cx="854458" cy="3623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1" name="Google Shape;161;p6"/>
            <p:cNvSpPr/>
            <p:nvPr/>
          </p:nvSpPr>
          <p:spPr>
            <a:xfrm>
              <a:off x="3076806" y="1443377"/>
              <a:ext cx="91440" cy="36239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2" name="Google Shape;162;p6"/>
            <p:cNvSpPr/>
            <p:nvPr/>
          </p:nvSpPr>
          <p:spPr>
            <a:xfrm>
              <a:off x="3122526" y="545229"/>
              <a:ext cx="1233617" cy="36239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3" name="Google Shape;163;p6"/>
            <p:cNvSpPr/>
            <p:nvPr/>
          </p:nvSpPr>
          <p:spPr>
            <a:xfrm>
              <a:off x="988730" y="1443377"/>
              <a:ext cx="91440" cy="36239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4" name="Google Shape;164;p6"/>
            <p:cNvSpPr/>
            <p:nvPr/>
          </p:nvSpPr>
          <p:spPr>
            <a:xfrm>
              <a:off x="1034450" y="545229"/>
              <a:ext cx="3321692" cy="36239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5" name="Google Shape;165;p6"/>
            <p:cNvSpPr/>
            <p:nvPr/>
          </p:nvSpPr>
          <p:spPr>
            <a:xfrm>
              <a:off x="2538369" y="1078"/>
              <a:ext cx="3635546" cy="54415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6"/>
            <p:cNvSpPr txBox="1"/>
            <p:nvPr/>
          </p:nvSpPr>
          <p:spPr>
            <a:xfrm>
              <a:off x="2538369" y="1078"/>
              <a:ext cx="3635546" cy="5441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Отношения собственности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71609" y="907622"/>
              <a:ext cx="1725682" cy="53575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171609" y="907622"/>
              <a:ext cx="1725682" cy="5357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владение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171609" y="1805771"/>
              <a:ext cx="1725682" cy="339350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171609" y="1805771"/>
              <a:ext cx="1725682" cy="33935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реальное обладание объектом собственности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2259684" y="907622"/>
              <a:ext cx="1725682" cy="53575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6"/>
            <p:cNvSpPr txBox="1"/>
            <p:nvPr/>
          </p:nvSpPr>
          <p:spPr>
            <a:xfrm>
              <a:off x="2259684" y="907622"/>
              <a:ext cx="1725682" cy="5357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пользование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259684" y="1805771"/>
              <a:ext cx="1725682" cy="339350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2259684" y="1805771"/>
              <a:ext cx="1725682" cy="33935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использование объекта соб- ственности в соответствии с его назначе- нием по усмот- рению и жела- нию пользова- теля, который присваивает полезные ре- зультаты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4347760" y="907622"/>
              <a:ext cx="1725682" cy="53575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6"/>
            <p:cNvSpPr txBox="1"/>
            <p:nvPr/>
          </p:nvSpPr>
          <p:spPr>
            <a:xfrm>
              <a:off x="4347760" y="907622"/>
              <a:ext cx="1725682" cy="5357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распоряжение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4347760" y="1805771"/>
              <a:ext cx="1725682" cy="339350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6"/>
            <p:cNvSpPr txBox="1"/>
            <p:nvPr/>
          </p:nvSpPr>
          <p:spPr>
            <a:xfrm>
              <a:off x="4347760" y="1805771"/>
              <a:ext cx="1725682" cy="33935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управление собствен- ностью (про- дажа, дарение, обмен, пере- дача в аренду, завещание и др.)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6436518" y="907622"/>
              <a:ext cx="2104159" cy="53436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6"/>
            <p:cNvSpPr txBox="1"/>
            <p:nvPr/>
          </p:nvSpPr>
          <p:spPr>
            <a:xfrm>
              <a:off x="6436518" y="907622"/>
              <a:ext cx="2104159" cy="5343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ответственность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6435836" y="1804381"/>
              <a:ext cx="2105522" cy="339350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6"/>
            <p:cNvSpPr txBox="1"/>
            <p:nvPr/>
          </p:nvSpPr>
          <p:spPr>
            <a:xfrm>
              <a:off x="6435836" y="1804381"/>
              <a:ext cx="2105522" cy="33935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обеспечение надлежащего использования объекта собственности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Отношения собственности</a:t>
            </a:r>
            <a:endParaRPr sz="4000">
              <a:solidFill>
                <a:schemeClr val="lt1"/>
              </a:solidFill>
            </a:endParaRPr>
          </a:p>
        </p:txBody>
      </p:sp>
      <p:pic>
        <p:nvPicPr>
          <p:cNvPr id="188" name="Google Shape;18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0072" y="1412026"/>
            <a:ext cx="3699934" cy="5243657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89" name="Google Shape;189;p7"/>
          <p:cNvSpPr/>
          <p:nvPr/>
        </p:nvSpPr>
        <p:spPr>
          <a:xfrm>
            <a:off x="107504" y="2780928"/>
            <a:ext cx="4968552" cy="1559996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212: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Риск случайной гибели, случай- ной порчи или случайного повреждения иму- щества несёт его собственник, если иное не предусмотрено законодательством или дого- вором.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107504" y="1380026"/>
            <a:ext cx="4968552" cy="1343972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211: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Собственник несёт бремя содер- жания принадлежащего ему имущества, если иное не предусмотрено законодательством или договором.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Отношения собственности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196" name="Google Shape;196;p8"/>
          <p:cNvGrpSpPr/>
          <p:nvPr/>
        </p:nvGrpSpPr>
        <p:grpSpPr>
          <a:xfrm>
            <a:off x="1157420" y="1397996"/>
            <a:ext cx="6829159" cy="5126350"/>
            <a:chOff x="905900" y="996"/>
            <a:chExt cx="6829159" cy="5126350"/>
          </a:xfrm>
        </p:grpSpPr>
        <p:sp>
          <p:nvSpPr>
            <p:cNvPr id="197" name="Google Shape;197;p8"/>
            <p:cNvSpPr/>
            <p:nvPr/>
          </p:nvSpPr>
          <p:spPr>
            <a:xfrm>
              <a:off x="6048502" y="4228653"/>
              <a:ext cx="91440" cy="26581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8" name="Google Shape;198;p8"/>
            <p:cNvSpPr/>
            <p:nvPr/>
          </p:nvSpPr>
          <p:spPr>
            <a:xfrm>
              <a:off x="6048502" y="3329960"/>
              <a:ext cx="91440" cy="26581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9" name="Google Shape;199;p8"/>
            <p:cNvSpPr/>
            <p:nvPr/>
          </p:nvSpPr>
          <p:spPr>
            <a:xfrm>
              <a:off x="6048502" y="2431266"/>
              <a:ext cx="91440" cy="26581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0" name="Google Shape;200;p8"/>
            <p:cNvSpPr/>
            <p:nvPr/>
          </p:nvSpPr>
          <p:spPr>
            <a:xfrm>
              <a:off x="6048502" y="1532573"/>
              <a:ext cx="91440" cy="26581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1" name="Google Shape;201;p8"/>
            <p:cNvSpPr/>
            <p:nvPr/>
          </p:nvSpPr>
          <p:spPr>
            <a:xfrm>
              <a:off x="4320480" y="633879"/>
              <a:ext cx="1773742" cy="26581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2" name="Google Shape;202;p8"/>
            <p:cNvSpPr/>
            <p:nvPr/>
          </p:nvSpPr>
          <p:spPr>
            <a:xfrm>
              <a:off x="2501017" y="2431266"/>
              <a:ext cx="91440" cy="26581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3" name="Google Shape;203;p8"/>
            <p:cNvSpPr/>
            <p:nvPr/>
          </p:nvSpPr>
          <p:spPr>
            <a:xfrm>
              <a:off x="2501017" y="1532573"/>
              <a:ext cx="91440" cy="26581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4" name="Google Shape;204;p8"/>
            <p:cNvSpPr/>
            <p:nvPr/>
          </p:nvSpPr>
          <p:spPr>
            <a:xfrm>
              <a:off x="2546737" y="633879"/>
              <a:ext cx="1773742" cy="26581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5" name="Google Shape;205;p8"/>
            <p:cNvSpPr/>
            <p:nvPr/>
          </p:nvSpPr>
          <p:spPr>
            <a:xfrm>
              <a:off x="2196575" y="996"/>
              <a:ext cx="4247808" cy="63288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8"/>
            <p:cNvSpPr txBox="1"/>
            <p:nvPr/>
          </p:nvSpPr>
          <p:spPr>
            <a:xfrm>
              <a:off x="2196575" y="996"/>
              <a:ext cx="4247808" cy="6328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Способы приобретения права собственности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905900" y="899690"/>
              <a:ext cx="3281674" cy="63288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8"/>
            <p:cNvSpPr txBox="1"/>
            <p:nvPr/>
          </p:nvSpPr>
          <p:spPr>
            <a:xfrm>
              <a:off x="905900" y="899690"/>
              <a:ext cx="3281674" cy="6328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первоначальные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(возник- новение права собственности)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905900" y="1798383"/>
              <a:ext cx="3281674" cy="63288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8"/>
            <p:cNvSpPr txBox="1"/>
            <p:nvPr/>
          </p:nvSpPr>
          <p:spPr>
            <a:xfrm>
              <a:off x="905900" y="1798383"/>
              <a:ext cx="3281674" cy="6328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производство, создание вещи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905900" y="2697077"/>
              <a:ext cx="3281674" cy="63288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8"/>
            <p:cNvSpPr txBox="1"/>
            <p:nvPr/>
          </p:nvSpPr>
          <p:spPr>
            <a:xfrm>
              <a:off x="905900" y="2697077"/>
              <a:ext cx="3281674" cy="6328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находка и сбор общедоступных вещей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4453385" y="899690"/>
              <a:ext cx="3281674" cy="63288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8"/>
            <p:cNvSpPr txBox="1"/>
            <p:nvPr/>
          </p:nvSpPr>
          <p:spPr>
            <a:xfrm>
              <a:off x="4453385" y="899690"/>
              <a:ext cx="3281674" cy="6328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вторичные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(переход права собственности)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4453385" y="1798383"/>
              <a:ext cx="3281674" cy="63288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 txBox="1"/>
            <p:nvPr/>
          </p:nvSpPr>
          <p:spPr>
            <a:xfrm>
              <a:off x="4453385" y="1798383"/>
              <a:ext cx="3281674" cy="6328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продажа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4453385" y="2697077"/>
              <a:ext cx="3281674" cy="63288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8"/>
            <p:cNvSpPr txBox="1"/>
            <p:nvPr/>
          </p:nvSpPr>
          <p:spPr>
            <a:xfrm>
              <a:off x="4453385" y="2697077"/>
              <a:ext cx="3281674" cy="6328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дарение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4453385" y="3595770"/>
              <a:ext cx="3281674" cy="63288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8"/>
            <p:cNvSpPr txBox="1"/>
            <p:nvPr/>
          </p:nvSpPr>
          <p:spPr>
            <a:xfrm>
              <a:off x="4453385" y="3595770"/>
              <a:ext cx="3281674" cy="6328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обмен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4453385" y="4494464"/>
              <a:ext cx="3281674" cy="63288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8"/>
            <p:cNvSpPr txBox="1"/>
            <p:nvPr/>
          </p:nvSpPr>
          <p:spPr>
            <a:xfrm>
              <a:off x="4453385" y="4494464"/>
              <a:ext cx="3281674" cy="6328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наследование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Основные формы собственности</a:t>
            </a:r>
            <a:endParaRPr sz="4000">
              <a:solidFill>
                <a:schemeClr val="lt1"/>
              </a:solidFill>
            </a:endParaRPr>
          </a:p>
        </p:txBody>
      </p:sp>
      <p:pic>
        <p:nvPicPr>
          <p:cNvPr id="228" name="Google Shape;22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56" y="1412776"/>
            <a:ext cx="3855337" cy="5304412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29" name="Google Shape;229;p9"/>
          <p:cNvSpPr/>
          <p:nvPr/>
        </p:nvSpPr>
        <p:spPr>
          <a:xfrm>
            <a:off x="79763" y="1412776"/>
            <a:ext cx="4852277" cy="1296144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13: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Собственность может быть госу- дарственной и частной. Государство гаран- тирует … равную защиту и равные условия для развития всех форм собственности …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usiness_Plan">
  <a:themeElements>
    <a:clrScheme name="Business Plan">
      <a:dk1>
        <a:srgbClr val="000000"/>
      </a:dk1>
      <a:lt1>
        <a:srgbClr val="FFFFFF"/>
      </a:lt1>
      <a:dk2>
        <a:srgbClr val="284E6A"/>
      </a:dk2>
      <a:lt2>
        <a:srgbClr val="EFE3C4"/>
      </a:lt2>
      <a:accent1>
        <a:srgbClr val="646F4D"/>
      </a:accent1>
      <a:accent2>
        <a:srgbClr val="934721"/>
      </a:accent2>
      <a:accent3>
        <a:srgbClr val="A46721"/>
      </a:accent3>
      <a:accent4>
        <a:srgbClr val="655E6D"/>
      </a:accent4>
      <a:accent5>
        <a:srgbClr val="3A5F7B"/>
      </a:accent5>
      <a:accent6>
        <a:srgbClr val="665E45"/>
      </a:accent6>
      <a:hlink>
        <a:srgbClr val="64A2C8"/>
      </a:hlink>
      <a:folHlink>
        <a:srgbClr val="9BA9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2016-11-03T16:53:09Z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06.02.2021</vt:lpwstr>
  </property>
</Properties>
</file>