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x="6858000" cy="9144000"/>
  <p:embeddedFontLst>
    <p:embeddedFont>
      <p:font typeface="Libre Franklin"/>
      <p:regular r:id="rId25"/>
      <p:bold r:id="rId26"/>
      <p:italic r:id="rId27"/>
      <p:boldItalic r:id="rId28"/>
    </p:embeddedFont>
    <p:embeddedFont>
      <p:font typeface="Bodoni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SJxhyJJEFOuuZm18YLaykvQQg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80899B-AB56-49EA-ADD7-1D95AC6E805A}">
  <a:tblStyle styleId="{9E80899B-AB56-49EA-ADD7-1D95AC6E805A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LibreFranklin-bold.fntdata"/><Relationship Id="rId25" Type="http://schemas.openxmlformats.org/officeDocument/2006/relationships/font" Target="fonts/LibreFranklin-regular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odoni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odoni-italic.fntdata"/><Relationship Id="rId30" Type="http://schemas.openxmlformats.org/officeDocument/2006/relationships/font" Target="fonts/Bodoni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Bodoni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9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9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31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1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31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0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3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23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23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9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19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Науки о духовной сфере общества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descr="Bertrand Russell 1957.jpg" id="266" name="Google Shape;2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310" y="1700808"/>
            <a:ext cx="3976027" cy="501476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7" name="Google Shape;267;p10"/>
          <p:cNvSpPr txBox="1"/>
          <p:nvPr/>
        </p:nvSpPr>
        <p:spPr>
          <a:xfrm>
            <a:off x="3412908" y="6377018"/>
            <a:ext cx="161095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Бертран Рассел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8" name="Google Shape;268;p10"/>
          <p:cNvGrpSpPr/>
          <p:nvPr/>
        </p:nvGrpSpPr>
        <p:grpSpPr>
          <a:xfrm>
            <a:off x="107504" y="1700808"/>
            <a:ext cx="4752528" cy="1368152"/>
            <a:chOff x="216028" y="1224138"/>
            <a:chExt cx="1695257" cy="979730"/>
          </a:xfrm>
        </p:grpSpPr>
        <p:sp>
          <p:nvSpPr>
            <p:cNvPr id="269" name="Google Shape;269;p10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Отличительная особенность философии как науки заключается, по мнению британского философа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Бертрана Рассела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(1872-1970), в том, что она обращена не как наука - к разу- му, а как религия - к душе человека.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aphicFrame>
        <p:nvGraphicFramePr>
          <p:cNvPr id="276" name="Google Shape;276;p11"/>
          <p:cNvGraphicFramePr/>
          <p:nvPr/>
        </p:nvGraphicFramePr>
        <p:xfrm>
          <a:off x="251520" y="170080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{9E80899B-AB56-49EA-ADD7-1D95AC6E805A}</a:tableStyleId>
              </a:tblPr>
              <a:tblGrid>
                <a:gridCol w="2736300"/>
                <a:gridCol w="2988325"/>
                <a:gridCol w="2988325"/>
              </a:tblGrid>
              <a:tr h="4667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Структура философии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127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Онтология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(др.-греч. ὄν (ὄντος) - сущее, λόγος – слово, учение)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Включает в себя такие вопросы, как происхождение мира, его универсальные связи, основные характерис- тики и законы. Самыми общими являются категории «бытия» и «небытия».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 hMerge="1"/>
              </a:tr>
              <a:tr h="18703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Гносеология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(др.-греч. γνῶσις - знание, λόγος - слово, учение)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Занимается исследованиями, критикой и теориями познания. Рассматривает процесс познания с точки зрения отношений субъекта познания (исследователя) к объекту познания, в частности, проблемы познава- тельного процесса, истины и её критериев, форм и ме- тодов познания.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1279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Эпистемология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(учение о знании)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Методология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(учение о способах осуществления познавательного процес- са)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aphicFrame>
        <p:nvGraphicFramePr>
          <p:cNvPr id="282" name="Google Shape;282;p12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{9E80899B-AB56-49EA-ADD7-1D95AC6E805A}</a:tableStyleId>
              </a:tblPr>
              <a:tblGrid>
                <a:gridCol w="2736300"/>
                <a:gridCol w="5976675"/>
              </a:tblGrid>
              <a:tr h="511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Структура философии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4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Философская антропо- логия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(от др.-греч. ἄνθ- ρωπος - человек; λόγος - слово, учение)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человеке, его сущности, цели и смысле жизни.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72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филосо- фия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Изучает общие принципы существования общества, за- кономерности всемирной истории человечества, опи- раясь на такие гуманитарные науки, как история, со- циология, политология и др. Её задача состоит в осмы- слении развития общества.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Праксиология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(от др.- греч. πράξις – деятель- ность + λογία - наука, учение)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 философии, предметом которого является ис- следование различных видов деятельности человека.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aphicFrame>
        <p:nvGraphicFramePr>
          <p:cNvPr id="288" name="Google Shape;288;p13"/>
          <p:cNvGraphicFramePr/>
          <p:nvPr/>
        </p:nvGraphicFramePr>
        <p:xfrm>
          <a:off x="251520" y="170080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{9E80899B-AB56-49EA-ADD7-1D95AC6E805A}</a:tableStyleId>
              </a:tblPr>
              <a:tblGrid>
                <a:gridCol w="2736300"/>
                <a:gridCol w="5976675"/>
              </a:tblGrid>
              <a:tr h="5503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Структура философии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1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Аксиология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(от др.- греч. ἀξία - ценность + λόγος - слово, учение)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 об основных ценностях человеческого бытия, таких как жизнь, добро, свобода, справедливость, исти- на, польза и др.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1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культуры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Занимается рассмотрением культуры как целостности.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16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Этика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(от др.-греч. ἦθος - этос, т. е. «нрав, обы- чай»)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Философская дисциплина, предметами исследования которой являются нравственность и мораль.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50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Эстетика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(нем. Ästhetik, от др.-греч. αἴσθησις - «чувство, чувственное восприятие»)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Философское учение о сущности и формах прекрасного в художественном творчестве, природе, жизни, об ис- кусстве как особой форме общественного сознания.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4413990" y="6381328"/>
            <a:ext cx="122552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Лесли Уайт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5" name="Google Shape;295;p14"/>
          <p:cNvGrpSpPr/>
          <p:nvPr/>
        </p:nvGrpSpPr>
        <p:grpSpPr>
          <a:xfrm>
            <a:off x="107504" y="1693134"/>
            <a:ext cx="5400600" cy="1015786"/>
            <a:chOff x="216028" y="1224138"/>
            <a:chExt cx="1695257" cy="979730"/>
          </a:xfrm>
        </p:grpSpPr>
        <p:sp>
          <p:nvSpPr>
            <p:cNvPr id="296" name="Google Shape;296;p14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Культурология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(от лат. cultura - «возделывание, земледелие; воспитание» + др.-греч. λόγος - слово, учение) – это совокупность исследований культу- ры как структурной целостности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£Ð°Ð¹Ñ, ÐÐµÑÐ»Ð¸.jpeg" id="298" name="Google Shape;2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518" y="1700808"/>
            <a:ext cx="3344839" cy="494387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99" name="Google Shape;299;p14"/>
          <p:cNvGrpSpPr/>
          <p:nvPr/>
        </p:nvGrpSpPr>
        <p:grpSpPr>
          <a:xfrm>
            <a:off x="107504" y="2822150"/>
            <a:ext cx="5400600" cy="1254922"/>
            <a:chOff x="216028" y="1224138"/>
            <a:chExt cx="1695257" cy="979730"/>
          </a:xfrm>
        </p:grpSpPr>
        <p:sp>
          <p:nvSpPr>
            <p:cNvPr id="300" name="Google Shape;300;p14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Термин «культурология» был предложен амери- канским антропологом ХХ в.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Лесли Уайтом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(1900- 1975) для обозначения новой научной дисципли- ны как самостоятельной науки в комплексе со- циальных наук 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2" name="Google Shape;302;p14"/>
          <p:cNvGrpSpPr/>
          <p:nvPr/>
        </p:nvGrpSpPr>
        <p:grpSpPr>
          <a:xfrm>
            <a:off x="107504" y="4172744"/>
            <a:ext cx="5400600" cy="1488504"/>
            <a:chOff x="216028" y="1224138"/>
            <a:chExt cx="1695257" cy="979730"/>
          </a:xfrm>
        </p:grpSpPr>
        <p:sp>
          <p:nvSpPr>
            <p:cNvPr id="303" name="Google Shape;303;p14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Культурология исследует феномен культуры как опыта людей, который воплощается в специфичес- ких нормах, законах, передаётся из поколения в поколение в виде ценностных ориентиров и идеа- лов, интерпретируется в «культурных текстах» фи- лософии, религии, искусства и права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pSp>
        <p:nvGrpSpPr>
          <p:cNvPr id="310" name="Google Shape;310;p15"/>
          <p:cNvGrpSpPr/>
          <p:nvPr/>
        </p:nvGrpSpPr>
        <p:grpSpPr>
          <a:xfrm>
            <a:off x="107504" y="1693134"/>
            <a:ext cx="8928992" cy="511730"/>
            <a:chOff x="216028" y="1224138"/>
            <a:chExt cx="1695257" cy="979730"/>
          </a:xfrm>
        </p:grpSpPr>
        <p:sp>
          <p:nvSpPr>
            <p:cNvPr id="311" name="Google Shape;311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Религиоведение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- это комплексная научная дисциплина, которая изучает все существовавшие в прошлом и существующие ныне религии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107504" y="2425073"/>
            <a:ext cx="8928992" cy="822874"/>
            <a:chOff x="216028" y="1224138"/>
            <a:chExt cx="1695257" cy="979730"/>
          </a:xfrm>
        </p:grpSpPr>
        <p:sp>
          <p:nvSpPr>
            <p:cNvPr id="314" name="Google Shape;314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Как относительно самостоятельная область знания религиоведение сформирова- лось, начиная с XIX в., на стыке философии, социологии, антропологии, психологии, истории и других наук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107504" y="3506286"/>
            <a:ext cx="8928992" cy="840432"/>
            <a:chOff x="216028" y="1224138"/>
            <a:chExt cx="1695257" cy="979730"/>
          </a:xfrm>
        </p:grpSpPr>
        <p:sp>
          <p:nvSpPr>
            <p:cNvPr id="317" name="Google Shape;317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Религиоведение исследует закономерности возникновения, развития и функциони- рования религии, её строение и различные компоненты, взаимосвязь и взаимодей- ствие религии и других областей культуры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9" name="Google Shape;319;p15"/>
          <p:cNvGrpSpPr/>
          <p:nvPr/>
        </p:nvGrpSpPr>
        <p:grpSpPr>
          <a:xfrm>
            <a:off x="3373831" y="4681250"/>
            <a:ext cx="2353306" cy="511730"/>
            <a:chOff x="216028" y="1224138"/>
            <a:chExt cx="1695257" cy="979730"/>
          </a:xfrm>
        </p:grpSpPr>
        <p:sp>
          <p:nvSpPr>
            <p:cNvPr id="320" name="Google Shape;320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Религиоведение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2" name="Google Shape;322;p15"/>
          <p:cNvGrpSpPr/>
          <p:nvPr/>
        </p:nvGrpSpPr>
        <p:grpSpPr>
          <a:xfrm>
            <a:off x="85988" y="4681250"/>
            <a:ext cx="2353306" cy="511730"/>
            <a:chOff x="216028" y="1224138"/>
            <a:chExt cx="1695257" cy="979730"/>
          </a:xfrm>
        </p:grpSpPr>
        <p:sp>
          <p:nvSpPr>
            <p:cNvPr id="323" name="Google Shape;323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Теология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(богословие)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5" name="Google Shape;325;p15"/>
          <p:cNvGrpSpPr/>
          <p:nvPr/>
        </p:nvGrpSpPr>
        <p:grpSpPr>
          <a:xfrm>
            <a:off x="6661674" y="4681250"/>
            <a:ext cx="2353306" cy="511730"/>
            <a:chOff x="216028" y="1224138"/>
            <a:chExt cx="1695257" cy="979730"/>
          </a:xfrm>
        </p:grpSpPr>
        <p:sp>
          <p:nvSpPr>
            <p:cNvPr id="326" name="Google Shape;326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8" name="Google Shape;328;p15"/>
          <p:cNvGrpSpPr/>
          <p:nvPr/>
        </p:nvGrpSpPr>
        <p:grpSpPr>
          <a:xfrm>
            <a:off x="85988" y="5365110"/>
            <a:ext cx="2353306" cy="1188348"/>
            <a:chOff x="216028" y="1224138"/>
            <a:chExt cx="1695257" cy="979730"/>
          </a:xfrm>
        </p:grpSpPr>
        <p:sp>
          <p:nvSpPr>
            <p:cNvPr id="329" name="Google Shape;329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систематическое из- ложение и истолкова- ние какого-либо ре- лигиозного учения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31" name="Google Shape;331;p15"/>
          <p:cNvGrpSpPr/>
          <p:nvPr/>
        </p:nvGrpSpPr>
        <p:grpSpPr>
          <a:xfrm>
            <a:off x="6652320" y="5331152"/>
            <a:ext cx="2353306" cy="1188348"/>
            <a:chOff x="216028" y="1224138"/>
            <a:chExt cx="1695257" cy="979730"/>
          </a:xfrm>
        </p:grpSpPr>
        <p:sp>
          <p:nvSpPr>
            <p:cNvPr id="332" name="Google Shape;332;p15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философское осмыс- ление религии, раск- рытие её сущности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4" name="Google Shape;334;p15"/>
          <p:cNvSpPr/>
          <p:nvPr/>
        </p:nvSpPr>
        <p:spPr>
          <a:xfrm>
            <a:off x="2474514" y="4716170"/>
            <a:ext cx="864096" cy="43204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 algn="tl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5762357" y="4698381"/>
            <a:ext cx="864096" cy="43204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95000" rotWithShape="0" algn="tl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6668885" y="6448847"/>
            <a:ext cx="134363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Н.Н.Моисеев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2" name="Google Shape;342;p16"/>
          <p:cNvGrpSpPr/>
          <p:nvPr/>
        </p:nvGrpSpPr>
        <p:grpSpPr>
          <a:xfrm>
            <a:off x="107504" y="1693134"/>
            <a:ext cx="5472608" cy="2023898"/>
            <a:chOff x="216028" y="1224138"/>
            <a:chExt cx="1695257" cy="979730"/>
          </a:xfrm>
        </p:grpSpPr>
        <p:sp>
          <p:nvSpPr>
            <p:cNvPr id="343" name="Google Shape;343;p16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современном мире проблема гуманистических оснований науки приобретает особую актуаль- ность. Значимые успехи в естественных и техни- ческих науках, достижения научно-технического прогресса обратной своей стороной имеют обост- рение экологических и социальных проблем. Всё бóльшую остроту приобретает задача гуманизации общественной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Ð¾Ð¸ÑÐµÐµÐ² Ð.Ð." id="345" name="Google Shape;34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9740" y="1693135"/>
            <a:ext cx="3201928" cy="476020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46" name="Google Shape;346;p16"/>
          <p:cNvGrpSpPr/>
          <p:nvPr/>
        </p:nvGrpSpPr>
        <p:grpSpPr>
          <a:xfrm>
            <a:off x="131478" y="3845459"/>
            <a:ext cx="5461072" cy="2808312"/>
            <a:chOff x="216028" y="1224138"/>
            <a:chExt cx="1695257" cy="979730"/>
          </a:xfrm>
        </p:grpSpPr>
        <p:sp>
          <p:nvSpPr>
            <p:cNvPr id="347" name="Google Shape;347;p16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начале XXI в. академик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Никита Николаевич Моисеев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(1917-2000) высказал твёрдое убеждение в том, что «новая цивилизация должна начаться не с новой экономики, а с новых научных знаний и с новых образовательных программ. Человечество должно научиться жить в согласии с Природой, с её законами. Люди должны воспринимать себя не гос- подами, а частью Природы. Новые моральные принципы должны войти в кровь и плоть Челове- ка. Для этого необходимо не только специальное, но и гуманитарное образование». 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pSp>
        <p:nvGrpSpPr>
          <p:cNvPr id="354" name="Google Shape;354;p17"/>
          <p:cNvGrpSpPr/>
          <p:nvPr/>
        </p:nvGrpSpPr>
        <p:grpSpPr>
          <a:xfrm>
            <a:off x="155495" y="2996952"/>
            <a:ext cx="8833010" cy="2031813"/>
            <a:chOff x="216028" y="1224138"/>
            <a:chExt cx="1695257" cy="979730"/>
          </a:xfrm>
        </p:grpSpPr>
        <p:sp>
          <p:nvSpPr>
            <p:cNvPr id="355" name="Google Shape;355;p17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настоящее время гуманитарные знания становятся востребованными в самых различных областях деятельности. Наряду с традиционными гуманитарными про- фессиями психолога, культуролога, социолога, философа, историка появляются спе- циалисты, которые работают с информацией, проблемами биоэтики и информа- ционной этики, развивают современные медиа-блогеры, редакторы, копирайтеры. Умение работать с текстами и анализом информации, выявлять существенные свя- зи явлений и событий, давать целостную оценку становится всё более востребо- ванным.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Духовная жизнь общества как объект научного исследова- ния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Философия, культурология, религиоведение как науки и профессиональная деятельность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157661" y="1954108"/>
            <a:ext cx="8849457" cy="4317934"/>
            <a:chOff x="2134" y="325308"/>
            <a:chExt cx="8849457" cy="4317934"/>
          </a:xfrm>
        </p:grpSpPr>
        <p:sp>
          <p:nvSpPr>
            <p:cNvPr id="130" name="Google Shape;130;p3"/>
            <p:cNvSpPr/>
            <p:nvPr/>
          </p:nvSpPr>
          <p:spPr>
            <a:xfrm>
              <a:off x="4426863" y="1800204"/>
              <a:ext cx="2422588" cy="8408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2004274" y="1800204"/>
              <a:ext cx="2422588" cy="8408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1916980" y="325308"/>
              <a:ext cx="5019764" cy="14748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1916980" y="325308"/>
              <a:ext cx="5019764" cy="14748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Социогуманитарные науки 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исследуют закономерности социальной жизни, ценностные состояния и мотивы действующих субъектов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134" y="2641103"/>
              <a:ext cx="4004279" cy="20021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134" y="2641103"/>
              <a:ext cx="4004279" cy="2002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науки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изучают общие социальные закономерности, структуру общества и его законы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47312" y="2641103"/>
              <a:ext cx="4004279" cy="20021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847312" y="2641103"/>
              <a:ext cx="4004279" cy="2002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Предметом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гуманитарных наук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человеческий мир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25" y="1599344"/>
            <a:ext cx="8582360" cy="5258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886665" y="1630177"/>
            <a:ext cx="7442676" cy="5037805"/>
            <a:chOff x="563137" y="1377"/>
            <a:chExt cx="7442676" cy="5037805"/>
          </a:xfrm>
        </p:grpSpPr>
        <p:sp>
          <p:nvSpPr>
            <p:cNvPr id="150" name="Google Shape;150;p5"/>
            <p:cNvSpPr/>
            <p:nvPr/>
          </p:nvSpPr>
          <p:spPr>
            <a:xfrm>
              <a:off x="563137" y="1377"/>
              <a:ext cx="5305177" cy="56086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579564" y="17804"/>
              <a:ext cx="5272323" cy="5280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Особенности социогуманитарных наук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93655" y="562239"/>
              <a:ext cx="530517" cy="6715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3" name="Google Shape;153;p5"/>
            <p:cNvSpPr/>
            <p:nvPr/>
          </p:nvSpPr>
          <p:spPr>
            <a:xfrm>
              <a:off x="1624172" y="786087"/>
              <a:ext cx="6381641" cy="895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650397" y="812312"/>
              <a:ext cx="6329191" cy="842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 и объект познания совпадают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93655" y="562239"/>
              <a:ext cx="530517" cy="17413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6" name="Google Shape;156;p5"/>
            <p:cNvSpPr/>
            <p:nvPr/>
          </p:nvSpPr>
          <p:spPr>
            <a:xfrm>
              <a:off x="1624172" y="1855933"/>
              <a:ext cx="6381641" cy="895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1650397" y="1882158"/>
              <a:ext cx="6329191" cy="842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социально-гуманитарное знание всегда связано с интересами индивидов – субъектов познания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093655" y="562239"/>
              <a:ext cx="530517" cy="28606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59" name="Google Shape;159;p5"/>
            <p:cNvSpPr/>
            <p:nvPr/>
          </p:nvSpPr>
          <p:spPr>
            <a:xfrm>
              <a:off x="1624172" y="2975168"/>
              <a:ext cx="6381641" cy="895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1650397" y="3001393"/>
              <a:ext cx="6329191" cy="842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знание всегда нагружено оценкой, это ценностное знание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093655" y="562239"/>
              <a:ext cx="530517" cy="40292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62" name="Google Shape;162;p5"/>
            <p:cNvSpPr/>
            <p:nvPr/>
          </p:nvSpPr>
          <p:spPr>
            <a:xfrm>
              <a:off x="1624172" y="4143794"/>
              <a:ext cx="6380653" cy="8953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4670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650397" y="4170019"/>
              <a:ext cx="6328203" cy="8429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сложность объекта познания -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69" name="Google Shape;169;p6"/>
          <p:cNvGrpSpPr/>
          <p:nvPr/>
        </p:nvGrpSpPr>
        <p:grpSpPr>
          <a:xfrm>
            <a:off x="395540" y="1633632"/>
            <a:ext cx="8464000" cy="5102902"/>
            <a:chOff x="216028" y="4832"/>
            <a:chExt cx="8464000" cy="5102902"/>
          </a:xfrm>
        </p:grpSpPr>
        <p:sp>
          <p:nvSpPr>
            <p:cNvPr id="170" name="Google Shape;170;p6"/>
            <p:cNvSpPr/>
            <p:nvPr/>
          </p:nvSpPr>
          <p:spPr>
            <a:xfrm>
              <a:off x="2448269" y="2016224"/>
              <a:ext cx="3888437" cy="108011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3017717" y="2174404"/>
              <a:ext cx="2749541" cy="7637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Социогуманитарные науки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4119097" y="1307676"/>
              <a:ext cx="546780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 rot="-5400000">
              <a:off x="4181555" y="1453411"/>
              <a:ext cx="421865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544859" y="4832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3793124" y="148310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психоло- 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 rot="-2368559">
              <a:off x="5150336" y="1451435"/>
              <a:ext cx="661623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 rot="-2368559">
              <a:off x="5164583" y="1574420"/>
              <a:ext cx="536708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616630" y="360040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5864895" y="503518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-702788">
              <a:off x="6167495" y="1923296"/>
              <a:ext cx="547762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 rot="-702788">
              <a:off x="6168796" y="2019253"/>
              <a:ext cx="422847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912765" y="1368153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7161030" y="1511631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филосо- фия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 rot="661187">
              <a:off x="6209091" y="2756778"/>
              <a:ext cx="564085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 rot="661187">
              <a:off x="6210243" y="2828116"/>
              <a:ext cx="439170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984771" y="2736302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7233036" y="2879780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культуро- логия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2210306">
              <a:off x="5214628" y="3199665"/>
              <a:ext cx="629183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 rot="2210306">
              <a:off x="5227099" y="3245495"/>
              <a:ext cx="504268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88636" y="3672413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5936901" y="3815891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религио- ведение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 rot="5400000">
              <a:off x="4119097" y="3388506"/>
              <a:ext cx="546780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 rot="5400000">
              <a:off x="4181555" y="3409326"/>
              <a:ext cx="421865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544859" y="4128004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3793124" y="4271482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филология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8472103">
              <a:off x="2893734" y="3266813"/>
              <a:ext cx="712044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 rot="-2327897">
              <a:off x="3004868" y="3310955"/>
              <a:ext cx="587129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368151" y="3816429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1616416" y="3959907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социоло- 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10189076">
              <a:off x="2091020" y="2718567"/>
              <a:ext cx="477483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 rot="-610924">
              <a:off x="2214951" y="2790803"/>
              <a:ext cx="352568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216029" y="2664293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464294" y="2807771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политоло-гия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9948042">
              <a:off x="2109577" y="1847577"/>
              <a:ext cx="609598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 rot="851958">
              <a:off x="2232584" y="1946175"/>
              <a:ext cx="484683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16028" y="1224138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464293" y="1367616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искусство-ведение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8261266">
              <a:off x="2972466" y="1385206"/>
              <a:ext cx="724558" cy="4163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 rot="2538734">
              <a:off x="3081110" y="1510528"/>
              <a:ext cx="599643" cy="2498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512175" y="216024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1760440" y="359502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другие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17" name="Google Shape;217;p7"/>
          <p:cNvGraphicFramePr/>
          <p:nvPr/>
        </p:nvGraphicFramePr>
        <p:xfrm>
          <a:off x="251520" y="170080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{9E80899B-AB56-49EA-ADD7-1D95AC6E805A}</a:tableStyleId>
              </a:tblPr>
              <a:tblGrid>
                <a:gridCol w="2160250"/>
                <a:gridCol w="6552725"/>
              </a:tblGrid>
              <a:tr h="433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Социогуманитарные науки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Наука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DDD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Предмет исследования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DDDFD8"/>
                    </a:solidFill>
                  </a:tcPr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Психология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Психика и психическая деятельность человека и групп лю- 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История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Деятельность человека и общества в разные временные пе- риоды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Наиболее общие характеристики бытия и познания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Формы и закономерности развития культуры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Религиоведение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Специфика религии как социального института, формы культа, духовного опыта личности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Функционирование общества и составляющих его систем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Властные отношения в обществе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Искусствоведение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Различные аспекты существования искусства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 rot="7944032">
            <a:off x="1500146" y="5042747"/>
            <a:ext cx="1296144" cy="444618"/>
          </a:xfrm>
          <a:prstGeom prst="rightArrow">
            <a:avLst>
              <a:gd fmla="val 50000" name="adj1"/>
              <a:gd fmla="val 105906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8"/>
          <p:cNvSpPr/>
          <p:nvPr/>
        </p:nvSpPr>
        <p:spPr>
          <a:xfrm rot="3352463">
            <a:off x="6316481" y="5010022"/>
            <a:ext cx="1296144" cy="444618"/>
          </a:xfrm>
          <a:prstGeom prst="rightArrow">
            <a:avLst>
              <a:gd fmla="val 50000" name="adj1"/>
              <a:gd fmla="val 105906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8"/>
          <p:cNvSpPr/>
          <p:nvPr/>
        </p:nvSpPr>
        <p:spPr>
          <a:xfrm rot="-3477528">
            <a:off x="6284645" y="2931133"/>
            <a:ext cx="1296144" cy="444618"/>
          </a:xfrm>
          <a:prstGeom prst="rightArrow">
            <a:avLst>
              <a:gd fmla="val 50000" name="adj1"/>
              <a:gd fmla="val 105906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8"/>
          <p:cNvSpPr/>
          <p:nvPr/>
        </p:nvSpPr>
        <p:spPr>
          <a:xfrm rot="-7507848">
            <a:off x="1560570" y="2940477"/>
            <a:ext cx="1296144" cy="444618"/>
          </a:xfrm>
          <a:prstGeom prst="rightArrow">
            <a:avLst>
              <a:gd fmla="val 50000" name="adj1"/>
              <a:gd fmla="val 105906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" name="Google Shape;226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Духовная жизнь общества как объект научного исследования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Ð. ÐÐ¾Ð»ÐºÐ¾Ð². ÐÐ¸Ð½ÑÐº 3 Ð¸ÑÐ»Ñ 1944 Ð³Ð¾Ð´Ð° - ÐÐ°ÑÐ¸Ð¾Ð½Ð°Ð»ÑÐ½ÑÐ¹ ÑÑÐ´Ð¾Ð¶ÐµÑÑÐ²ÐµÐ½Ð½ÑÐ¹ Ð¼ÑÐ·ÐµÐ¹  Ð ÐµÑÐ¿ÑÐ±Ð»Ð¸ÐºÐ¸ ÐÐµÐ»Ð°ÑÑÑÑ" id="227" name="Google Shape;2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2977906"/>
            <a:ext cx="4198518" cy="21762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8" name="Google Shape;228;p8"/>
          <p:cNvSpPr txBox="1"/>
          <p:nvPr/>
        </p:nvSpPr>
        <p:spPr>
          <a:xfrm>
            <a:off x="2330679" y="5212763"/>
            <a:ext cx="45046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Минск. 3 июля 1944 года. Худ. В.Волков. 1955 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9" name="Google Shape;229;p8"/>
          <p:cNvGrpSpPr/>
          <p:nvPr/>
        </p:nvGrpSpPr>
        <p:grpSpPr>
          <a:xfrm>
            <a:off x="323528" y="1628800"/>
            <a:ext cx="2808312" cy="979730"/>
            <a:chOff x="216028" y="1224138"/>
            <a:chExt cx="1695257" cy="979730"/>
          </a:xfrm>
        </p:grpSpPr>
        <p:sp>
          <p:nvSpPr>
            <p:cNvPr id="230" name="Google Shape;230;p8"/>
            <p:cNvSpPr/>
            <p:nvPr/>
          </p:nvSpPr>
          <p:spPr>
            <a:xfrm>
              <a:off x="216028" y="1224138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464293" y="1367616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явление живописи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2" name="Google Shape;232;p8"/>
          <p:cNvGrpSpPr/>
          <p:nvPr/>
        </p:nvGrpSpPr>
        <p:grpSpPr>
          <a:xfrm>
            <a:off x="5963797" y="1628800"/>
            <a:ext cx="2931405" cy="979730"/>
            <a:chOff x="216028" y="1224138"/>
            <a:chExt cx="1695257" cy="979730"/>
          </a:xfrm>
        </p:grpSpPr>
        <p:sp>
          <p:nvSpPr>
            <p:cNvPr id="233" name="Google Shape;233;p8"/>
            <p:cNvSpPr/>
            <p:nvPr/>
          </p:nvSpPr>
          <p:spPr>
            <a:xfrm>
              <a:off x="216028" y="1224138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 txBox="1"/>
            <p:nvPr/>
          </p:nvSpPr>
          <p:spPr>
            <a:xfrm>
              <a:off x="464293" y="1367616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отражение конкретного исторического события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5" name="Google Shape;235;p8"/>
          <p:cNvGrpSpPr/>
          <p:nvPr/>
        </p:nvGrpSpPr>
        <p:grpSpPr>
          <a:xfrm>
            <a:off x="323528" y="5750050"/>
            <a:ext cx="2808312" cy="979730"/>
            <a:chOff x="216028" y="1224138"/>
            <a:chExt cx="1695257" cy="979730"/>
          </a:xfrm>
        </p:grpSpPr>
        <p:sp>
          <p:nvSpPr>
            <p:cNvPr id="236" name="Google Shape;236;p8"/>
            <p:cNvSpPr/>
            <p:nvPr/>
          </p:nvSpPr>
          <p:spPr>
            <a:xfrm>
              <a:off x="216028" y="1224138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464293" y="1367616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показ эмоций людей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5963797" y="5780117"/>
            <a:ext cx="2808312" cy="979730"/>
            <a:chOff x="216028" y="1224138"/>
            <a:chExt cx="1695257" cy="979730"/>
          </a:xfrm>
        </p:grpSpPr>
        <p:sp>
          <p:nvSpPr>
            <p:cNvPr id="239" name="Google Shape;239;p8"/>
            <p:cNvSpPr/>
            <p:nvPr/>
          </p:nvSpPr>
          <p:spPr>
            <a:xfrm>
              <a:off x="216028" y="1224138"/>
              <a:ext cx="1695257" cy="97973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464293" y="1367616"/>
              <a:ext cx="1198727" cy="692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представление определённой социальной общности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doni"/>
              <a:buNone/>
            </a:pPr>
            <a:r>
              <a:rPr b="1" lang="ru-RU" sz="3200">
                <a:solidFill>
                  <a:schemeClr val="dk1"/>
                </a:solidFill>
              </a:rPr>
              <a:t>Философия, культурология, религиоведение как науки и профессиональная деятельность</a:t>
            </a:r>
            <a:endParaRPr b="1" sz="3200">
              <a:solidFill>
                <a:schemeClr val="dk1"/>
              </a:solidFill>
            </a:endParaRPr>
          </a:p>
        </p:txBody>
      </p:sp>
      <p:grpSp>
        <p:nvGrpSpPr>
          <p:cNvPr id="246" name="Google Shape;246;p9"/>
          <p:cNvGrpSpPr/>
          <p:nvPr/>
        </p:nvGrpSpPr>
        <p:grpSpPr>
          <a:xfrm>
            <a:off x="162026" y="1772815"/>
            <a:ext cx="8840726" cy="4680520"/>
            <a:chOff x="6499" y="144015"/>
            <a:chExt cx="8840726" cy="4680520"/>
          </a:xfrm>
        </p:grpSpPr>
        <p:sp>
          <p:nvSpPr>
            <p:cNvPr id="247" name="Google Shape;247;p9"/>
            <p:cNvSpPr/>
            <p:nvPr/>
          </p:nvSpPr>
          <p:spPr>
            <a:xfrm>
              <a:off x="6742822" y="1832813"/>
              <a:ext cx="91440" cy="6059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9"/>
            <p:cNvSpPr/>
            <p:nvPr/>
          </p:nvSpPr>
          <p:spPr>
            <a:xfrm>
              <a:off x="4426863" y="713286"/>
              <a:ext cx="2361679" cy="6059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9"/>
            <p:cNvSpPr/>
            <p:nvPr/>
          </p:nvSpPr>
          <p:spPr>
            <a:xfrm>
              <a:off x="2019463" y="1832813"/>
              <a:ext cx="91440" cy="6059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9"/>
            <p:cNvSpPr/>
            <p:nvPr/>
          </p:nvSpPr>
          <p:spPr>
            <a:xfrm>
              <a:off x="2065183" y="713286"/>
              <a:ext cx="2361679" cy="6059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9"/>
            <p:cNvSpPr/>
            <p:nvPr/>
          </p:nvSpPr>
          <p:spPr>
            <a:xfrm>
              <a:off x="3501152" y="144015"/>
              <a:ext cx="1851420" cy="5692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3501152" y="144015"/>
              <a:ext cx="1851420" cy="5692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Философия</a:t>
              </a:r>
              <a:endParaRPr b="0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6499" y="1319278"/>
              <a:ext cx="4117367" cy="5135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6499" y="1319278"/>
              <a:ext cx="4117367" cy="5135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широком смысле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6499" y="2438804"/>
              <a:ext cx="4117367" cy="23857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6499" y="2438804"/>
              <a:ext cx="4117367" cy="23857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особая форма познания мира, выраба- тывающая систему знаний о наиболее общих характеристиках, предельно обобщающих понятиях и фундамен- тальных принципах реальности (бы- тия) и познания, бытия человека, об отношении человека и мира; в первую очередь философия представляет со- бой мировоззрение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729858" y="1319278"/>
              <a:ext cx="4117367" cy="5135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4729858" y="1319278"/>
              <a:ext cx="4117367" cy="5135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узком смысле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729858" y="2438804"/>
              <a:ext cx="4117367" cy="23857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4729858" y="2438804"/>
              <a:ext cx="4117367" cy="23857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наука с определённым предметом изу- чения; она выявляет проблему, основ- ные элементы исследуемого целого, формулирует принципы их взаимосвя- зи и взаимозависимости и логически их структурирует 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11.04.2021</vt:lpwstr>
  </property>
</Properties>
</file>