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y="6858000" cx="9144000"/>
  <p:notesSz cx="6858000" cy="9144000"/>
  <p:embeddedFontLst>
    <p:embeddedFont>
      <p:font typeface="Cambria Math"/>
      <p:regular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3" roundtripDataSignature="AMtx7mgz+/C7GpWgPdkwbfl2zru+IWQYl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D221C99-CFA7-44B3-83F0-A347BF16EA5A}">
  <a:tblStyle styleId="{DD221C99-CFA7-44B3-83F0-A347BF16EA5A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0E6"/>
          </a:solidFill>
        </a:fill>
      </a:tcStyle>
    </a:wholeTbl>
    <a:band1H>
      <a:tcTxStyle/>
      <a:tcStyle>
        <a:fill>
          <a:solidFill>
            <a:srgbClr val="FFE0CA"/>
          </a:solidFill>
        </a:fill>
      </a:tcStyle>
    </a:band1H>
    <a:band2H>
      <a:tcTxStyle/>
    </a:band2H>
    <a:band1V>
      <a:tcTxStyle/>
      <a:tcStyle>
        <a:fill>
          <a:solidFill>
            <a:srgbClr val="FFE0CA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font" Target="fonts/CambriaMath-regular.fntdata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7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7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1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6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6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2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7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7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8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8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1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0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0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20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2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2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2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2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2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2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2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2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6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491707" y="3974705"/>
            <a:ext cx="8109322" cy="118342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Основы гражданского права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2022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Понятие гражданского права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58" name="Google Shape;158;p10"/>
          <p:cNvGrpSpPr/>
          <p:nvPr/>
        </p:nvGrpSpPr>
        <p:grpSpPr>
          <a:xfrm>
            <a:off x="112142" y="1119510"/>
            <a:ext cx="8902462" cy="812808"/>
            <a:chOff x="67" y="2742038"/>
            <a:chExt cx="4010278" cy="2634131"/>
          </a:xfrm>
        </p:grpSpPr>
        <p:sp>
          <p:nvSpPr>
            <p:cNvPr id="159" name="Google Shape;159;p10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10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Наиболее распространёнными основаниями возникновения гражданских отноше- ний выступают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сделки (договоры)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как акты свободного волеизъявления субъек- тов гражданского права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61" name="Google Shape;161;p10"/>
          <p:cNvGrpSpPr/>
          <p:nvPr/>
        </p:nvGrpSpPr>
        <p:grpSpPr>
          <a:xfrm>
            <a:off x="112440" y="2116066"/>
            <a:ext cx="8901864" cy="4582140"/>
            <a:chOff x="298" y="4517"/>
            <a:chExt cx="8901864" cy="4582140"/>
          </a:xfrm>
        </p:grpSpPr>
        <p:sp>
          <p:nvSpPr>
            <p:cNvPr id="162" name="Google Shape;162;p10"/>
            <p:cNvSpPr/>
            <p:nvPr/>
          </p:nvSpPr>
          <p:spPr>
            <a:xfrm>
              <a:off x="6702507" y="3771667"/>
              <a:ext cx="91440" cy="28612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3" name="Google Shape;163;p10"/>
            <p:cNvSpPr/>
            <p:nvPr/>
          </p:nvSpPr>
          <p:spPr>
            <a:xfrm>
              <a:off x="6702507" y="2426658"/>
              <a:ext cx="91440" cy="28612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4" name="Google Shape;164;p10"/>
            <p:cNvSpPr/>
            <p:nvPr/>
          </p:nvSpPr>
          <p:spPr>
            <a:xfrm>
              <a:off x="6702507" y="1459295"/>
              <a:ext cx="91440" cy="28612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5" name="Google Shape;165;p10"/>
            <p:cNvSpPr/>
            <p:nvPr/>
          </p:nvSpPr>
          <p:spPr>
            <a:xfrm>
              <a:off x="4451231" y="685759"/>
              <a:ext cx="2296996" cy="28612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6" name="Google Shape;166;p10"/>
            <p:cNvSpPr/>
            <p:nvPr/>
          </p:nvSpPr>
          <p:spPr>
            <a:xfrm>
              <a:off x="2108514" y="2426658"/>
              <a:ext cx="91440" cy="28612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7" name="Google Shape;167;p10"/>
            <p:cNvSpPr/>
            <p:nvPr/>
          </p:nvSpPr>
          <p:spPr>
            <a:xfrm>
              <a:off x="2108514" y="1459295"/>
              <a:ext cx="91440" cy="28612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8" name="Google Shape;168;p10"/>
            <p:cNvSpPr/>
            <p:nvPr/>
          </p:nvSpPr>
          <p:spPr>
            <a:xfrm>
              <a:off x="2154234" y="685759"/>
              <a:ext cx="2296996" cy="286121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9" name="Google Shape;169;p10"/>
            <p:cNvSpPr/>
            <p:nvPr/>
          </p:nvSpPr>
          <p:spPr>
            <a:xfrm>
              <a:off x="198410" y="4517"/>
              <a:ext cx="8505641" cy="6812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10"/>
            <p:cNvSpPr txBox="1"/>
            <p:nvPr/>
          </p:nvSpPr>
          <p:spPr>
            <a:xfrm>
              <a:off x="198410" y="4517"/>
              <a:ext cx="8505641" cy="6812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Сделка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– это действия граждан и юридических лиц, направленные на установление, изменение или прекращение гражданских прав и обязанностей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1" name="Google Shape;171;p10"/>
            <p:cNvSpPr/>
            <p:nvPr/>
          </p:nvSpPr>
          <p:spPr>
            <a:xfrm>
              <a:off x="298" y="971880"/>
              <a:ext cx="4307871" cy="48741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10"/>
            <p:cNvSpPr txBox="1"/>
            <p:nvPr/>
          </p:nvSpPr>
          <p:spPr>
            <a:xfrm>
              <a:off x="24092" y="995674"/>
              <a:ext cx="4260283" cy="43982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односторонняя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3" name="Google Shape;173;p10"/>
            <p:cNvSpPr/>
            <p:nvPr/>
          </p:nvSpPr>
          <p:spPr>
            <a:xfrm>
              <a:off x="298" y="1745416"/>
              <a:ext cx="4307871" cy="6812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10"/>
            <p:cNvSpPr txBox="1"/>
            <p:nvPr/>
          </p:nvSpPr>
          <p:spPr>
            <a:xfrm>
              <a:off x="298" y="1745416"/>
              <a:ext cx="4307871" cy="6812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для совершения нужно волеизъявление одной стороны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5" name="Google Shape;175;p10"/>
            <p:cNvSpPr/>
            <p:nvPr/>
          </p:nvSpPr>
          <p:spPr>
            <a:xfrm>
              <a:off x="298" y="2712779"/>
              <a:ext cx="4307871" cy="64482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10"/>
            <p:cNvSpPr txBox="1"/>
            <p:nvPr/>
          </p:nvSpPr>
          <p:spPr>
            <a:xfrm>
              <a:off x="298" y="2712779"/>
              <a:ext cx="4307871" cy="64482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завещание; доверенность; принятие наследства или отказ от него и др.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7" name="Google Shape;177;p10"/>
            <p:cNvSpPr/>
            <p:nvPr/>
          </p:nvSpPr>
          <p:spPr>
            <a:xfrm>
              <a:off x="4594291" y="971880"/>
              <a:ext cx="4307871" cy="48741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10"/>
            <p:cNvSpPr txBox="1"/>
            <p:nvPr/>
          </p:nvSpPr>
          <p:spPr>
            <a:xfrm>
              <a:off x="4618085" y="995674"/>
              <a:ext cx="4260283" cy="43982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двух- и многосторонняя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9" name="Google Shape;179;p10"/>
            <p:cNvSpPr/>
            <p:nvPr/>
          </p:nvSpPr>
          <p:spPr>
            <a:xfrm>
              <a:off x="4594291" y="1745416"/>
              <a:ext cx="4307871" cy="6812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10"/>
            <p:cNvSpPr txBox="1"/>
            <p:nvPr/>
          </p:nvSpPr>
          <p:spPr>
            <a:xfrm>
              <a:off x="4594291" y="1745416"/>
              <a:ext cx="4307871" cy="6812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для совершения нужна согласованная воля двух и более сторон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1" name="Google Shape;181;p10"/>
            <p:cNvSpPr/>
            <p:nvPr/>
          </p:nvSpPr>
          <p:spPr>
            <a:xfrm>
              <a:off x="4594291" y="2712779"/>
              <a:ext cx="4307871" cy="105888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10"/>
            <p:cNvSpPr txBox="1"/>
            <p:nvPr/>
          </p:nvSpPr>
          <p:spPr>
            <a:xfrm>
              <a:off x="4594291" y="2712779"/>
              <a:ext cx="4307871" cy="105888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купля-продажа; мена; найм жилого по- мещения; аренда; дарение; поручитель- ство; оказание услуг; кредит, лизинг и др.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3" name="Google Shape;183;p10"/>
            <p:cNvSpPr/>
            <p:nvPr/>
          </p:nvSpPr>
          <p:spPr>
            <a:xfrm>
              <a:off x="4594291" y="4057789"/>
              <a:ext cx="4307871" cy="52886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10"/>
            <p:cNvSpPr txBox="1"/>
            <p:nvPr/>
          </p:nvSpPr>
          <p:spPr>
            <a:xfrm>
              <a:off x="4594291" y="4057789"/>
              <a:ext cx="4307871" cy="52886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двухсторонние и много сторонние сдел- ки являются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договорами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85" name="Google Shape;185;p10"/>
          <p:cNvGrpSpPr/>
          <p:nvPr/>
        </p:nvGrpSpPr>
        <p:grpSpPr>
          <a:xfrm>
            <a:off x="112142" y="5633049"/>
            <a:ext cx="4307871" cy="1069675"/>
            <a:chOff x="4594291" y="4057789"/>
            <a:chExt cx="4307871" cy="528868"/>
          </a:xfrm>
        </p:grpSpPr>
        <p:sp>
          <p:nvSpPr>
            <p:cNvPr id="186" name="Google Shape;186;p10"/>
            <p:cNvSpPr/>
            <p:nvPr/>
          </p:nvSpPr>
          <p:spPr>
            <a:xfrm>
              <a:off x="4594291" y="4057789"/>
              <a:ext cx="4307871" cy="52886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10"/>
            <p:cNvSpPr txBox="1"/>
            <p:nvPr/>
          </p:nvSpPr>
          <p:spPr>
            <a:xfrm>
              <a:off x="4594291" y="4057789"/>
              <a:ext cx="4307871" cy="52886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Договор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– это соглашение двух или более лиц об установлении, изменении или прекращении гражданских прав и обязанностей 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cxnSp>
        <p:nvCxnSpPr>
          <p:cNvPr id="188" name="Google Shape;188;p10"/>
          <p:cNvCxnSpPr/>
          <p:nvPr/>
        </p:nvCxnSpPr>
        <p:spPr>
          <a:xfrm rot="10800000">
            <a:off x="4420014" y="6443932"/>
            <a:ext cx="298635" cy="0"/>
          </a:xfrm>
          <a:prstGeom prst="straightConnector1">
            <a:avLst/>
          </a:prstGeom>
          <a:solidFill>
            <a:schemeClr val="accent1"/>
          </a:solidFill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</p:cxn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1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Понятие гражданского права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94" name="Google Shape;194;p11"/>
          <p:cNvGrpSpPr/>
          <p:nvPr/>
        </p:nvGrpSpPr>
        <p:grpSpPr>
          <a:xfrm>
            <a:off x="114394" y="1799340"/>
            <a:ext cx="8828944" cy="3757725"/>
            <a:chOff x="2252" y="679831"/>
            <a:chExt cx="8828944" cy="3757725"/>
          </a:xfrm>
        </p:grpSpPr>
        <p:sp>
          <p:nvSpPr>
            <p:cNvPr id="195" name="Google Shape;195;p11"/>
            <p:cNvSpPr/>
            <p:nvPr/>
          </p:nvSpPr>
          <p:spPr>
            <a:xfrm>
              <a:off x="7430585" y="2567638"/>
              <a:ext cx="91440" cy="34928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6" name="Google Shape;196;p11"/>
            <p:cNvSpPr/>
            <p:nvPr/>
          </p:nvSpPr>
          <p:spPr>
            <a:xfrm>
              <a:off x="4416978" y="1574818"/>
              <a:ext cx="3059326" cy="34928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7" name="Google Shape;197;p11"/>
            <p:cNvSpPr/>
            <p:nvPr/>
          </p:nvSpPr>
          <p:spPr>
            <a:xfrm>
              <a:off x="4371512" y="2567638"/>
              <a:ext cx="91440" cy="34928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8" name="Google Shape;198;p11"/>
            <p:cNvSpPr/>
            <p:nvPr/>
          </p:nvSpPr>
          <p:spPr>
            <a:xfrm>
              <a:off x="4371258" y="1574818"/>
              <a:ext cx="91440" cy="34928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60000"/>
                  </a:lnTo>
                  <a:lnTo>
                    <a:pt x="60332" y="60000"/>
                  </a:lnTo>
                  <a:lnTo>
                    <a:pt x="60332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9" name="Google Shape;199;p11"/>
            <p:cNvSpPr/>
            <p:nvPr/>
          </p:nvSpPr>
          <p:spPr>
            <a:xfrm>
              <a:off x="1311932" y="2567638"/>
              <a:ext cx="91440" cy="34928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0" name="Google Shape;200;p11"/>
            <p:cNvSpPr/>
            <p:nvPr/>
          </p:nvSpPr>
          <p:spPr>
            <a:xfrm>
              <a:off x="1357652" y="1574818"/>
              <a:ext cx="3059326" cy="34928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1" name="Google Shape;201;p11"/>
            <p:cNvSpPr/>
            <p:nvPr/>
          </p:nvSpPr>
          <p:spPr>
            <a:xfrm>
              <a:off x="1863809" y="679831"/>
              <a:ext cx="5106338" cy="89498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11"/>
            <p:cNvSpPr txBox="1"/>
            <p:nvPr/>
          </p:nvSpPr>
          <p:spPr>
            <a:xfrm>
              <a:off x="1863809" y="679831"/>
              <a:ext cx="5106338" cy="89498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Доверенность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– это письменное уполномочие, выдаваемое одним лицом другому для представительства перед третьим лицом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3" name="Google Shape;203;p11"/>
            <p:cNvSpPr/>
            <p:nvPr/>
          </p:nvSpPr>
          <p:spPr>
            <a:xfrm>
              <a:off x="2760" y="1924107"/>
              <a:ext cx="2709783" cy="6435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4" name="Google Shape;204;p11"/>
            <p:cNvSpPr txBox="1"/>
            <p:nvPr/>
          </p:nvSpPr>
          <p:spPr>
            <a:xfrm>
              <a:off x="2760" y="1924107"/>
              <a:ext cx="2709783" cy="6435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разовая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5" name="Google Shape;205;p11"/>
            <p:cNvSpPr/>
            <p:nvPr/>
          </p:nvSpPr>
          <p:spPr>
            <a:xfrm>
              <a:off x="2252" y="2916927"/>
              <a:ext cx="2710798" cy="152062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11"/>
            <p:cNvSpPr txBox="1"/>
            <p:nvPr/>
          </p:nvSpPr>
          <p:spPr>
            <a:xfrm>
              <a:off x="2252" y="2916927"/>
              <a:ext cx="2710798" cy="152062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совершение конкретной сделки или юридически значимого действия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7" name="Google Shape;207;p11"/>
            <p:cNvSpPr/>
            <p:nvPr/>
          </p:nvSpPr>
          <p:spPr>
            <a:xfrm>
              <a:off x="3062340" y="1924107"/>
              <a:ext cx="2709783" cy="6435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11"/>
            <p:cNvSpPr txBox="1"/>
            <p:nvPr/>
          </p:nvSpPr>
          <p:spPr>
            <a:xfrm>
              <a:off x="3062340" y="1924107"/>
              <a:ext cx="2709783" cy="6435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специальная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9" name="Google Shape;209;p11"/>
            <p:cNvSpPr/>
            <p:nvPr/>
          </p:nvSpPr>
          <p:spPr>
            <a:xfrm>
              <a:off x="3062340" y="2916927"/>
              <a:ext cx="2709783" cy="151922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11"/>
            <p:cNvSpPr txBox="1"/>
            <p:nvPr/>
          </p:nvSpPr>
          <p:spPr>
            <a:xfrm>
              <a:off x="3062340" y="2916927"/>
              <a:ext cx="2709783" cy="151922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совершение нескольких однородных юридически значимых действий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1" name="Google Shape;211;p11"/>
            <p:cNvSpPr/>
            <p:nvPr/>
          </p:nvSpPr>
          <p:spPr>
            <a:xfrm>
              <a:off x="6121413" y="1924107"/>
              <a:ext cx="2709783" cy="6435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11"/>
            <p:cNvSpPr txBox="1"/>
            <p:nvPr/>
          </p:nvSpPr>
          <p:spPr>
            <a:xfrm>
              <a:off x="6121413" y="1924107"/>
              <a:ext cx="2709783" cy="6435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общая (генеральная)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3" name="Google Shape;213;p11"/>
            <p:cNvSpPr/>
            <p:nvPr/>
          </p:nvSpPr>
          <p:spPr>
            <a:xfrm>
              <a:off x="6121413" y="2916927"/>
              <a:ext cx="2709783" cy="151922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11"/>
            <p:cNvSpPr txBox="1"/>
            <p:nvPr/>
          </p:nvSpPr>
          <p:spPr>
            <a:xfrm>
              <a:off x="6121413" y="2916927"/>
              <a:ext cx="2709783" cy="151922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совершение разнородных юридически значимых действий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2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Понятие гражданского права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20" name="Google Shape;220;p12"/>
          <p:cNvGrpSpPr/>
          <p:nvPr/>
        </p:nvGrpSpPr>
        <p:grpSpPr>
          <a:xfrm>
            <a:off x="112142" y="1119510"/>
            <a:ext cx="4804916" cy="2055012"/>
            <a:chOff x="67" y="2742038"/>
            <a:chExt cx="4010278" cy="2634131"/>
          </a:xfrm>
        </p:grpSpPr>
        <p:sp>
          <p:nvSpPr>
            <p:cNvPr id="221" name="Google Shape;221;p12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2" name="Google Shape;222;p12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Статья 405. Офертой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признается адресован- ное одному или нескольким конкретным ли- цам предложение, которое достаточно опре- делённо и выражает намерение лица, сделав- шего предложение, считать себя заключив- шим договор с адресатом, которым будет принято предложение. Оферта должна содер- жать существенные условия договора.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23" name="Google Shape;223;p12"/>
          <p:cNvSpPr txBox="1"/>
          <p:nvPr/>
        </p:nvSpPr>
        <p:spPr>
          <a:xfrm>
            <a:off x="845389" y="6407303"/>
            <a:ext cx="4144976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Гражданский кодекс Республики Беларусь</a:t>
            </a:r>
            <a:endParaRPr b="0" i="0" sz="1600" u="none" cap="none" strike="noStrike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descr="ÐÐ°ÐºÐ¾Ð½Ñ Ð¸ ÐÐ¾Ð´ÐµÐºÑÑ | ÐÑÐ°Ð¶Ð´Ð°Ð½ÑÐºÐ¸Ð¹ ÐºÐ¾Ð´ÐµÐºÑ Ð ÐµÑÐ¿ÑÐ±Ð»Ð¸ÐºÐ¸ ÐÐµÐ»Ð°ÑÑÑÑ. ÐÐ¾ ÑÐ¾ÑÑÐ¾ÑÐ½Ð¸Ñ Ð½Ð°  29 Ð°Ð²Ð³ÑÑÑÐ° 2020 Ð³." id="224" name="Google Shape;224;p12"/>
          <p:cNvPicPr preferRelativeResize="0"/>
          <p:nvPr/>
        </p:nvPicPr>
        <p:blipFill rotWithShape="1">
          <a:blip r:embed="rId3">
            <a:alphaModFix/>
          </a:blip>
          <a:srcRect b="0" l="0" r="1715" t="0"/>
          <a:stretch/>
        </p:blipFill>
        <p:spPr>
          <a:xfrm>
            <a:off x="4990365" y="1119509"/>
            <a:ext cx="4006985" cy="5626348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grpSp>
        <p:nvGrpSpPr>
          <p:cNvPr id="225" name="Google Shape;225;p12"/>
          <p:cNvGrpSpPr/>
          <p:nvPr/>
        </p:nvGrpSpPr>
        <p:grpSpPr>
          <a:xfrm>
            <a:off x="112142" y="3301993"/>
            <a:ext cx="4804916" cy="1554679"/>
            <a:chOff x="67" y="2742038"/>
            <a:chExt cx="4010278" cy="2634131"/>
          </a:xfrm>
        </p:grpSpPr>
        <p:sp>
          <p:nvSpPr>
            <p:cNvPr id="226" name="Google Shape;226;p12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" name="Google Shape;227;p12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Статья 407. Публичной офертой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признаёт- ся содержащее все существенные условия до- говора предложение, из которого усматрива- ется воля лица, делающего предложение, зак- лючить договор на указанных в предложе- нии условиях с любым, кто отзовётся.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3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Понятие гражданского права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33" name="Google Shape;233;p13"/>
          <p:cNvGrpSpPr/>
          <p:nvPr/>
        </p:nvGrpSpPr>
        <p:grpSpPr>
          <a:xfrm>
            <a:off x="112142" y="1119510"/>
            <a:ext cx="4804916" cy="1528799"/>
            <a:chOff x="67" y="2742038"/>
            <a:chExt cx="4010278" cy="2634131"/>
          </a:xfrm>
        </p:grpSpPr>
        <p:sp>
          <p:nvSpPr>
            <p:cNvPr id="234" name="Google Shape;234;p1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13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Статья 408. Акцептом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признаётся ответ ли- ца, которому адресована оферта, о её приня- тии. Акцепт должен быть полным и безого- ворочным. Молчание не является акцептом, если иное не вытекает из законодательства или соглашения сторон.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36" name="Google Shape;236;p13"/>
          <p:cNvSpPr txBox="1"/>
          <p:nvPr/>
        </p:nvSpPr>
        <p:spPr>
          <a:xfrm>
            <a:off x="845389" y="6407303"/>
            <a:ext cx="4144976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Гражданский кодекс Республики Беларусь</a:t>
            </a:r>
            <a:endParaRPr b="0" i="0" sz="1600" u="none" cap="none" strike="noStrike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descr="ÐÐ°ÐºÐ¾Ð½Ñ Ð¸ ÐÐ¾Ð´ÐµÐºÑÑ | ÐÑÐ°Ð¶Ð´Ð°Ð½ÑÐºÐ¸Ð¹ ÐºÐ¾Ð´ÐµÐºÑ Ð ÐµÑÐ¿ÑÐ±Ð»Ð¸ÐºÐ¸ ÐÐµÐ»Ð°ÑÑÑÑ. ÐÐ¾ ÑÐ¾ÑÑÐ¾ÑÐ½Ð¸Ñ Ð½Ð°  29 Ð°Ð²Ð³ÑÑÑÐ° 2020 Ð³." id="237" name="Google Shape;237;p13"/>
          <p:cNvPicPr preferRelativeResize="0"/>
          <p:nvPr/>
        </p:nvPicPr>
        <p:blipFill rotWithShape="1">
          <a:blip r:embed="rId3">
            <a:alphaModFix/>
          </a:blip>
          <a:srcRect b="0" l="0" r="1715" t="0"/>
          <a:stretch/>
        </p:blipFill>
        <p:spPr>
          <a:xfrm>
            <a:off x="4990365" y="1119509"/>
            <a:ext cx="4006985" cy="5626348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4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latin typeface="Cambria"/>
                <a:ea typeface="Cambria"/>
                <a:cs typeface="Cambria"/>
                <a:sym typeface="Cambria"/>
              </a:rPr>
              <a:t>Субъекты гражданско-правовых отношений</a:t>
            </a:r>
            <a:endParaRPr/>
          </a:p>
        </p:txBody>
      </p:sp>
      <p:grpSp>
        <p:nvGrpSpPr>
          <p:cNvPr id="243" name="Google Shape;243;p14"/>
          <p:cNvGrpSpPr/>
          <p:nvPr/>
        </p:nvGrpSpPr>
        <p:grpSpPr>
          <a:xfrm>
            <a:off x="112149" y="1194429"/>
            <a:ext cx="8831189" cy="4268810"/>
            <a:chOff x="7" y="74920"/>
            <a:chExt cx="8831189" cy="4268810"/>
          </a:xfrm>
        </p:grpSpPr>
        <p:sp>
          <p:nvSpPr>
            <p:cNvPr id="244" name="Google Shape;244;p14"/>
            <p:cNvSpPr/>
            <p:nvPr/>
          </p:nvSpPr>
          <p:spPr>
            <a:xfrm>
              <a:off x="7428339" y="1318015"/>
              <a:ext cx="91440" cy="280279"/>
            </a:xfrm>
            <a:custGeom>
              <a:rect b="b" l="l" r="r" t="t"/>
              <a:pathLst>
                <a:path extrusionOk="0" h="120000" w="120000">
                  <a:moveTo>
                    <a:pt x="62946" y="0"/>
                  </a:moveTo>
                  <a:lnTo>
                    <a:pt x="62946" y="45227"/>
                  </a:lnTo>
                  <a:lnTo>
                    <a:pt x="60000" y="45227"/>
                  </a:ln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5" name="Google Shape;245;p14"/>
            <p:cNvSpPr/>
            <p:nvPr/>
          </p:nvSpPr>
          <p:spPr>
            <a:xfrm>
              <a:off x="4416978" y="533794"/>
              <a:ext cx="3059326" cy="34928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6" name="Google Shape;246;p14"/>
            <p:cNvSpPr/>
            <p:nvPr/>
          </p:nvSpPr>
          <p:spPr>
            <a:xfrm>
              <a:off x="4369266" y="1318015"/>
              <a:ext cx="91440" cy="280279"/>
            </a:xfrm>
            <a:custGeom>
              <a:rect b="b" l="l" r="r" t="t"/>
              <a:pathLst>
                <a:path extrusionOk="0" h="120000" w="120000">
                  <a:moveTo>
                    <a:pt x="62946" y="0"/>
                  </a:moveTo>
                  <a:lnTo>
                    <a:pt x="62946" y="45227"/>
                  </a:lnTo>
                  <a:lnTo>
                    <a:pt x="60000" y="45227"/>
                  </a:ln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7" name="Google Shape;247;p14"/>
            <p:cNvSpPr/>
            <p:nvPr/>
          </p:nvSpPr>
          <p:spPr>
            <a:xfrm>
              <a:off x="4371258" y="533794"/>
              <a:ext cx="91440" cy="34928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60000"/>
                  </a:lnTo>
                  <a:lnTo>
                    <a:pt x="60332" y="60000"/>
                  </a:lnTo>
                  <a:lnTo>
                    <a:pt x="60332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8" name="Google Shape;248;p14"/>
            <p:cNvSpPr/>
            <p:nvPr/>
          </p:nvSpPr>
          <p:spPr>
            <a:xfrm>
              <a:off x="1309686" y="1318015"/>
              <a:ext cx="91440" cy="280279"/>
            </a:xfrm>
            <a:custGeom>
              <a:rect b="b" l="l" r="r" t="t"/>
              <a:pathLst>
                <a:path extrusionOk="0" h="120000" w="120000">
                  <a:moveTo>
                    <a:pt x="62946" y="0"/>
                  </a:moveTo>
                  <a:lnTo>
                    <a:pt x="62946" y="45227"/>
                  </a:lnTo>
                  <a:lnTo>
                    <a:pt x="60000" y="45227"/>
                  </a:ln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9" name="Google Shape;249;p14"/>
            <p:cNvSpPr/>
            <p:nvPr/>
          </p:nvSpPr>
          <p:spPr>
            <a:xfrm>
              <a:off x="1357652" y="533794"/>
              <a:ext cx="3059326" cy="34928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50" name="Google Shape;250;p14"/>
            <p:cNvSpPr/>
            <p:nvPr/>
          </p:nvSpPr>
          <p:spPr>
            <a:xfrm>
              <a:off x="1587762" y="74920"/>
              <a:ext cx="5658431" cy="4588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Google Shape;251;p14"/>
            <p:cNvSpPr txBox="1"/>
            <p:nvPr/>
          </p:nvSpPr>
          <p:spPr>
            <a:xfrm>
              <a:off x="1587762" y="74920"/>
              <a:ext cx="5658431" cy="4588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Субъекты гражданско-правовых отношений</a:t>
              </a:r>
              <a:endPara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2" name="Google Shape;252;p14"/>
            <p:cNvSpPr/>
            <p:nvPr/>
          </p:nvSpPr>
          <p:spPr>
            <a:xfrm>
              <a:off x="2760" y="883083"/>
              <a:ext cx="2709783" cy="4349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3" name="Google Shape;253;p14"/>
            <p:cNvSpPr txBox="1"/>
            <p:nvPr/>
          </p:nvSpPr>
          <p:spPr>
            <a:xfrm>
              <a:off x="2760" y="883083"/>
              <a:ext cx="2709783" cy="4349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физические лица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4" name="Google Shape;254;p14"/>
            <p:cNvSpPr/>
            <p:nvPr/>
          </p:nvSpPr>
          <p:spPr>
            <a:xfrm>
              <a:off x="7" y="1598294"/>
              <a:ext cx="2710798" cy="274543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5" name="Google Shape;255;p14"/>
            <p:cNvSpPr txBox="1"/>
            <p:nvPr/>
          </p:nvSpPr>
          <p:spPr>
            <a:xfrm>
              <a:off x="7" y="1598294"/>
              <a:ext cx="2710798" cy="274543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граждане, иностранные граждане, лица без гражданства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6" name="Google Shape;256;p14"/>
            <p:cNvSpPr/>
            <p:nvPr/>
          </p:nvSpPr>
          <p:spPr>
            <a:xfrm>
              <a:off x="3062340" y="883083"/>
              <a:ext cx="2709783" cy="4349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14"/>
            <p:cNvSpPr txBox="1"/>
            <p:nvPr/>
          </p:nvSpPr>
          <p:spPr>
            <a:xfrm>
              <a:off x="3062340" y="883083"/>
              <a:ext cx="2709783" cy="4349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юридические лица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8" name="Google Shape;258;p14"/>
            <p:cNvSpPr/>
            <p:nvPr/>
          </p:nvSpPr>
          <p:spPr>
            <a:xfrm>
              <a:off x="3060094" y="1598294"/>
              <a:ext cx="2709783" cy="274289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14"/>
            <p:cNvSpPr txBox="1"/>
            <p:nvPr/>
          </p:nvSpPr>
          <p:spPr>
            <a:xfrm>
              <a:off x="3060094" y="1598294"/>
              <a:ext cx="2709783" cy="27428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организация, которая об- ладает обособленным имуществом, несёт само- стоятельную ответствен- ность по своим обяза- тельствам, от своего име- ни приобретает и осуще- ствляет имущественные и личные неимуществен- ные права, выступает в суде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0" name="Google Shape;260;p14"/>
            <p:cNvSpPr/>
            <p:nvPr/>
          </p:nvSpPr>
          <p:spPr>
            <a:xfrm>
              <a:off x="6121413" y="883083"/>
              <a:ext cx="2709783" cy="4349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14"/>
            <p:cNvSpPr txBox="1"/>
            <p:nvPr/>
          </p:nvSpPr>
          <p:spPr>
            <a:xfrm>
              <a:off x="6121413" y="883083"/>
              <a:ext cx="2709783" cy="4349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государство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2" name="Google Shape;262;p14"/>
            <p:cNvSpPr/>
            <p:nvPr/>
          </p:nvSpPr>
          <p:spPr>
            <a:xfrm>
              <a:off x="6119167" y="1598294"/>
              <a:ext cx="2709783" cy="274289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3" name="Google Shape;263;p14"/>
            <p:cNvSpPr txBox="1"/>
            <p:nvPr/>
          </p:nvSpPr>
          <p:spPr>
            <a:xfrm>
              <a:off x="6119167" y="1598294"/>
              <a:ext cx="2709783" cy="27428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Республика Беларусь и её административно-терри-ториальные единицы; в гражданско-правовых от- ношениях участвует на равных с физическими и юридическими лицами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64" name="Google Shape;264;p14"/>
          <p:cNvGrpSpPr/>
          <p:nvPr/>
        </p:nvGrpSpPr>
        <p:grpSpPr>
          <a:xfrm>
            <a:off x="112142" y="5747309"/>
            <a:ext cx="8833449" cy="896563"/>
            <a:chOff x="2760" y="883083"/>
            <a:chExt cx="2709783" cy="434931"/>
          </a:xfrm>
        </p:grpSpPr>
        <p:sp>
          <p:nvSpPr>
            <p:cNvPr id="265" name="Google Shape;265;p14"/>
            <p:cNvSpPr/>
            <p:nvPr/>
          </p:nvSpPr>
          <p:spPr>
            <a:xfrm>
              <a:off x="2760" y="883083"/>
              <a:ext cx="2709783" cy="4349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14"/>
            <p:cNvSpPr txBox="1"/>
            <p:nvPr/>
          </p:nvSpPr>
          <p:spPr>
            <a:xfrm>
              <a:off x="2760" y="883083"/>
              <a:ext cx="2709783" cy="4349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Основным способом признания юридическим лицом выступает государственная регистрация, подтверждаемая включением в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Единый государственный регистр юридических лиц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67" name="Google Shape;267;p14"/>
          <p:cNvSpPr/>
          <p:nvPr/>
        </p:nvSpPr>
        <p:spPr>
          <a:xfrm>
            <a:off x="4528866" y="5467030"/>
            <a:ext cx="54346" cy="280279"/>
          </a:xfrm>
          <a:custGeom>
            <a:rect b="b" l="l" r="r" t="t"/>
            <a:pathLst>
              <a:path extrusionOk="0" h="120000" w="120000">
                <a:moveTo>
                  <a:pt x="105910" y="0"/>
                </a:moveTo>
                <a:lnTo>
                  <a:pt x="105910" y="45227"/>
                </a:lnTo>
                <a:lnTo>
                  <a:pt x="100953" y="45227"/>
                </a:lnTo>
                <a:lnTo>
                  <a:pt x="100953" y="120000"/>
                </a:lnTo>
              </a:path>
            </a:pathLst>
          </a:custGeom>
          <a:noFill/>
          <a:ln cap="flat" cmpd="sng" w="254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5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latin typeface="Cambria"/>
                <a:ea typeface="Cambria"/>
                <a:cs typeface="Cambria"/>
                <a:sym typeface="Cambria"/>
              </a:rPr>
              <a:t>Субъекты гражданско-правовых отношений</a:t>
            </a:r>
            <a:endParaRPr/>
          </a:p>
        </p:txBody>
      </p:sp>
      <p:grpSp>
        <p:nvGrpSpPr>
          <p:cNvPr id="273" name="Google Shape;273;p15"/>
          <p:cNvGrpSpPr/>
          <p:nvPr/>
        </p:nvGrpSpPr>
        <p:grpSpPr>
          <a:xfrm>
            <a:off x="112440" y="1505308"/>
            <a:ext cx="8901864" cy="4511617"/>
            <a:chOff x="298" y="297609"/>
            <a:chExt cx="8901864" cy="4511617"/>
          </a:xfrm>
        </p:grpSpPr>
        <p:sp>
          <p:nvSpPr>
            <p:cNvPr id="274" name="Google Shape;274;p15"/>
            <p:cNvSpPr/>
            <p:nvPr/>
          </p:nvSpPr>
          <p:spPr>
            <a:xfrm>
              <a:off x="6702507" y="2719750"/>
              <a:ext cx="91440" cy="28612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5" name="Google Shape;275;p15"/>
            <p:cNvSpPr/>
            <p:nvPr/>
          </p:nvSpPr>
          <p:spPr>
            <a:xfrm>
              <a:off x="6702507" y="1752387"/>
              <a:ext cx="91440" cy="28612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6" name="Google Shape;276;p15"/>
            <p:cNvSpPr/>
            <p:nvPr/>
          </p:nvSpPr>
          <p:spPr>
            <a:xfrm>
              <a:off x="4451231" y="978851"/>
              <a:ext cx="2296996" cy="28612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7" name="Google Shape;277;p15"/>
            <p:cNvSpPr/>
            <p:nvPr/>
          </p:nvSpPr>
          <p:spPr>
            <a:xfrm>
              <a:off x="2108514" y="2719750"/>
              <a:ext cx="91440" cy="28612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8" name="Google Shape;278;p15"/>
            <p:cNvSpPr/>
            <p:nvPr/>
          </p:nvSpPr>
          <p:spPr>
            <a:xfrm>
              <a:off x="2108514" y="1752387"/>
              <a:ext cx="91440" cy="28612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9" name="Google Shape;279;p15"/>
            <p:cNvSpPr/>
            <p:nvPr/>
          </p:nvSpPr>
          <p:spPr>
            <a:xfrm>
              <a:off x="2154234" y="978851"/>
              <a:ext cx="2296996" cy="286121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80" name="Google Shape;280;p15"/>
            <p:cNvSpPr/>
            <p:nvPr/>
          </p:nvSpPr>
          <p:spPr>
            <a:xfrm>
              <a:off x="2907101" y="297609"/>
              <a:ext cx="3088258" cy="6812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1" name="Google Shape;281;p15"/>
            <p:cNvSpPr txBox="1"/>
            <p:nvPr/>
          </p:nvSpPr>
          <p:spPr>
            <a:xfrm>
              <a:off x="2907101" y="297609"/>
              <a:ext cx="3088258" cy="6812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Юридические лица</a:t>
              </a:r>
              <a:endPara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2" name="Google Shape;282;p15"/>
            <p:cNvSpPr/>
            <p:nvPr/>
          </p:nvSpPr>
          <p:spPr>
            <a:xfrm>
              <a:off x="298" y="1264972"/>
              <a:ext cx="4307871" cy="48741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15"/>
            <p:cNvSpPr txBox="1"/>
            <p:nvPr/>
          </p:nvSpPr>
          <p:spPr>
            <a:xfrm>
              <a:off x="24092" y="1288766"/>
              <a:ext cx="4260283" cy="43982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коммерческие организации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4" name="Google Shape;284;p15"/>
            <p:cNvSpPr/>
            <p:nvPr/>
          </p:nvSpPr>
          <p:spPr>
            <a:xfrm>
              <a:off x="298" y="2038508"/>
              <a:ext cx="4307871" cy="6812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5" name="Google Shape;285;p15"/>
            <p:cNvSpPr txBox="1"/>
            <p:nvPr/>
          </p:nvSpPr>
          <p:spPr>
            <a:xfrm>
              <a:off x="298" y="2038508"/>
              <a:ext cx="4307871" cy="6812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основная цель – извлечение прибыли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6" name="Google Shape;286;p15"/>
            <p:cNvSpPr/>
            <p:nvPr/>
          </p:nvSpPr>
          <p:spPr>
            <a:xfrm>
              <a:off x="298" y="3005871"/>
              <a:ext cx="4307871" cy="180251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7" name="Google Shape;287;p15"/>
            <p:cNvSpPr txBox="1"/>
            <p:nvPr/>
          </p:nvSpPr>
          <p:spPr>
            <a:xfrm>
              <a:off x="298" y="3005871"/>
              <a:ext cx="4307871" cy="180251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унитарное предприятие (УП); акционерное общество (открытое или закрытое – ОАО или ЗАО); общество с ограниченной ответственность (ООО)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8" name="Google Shape;288;p15"/>
            <p:cNvSpPr/>
            <p:nvPr/>
          </p:nvSpPr>
          <p:spPr>
            <a:xfrm>
              <a:off x="4594291" y="1264972"/>
              <a:ext cx="4307871" cy="487414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9" name="Google Shape;289;p15"/>
            <p:cNvSpPr txBox="1"/>
            <p:nvPr/>
          </p:nvSpPr>
          <p:spPr>
            <a:xfrm>
              <a:off x="4618085" y="1288766"/>
              <a:ext cx="4260283" cy="43982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некоммерческие организации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0" name="Google Shape;290;p15"/>
            <p:cNvSpPr/>
            <p:nvPr/>
          </p:nvSpPr>
          <p:spPr>
            <a:xfrm>
              <a:off x="4594291" y="2038508"/>
              <a:ext cx="4307871" cy="6812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1" name="Google Shape;291;p15"/>
            <p:cNvSpPr txBox="1"/>
            <p:nvPr/>
          </p:nvSpPr>
          <p:spPr>
            <a:xfrm>
              <a:off x="4594291" y="2038508"/>
              <a:ext cx="4307871" cy="6812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основная цель – достижение обществен- ных благ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2" name="Google Shape;292;p15"/>
            <p:cNvSpPr/>
            <p:nvPr/>
          </p:nvSpPr>
          <p:spPr>
            <a:xfrm>
              <a:off x="4594291" y="3005871"/>
              <a:ext cx="4307871" cy="180335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3" name="Google Shape;293;p15"/>
            <p:cNvSpPr txBox="1"/>
            <p:nvPr/>
          </p:nvSpPr>
          <p:spPr>
            <a:xfrm>
              <a:off x="4594291" y="3005871"/>
              <a:ext cx="4307871" cy="18033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политические партии; общественные объединения; религиозные организации; потребительские кооперативы и др.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Понятие гражданского права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  <a:p>
            <a:pPr indent="-180975" lvl="0" marL="180975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Субъекты гражданско-правовых отношений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Понятие гражданского права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82" name="Google Shape;82;p3"/>
          <p:cNvGrpSpPr/>
          <p:nvPr/>
        </p:nvGrpSpPr>
        <p:grpSpPr>
          <a:xfrm>
            <a:off x="112142" y="1119509"/>
            <a:ext cx="4804916" cy="1787593"/>
            <a:chOff x="67" y="2742038"/>
            <a:chExt cx="4010278" cy="2634131"/>
          </a:xfrm>
        </p:grpSpPr>
        <p:sp>
          <p:nvSpPr>
            <p:cNvPr id="83" name="Google Shape;83;p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3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Гражданское право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отрасль права, представляющая совокупность правовых норм, регулирующих отношения между граж- данами и организациями (юридическими ли- цами), направленные на удовлетворение их собственных (личных) нужд, потребностей и интересов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85" name="Google Shape;85;p3"/>
          <p:cNvSpPr txBox="1"/>
          <p:nvPr/>
        </p:nvSpPr>
        <p:spPr>
          <a:xfrm>
            <a:off x="845389" y="6407303"/>
            <a:ext cx="4144976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Гражданский кодекс Республики Беларусь</a:t>
            </a:r>
            <a:endParaRPr b="0" i="0" sz="1600" u="none" cap="none" strike="noStrike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descr="ÐÐ°ÐºÐ¾Ð½Ñ Ð¸ ÐÐ¾Ð´ÐµÐºÑÑ | ÐÑÐ°Ð¶Ð´Ð°Ð½ÑÐºÐ¸Ð¹ ÐºÐ¾Ð´ÐµÐºÑ Ð ÐµÑÐ¿ÑÐ±Ð»Ð¸ÐºÐ¸ ÐÐµÐ»Ð°ÑÑÑÑ. ÐÐ¾ ÑÐ¾ÑÑÐ¾ÑÐ½Ð¸Ñ Ð½Ð°  29 Ð°Ð²Ð³ÑÑÑÐ° 2020 Ð³." id="86" name="Google Shape;86;p3"/>
          <p:cNvPicPr preferRelativeResize="0"/>
          <p:nvPr/>
        </p:nvPicPr>
        <p:blipFill rotWithShape="1">
          <a:blip r:embed="rId3">
            <a:alphaModFix/>
          </a:blip>
          <a:srcRect b="0" l="0" r="1715" t="0"/>
          <a:stretch/>
        </p:blipFill>
        <p:spPr>
          <a:xfrm>
            <a:off x="4990365" y="1119509"/>
            <a:ext cx="4006985" cy="5626348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grpSp>
        <p:nvGrpSpPr>
          <p:cNvPr id="87" name="Google Shape;87;p3"/>
          <p:cNvGrpSpPr/>
          <p:nvPr/>
        </p:nvGrpSpPr>
        <p:grpSpPr>
          <a:xfrm>
            <a:off x="112142" y="3038886"/>
            <a:ext cx="4804916" cy="601461"/>
            <a:chOff x="67" y="2742038"/>
            <a:chExt cx="4010278" cy="2634131"/>
          </a:xfrm>
        </p:grpSpPr>
        <p:sp>
          <p:nvSpPr>
            <p:cNvPr id="88" name="Google Shape;88;p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3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Источник регулирования –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Гражданский кодекс Республики Беларусь (ГК РБ)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4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Понятие гражданского права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95" name="Google Shape;95;p4"/>
          <p:cNvGrpSpPr/>
          <p:nvPr/>
        </p:nvGrpSpPr>
        <p:grpSpPr>
          <a:xfrm>
            <a:off x="224287" y="1196752"/>
            <a:ext cx="8740201" cy="5448298"/>
            <a:chOff x="0" y="0"/>
            <a:chExt cx="8740201" cy="5448298"/>
          </a:xfrm>
        </p:grpSpPr>
        <p:sp>
          <p:nvSpPr>
            <p:cNvPr id="96" name="Google Shape;96;p4"/>
            <p:cNvSpPr/>
            <p:nvPr/>
          </p:nvSpPr>
          <p:spPr>
            <a:xfrm>
              <a:off x="0" y="0"/>
              <a:ext cx="8740201" cy="58028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4"/>
            <p:cNvSpPr txBox="1"/>
            <p:nvPr/>
          </p:nvSpPr>
          <p:spPr>
            <a:xfrm>
              <a:off x="0" y="0"/>
              <a:ext cx="8740201" cy="58028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Сфера регулирования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8" name="Google Shape;98;p4"/>
            <p:cNvSpPr/>
            <p:nvPr/>
          </p:nvSpPr>
          <p:spPr>
            <a:xfrm>
              <a:off x="0" y="482368"/>
              <a:ext cx="4370100" cy="491934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4"/>
            <p:cNvSpPr txBox="1"/>
            <p:nvPr/>
          </p:nvSpPr>
          <p:spPr>
            <a:xfrm>
              <a:off x="0" y="482368"/>
              <a:ext cx="4370100" cy="491934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Имущественные отношения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от- ношения, которые возникают между гражданами или организациями (юри- дическими лицами) по поводу различ- ного рода материальных благ и цен- ностей, т.е. вещей, работ, услуг и иного имущества:</a:t>
              </a:r>
              <a:endParaRPr/>
            </a:p>
            <a:p>
              <a:pPr indent="-271463" lvl="0" marL="271463" marR="0" rtl="0" algn="just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∎</a:t>
              </a:r>
              <a:r>
                <a:rPr b="0" i="1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товарно-денежные отношения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куп- ля-продажа товаров, возмездное вы- полнение работ или оказание услуг и т.п.</a:t>
              </a:r>
              <a:endParaRPr/>
            </a:p>
            <a:p>
              <a:pPr indent="-271463" lvl="0" marL="271463" marR="0" rtl="0" algn="just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∎</a:t>
              </a:r>
              <a:r>
                <a:rPr b="0" i="1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иные имущественные отношения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да- рение имущества, передача вещи в безвозмездное пользование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0" name="Google Shape;100;p4"/>
            <p:cNvSpPr/>
            <p:nvPr/>
          </p:nvSpPr>
          <p:spPr>
            <a:xfrm>
              <a:off x="4370100" y="482368"/>
              <a:ext cx="4370100" cy="491934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4"/>
            <p:cNvSpPr txBox="1"/>
            <p:nvPr/>
          </p:nvSpPr>
          <p:spPr>
            <a:xfrm>
              <a:off x="4370100" y="482368"/>
              <a:ext cx="4370100" cy="491934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Личные неимущественные отноше- ния:</a:t>
              </a:r>
              <a:endParaRPr/>
            </a:p>
            <a:p>
              <a:pPr indent="-271463" lvl="0" marL="271463" marR="0" rtl="0" algn="just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∎</a:t>
              </a:r>
              <a:r>
                <a:rPr b="0" i="1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связанные с имущественными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отно- шения, возникающие в связи с созда- нием произведений искусства или литературы, изобретением (авторс- кое право, право на обнародование, право на имя, право на защиту репу- тации автора)</a:t>
              </a:r>
              <a:endParaRPr/>
            </a:p>
            <a:p>
              <a:pPr indent="-271463" lvl="0" marL="271463" marR="0" rtl="0" algn="just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∎</a:t>
              </a:r>
              <a:r>
                <a:rPr b="0" i="1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 связанные с имущественными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от- ношения по защите чести, достоинст- ва, деловой репутации, имени граж- данина, наименования юридического лица, право на личную и семейную тайну и т.п.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2" name="Google Shape;102;p4"/>
            <p:cNvSpPr/>
            <p:nvPr/>
          </p:nvSpPr>
          <p:spPr>
            <a:xfrm>
              <a:off x="0" y="5063484"/>
              <a:ext cx="8740201" cy="38481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Понятие гражданского права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08" name="Google Shape;108;p5"/>
          <p:cNvGrpSpPr/>
          <p:nvPr/>
        </p:nvGrpSpPr>
        <p:grpSpPr>
          <a:xfrm>
            <a:off x="114394" y="1533755"/>
            <a:ext cx="8828944" cy="4720216"/>
            <a:chOff x="2252" y="414246"/>
            <a:chExt cx="8828944" cy="4720216"/>
          </a:xfrm>
        </p:grpSpPr>
        <p:sp>
          <p:nvSpPr>
            <p:cNvPr id="109" name="Google Shape;109;p5"/>
            <p:cNvSpPr/>
            <p:nvPr/>
          </p:nvSpPr>
          <p:spPr>
            <a:xfrm>
              <a:off x="7430585" y="2722373"/>
              <a:ext cx="91440" cy="34928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0" name="Google Shape;110;p5"/>
            <p:cNvSpPr/>
            <p:nvPr/>
          </p:nvSpPr>
          <p:spPr>
            <a:xfrm>
              <a:off x="4416978" y="1309233"/>
              <a:ext cx="3059326" cy="34928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1" name="Google Shape;111;p5"/>
            <p:cNvSpPr/>
            <p:nvPr/>
          </p:nvSpPr>
          <p:spPr>
            <a:xfrm>
              <a:off x="4371512" y="2722373"/>
              <a:ext cx="91440" cy="34928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2" name="Google Shape;112;p5"/>
            <p:cNvSpPr/>
            <p:nvPr/>
          </p:nvSpPr>
          <p:spPr>
            <a:xfrm>
              <a:off x="4371258" y="1309233"/>
              <a:ext cx="91440" cy="34928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60000"/>
                  </a:lnTo>
                  <a:lnTo>
                    <a:pt x="60332" y="60000"/>
                  </a:lnTo>
                  <a:lnTo>
                    <a:pt x="60332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3" name="Google Shape;113;p5"/>
            <p:cNvSpPr/>
            <p:nvPr/>
          </p:nvSpPr>
          <p:spPr>
            <a:xfrm>
              <a:off x="1311932" y="2722373"/>
              <a:ext cx="91440" cy="34928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4" name="Google Shape;114;p5"/>
            <p:cNvSpPr/>
            <p:nvPr/>
          </p:nvSpPr>
          <p:spPr>
            <a:xfrm>
              <a:off x="1357652" y="1309233"/>
              <a:ext cx="3059326" cy="34928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5" name="Google Shape;115;p5"/>
            <p:cNvSpPr/>
            <p:nvPr/>
          </p:nvSpPr>
          <p:spPr>
            <a:xfrm>
              <a:off x="1553008" y="414246"/>
              <a:ext cx="5727940" cy="89498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5"/>
            <p:cNvSpPr txBox="1"/>
            <p:nvPr/>
          </p:nvSpPr>
          <p:spPr>
            <a:xfrm>
              <a:off x="1553008" y="414246"/>
              <a:ext cx="5727940" cy="89498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Основные критерии гражданско-правовых отношений</a:t>
              </a:r>
              <a:endPara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7" name="Google Shape;117;p5"/>
            <p:cNvSpPr/>
            <p:nvPr/>
          </p:nvSpPr>
          <p:spPr>
            <a:xfrm>
              <a:off x="2760" y="1658522"/>
              <a:ext cx="2709783" cy="106385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5"/>
            <p:cNvSpPr txBox="1"/>
            <p:nvPr/>
          </p:nvSpPr>
          <p:spPr>
            <a:xfrm>
              <a:off x="2760" y="1658522"/>
              <a:ext cx="2709783" cy="106385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юридическое равенство участников отношений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9" name="Google Shape;119;p5"/>
            <p:cNvSpPr/>
            <p:nvPr/>
          </p:nvSpPr>
          <p:spPr>
            <a:xfrm>
              <a:off x="2252" y="3071662"/>
              <a:ext cx="2710798" cy="20628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5"/>
            <p:cNvSpPr txBox="1"/>
            <p:nvPr/>
          </p:nvSpPr>
          <p:spPr>
            <a:xfrm>
              <a:off x="2252" y="3071662"/>
              <a:ext cx="2710798" cy="20628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никто из участников не может проявлять власть по отношению к другому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1" name="Google Shape;121;p5"/>
            <p:cNvSpPr/>
            <p:nvPr/>
          </p:nvSpPr>
          <p:spPr>
            <a:xfrm>
              <a:off x="3062340" y="1658522"/>
              <a:ext cx="2709783" cy="106385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5"/>
            <p:cNvSpPr txBox="1"/>
            <p:nvPr/>
          </p:nvSpPr>
          <p:spPr>
            <a:xfrm>
              <a:off x="3062340" y="1658522"/>
              <a:ext cx="2709783" cy="106385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автономия воли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3" name="Google Shape;123;p5"/>
            <p:cNvSpPr/>
            <p:nvPr/>
          </p:nvSpPr>
          <p:spPr>
            <a:xfrm>
              <a:off x="3062340" y="3071662"/>
              <a:ext cx="2709783" cy="206089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5"/>
            <p:cNvSpPr txBox="1"/>
            <p:nvPr/>
          </p:nvSpPr>
          <p:spPr>
            <a:xfrm>
              <a:off x="3062340" y="3071662"/>
              <a:ext cx="2709783" cy="20608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участник гражданского отношения выражает свою волю свободно и, по общему правилу, не может быть понуждён к вступлению в такие отношения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5" name="Google Shape;125;p5"/>
            <p:cNvSpPr/>
            <p:nvPr/>
          </p:nvSpPr>
          <p:spPr>
            <a:xfrm>
              <a:off x="6121413" y="1658522"/>
              <a:ext cx="2709783" cy="106385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5"/>
            <p:cNvSpPr txBox="1"/>
            <p:nvPr/>
          </p:nvSpPr>
          <p:spPr>
            <a:xfrm>
              <a:off x="6121413" y="1658522"/>
              <a:ext cx="2709783" cy="106385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имущественная самостоятельность участников отношений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7" name="Google Shape;127;p5"/>
            <p:cNvSpPr/>
            <p:nvPr/>
          </p:nvSpPr>
          <p:spPr>
            <a:xfrm>
              <a:off x="6121413" y="3071662"/>
              <a:ext cx="2709783" cy="206089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5"/>
            <p:cNvSpPr txBox="1"/>
            <p:nvPr/>
          </p:nvSpPr>
          <p:spPr>
            <a:xfrm>
              <a:off x="6121413" y="3071662"/>
              <a:ext cx="2709783" cy="20608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возможность принимать решения и нести имущественную ответственность за совершаемые действия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Понятие гражданского права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34" name="Google Shape;134;p6"/>
          <p:cNvGraphicFramePr/>
          <p:nvPr/>
        </p:nvGraphicFramePr>
        <p:xfrm>
          <a:off x="181155" y="139700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{DD221C99-CFA7-44B3-83F0-A347BF16EA5A}</a:tableStyleId>
              </a:tblPr>
              <a:tblGrid>
                <a:gridCol w="2583325"/>
                <a:gridCol w="6200000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Принципы гражданско-правовых отношений (Гражданский кодекс Республики Беларусь, ст. 2)</a:t>
                      </a:r>
                      <a:endParaRPr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</a:t>
                      </a:r>
                      <a:endParaRPr b="1"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Сущность</a:t>
                      </a:r>
                      <a:endParaRPr b="1"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 верховенства права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Все участники гражданских отношений, в т.ч. Государст- во, его органы и должностные лица, действуют в преде- лах Конституции Республики Беларусь и принятых в со- ответствии с ней актов законодательства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 социальной направленности регу- лирования экономи- ческой деятельности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Направление и координация государственной и частной экономической деятельности обеспечиваются государст- вом в социальных целях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 приоритета общественных инте- ресов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Осуществление гражданских справ не должно противо- речить общественной пользе и безопасности, наносить вред окружающей среде, историко-культурным ценнос- тям, ущемлять права и защищаемые законом интересы других лиц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Понятие гражданского права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40" name="Google Shape;140;p7"/>
          <p:cNvGraphicFramePr/>
          <p:nvPr/>
        </p:nvGraphicFramePr>
        <p:xfrm>
          <a:off x="250166" y="139700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{DD221C99-CFA7-44B3-83F0-A347BF16EA5A}</a:tableStyleId>
              </a:tblPr>
              <a:tblGrid>
                <a:gridCol w="2563025"/>
                <a:gridCol w="6151275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Принципы гражданско-правовых отношений (Гражданский кодекс Республики Беларусь, ст. 2)</a:t>
                      </a:r>
                      <a:endParaRPr sz="20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Сущность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 равенства участников граждан- ских отношений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Субъекты гражданского права участвуют в гражданских отношениях на равных, равны перед законом, не могут пользоваться преимуществами и привилегиями, проти- воречащими закону, и имеют право без всякой дискри- минации на равную защиту прав и законных интересов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 неприкосно- венности собственно- сти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Право собственности, приобретённой законным спосо- бом,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охраняется и защищается государством, её непри- косновенность гарантируется, а принудительное отчу- ждение допускается лишь по мотивам общественной не- обходимости при соблюдении условий и порядка, опре- делённых законом, со своевременным и полным компен- сированием стоимости отчуждаемого имущества либо согласно постановлению суда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Понятие гражданского права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46" name="Google Shape;146;p8"/>
          <p:cNvGraphicFramePr/>
          <p:nvPr/>
        </p:nvGraphicFramePr>
        <p:xfrm>
          <a:off x="227626" y="1207219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{DD221C99-CFA7-44B3-83F0-A347BF16EA5A}</a:tableStyleId>
              </a:tblPr>
              <a:tblGrid>
                <a:gridCol w="2573175"/>
                <a:gridCol w="6175650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Принципы гражданско-правовых отношений (Гражданский кодекс Республики Беларусь, ст. 2)</a:t>
                      </a:r>
                      <a:endParaRPr sz="20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Сущность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 свободы до- говора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Граждане и юридические лица свободны в заключении договора.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Принуждение к заключению договора не допу- скается, за исключением случаев, когда обязанность зак- лючить договор предусмотрена законодательством или добровольно принятым обязательством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 добросовес- тности и разумности участников граждан- ских правоотношений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Добросовестность и разумность участников гражданс- ких правоотношений предполагается, поскольку не ус- тановлено иное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 недопусти- мости произвольного вмешательства в час- тные дела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Вмешательство в частные дела не допускается, за исклю- чением случаев, когда такое вмешательство осуществля- ется на основании правовых норм в интересах нацио- нальной безопасности, общественного порядка, защиты нравственности, здоровья населения, прав и свобод дру- гих лиц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9"/>
          <p:cNvSpPr txBox="1"/>
          <p:nvPr>
            <p:ph type="title"/>
          </p:nvPr>
        </p:nvSpPr>
        <p:spPr>
          <a:xfrm>
            <a:off x="112142" y="224287"/>
            <a:ext cx="8979797" cy="71599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Понятие гражданского права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52" name="Google Shape;152;p9"/>
          <p:cNvGraphicFramePr/>
          <p:nvPr/>
        </p:nvGraphicFramePr>
        <p:xfrm>
          <a:off x="207034" y="139700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{DD221C99-CFA7-44B3-83F0-A347BF16EA5A}</a:tableStyleId>
              </a:tblPr>
              <a:tblGrid>
                <a:gridCol w="2575725"/>
                <a:gridCol w="6181725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Принципы гражданско-правовых отношений (Гражданский кодекс Республики Беларусь, ст. 2)</a:t>
                      </a:r>
                      <a:endParaRPr sz="20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Сущность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 беспрепятс- твенного осуществле- ния гражданских прав, обеспечения восстано- вления нарушенных прав, их судебной за- щиты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Граждане и юридические лица вправе осуществлять за- щиту гражданских прав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в суде и иными способами, пре- дусмотренными законодательством, а также самозащиту гражданских прав с соблюдением пределов, определён- ных в соответствии с гражданско-правовыми нормами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70850">
                <a:tc gridSpan="2"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Иные принципы, закреплённые в Конституции Республики Беларусь, других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ак- тах законодательства, а равно следующих из содержания и смысла гражданско- правовых норм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09.02.2022</vt:lpwstr>
  </property>
</Properties>
</file>