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3" r:id="rId7"/>
  </p:sldIdLst>
  <p:sldSz cx="14630400" cy="8229600"/>
  <p:notesSz cx="8229600" cy="14630400"/>
  <p:embeddedFontLst>
    <p:embeddedFont>
      <p:font typeface="Brygada 1918" pitchFamily="2" charset="0"/>
      <p:regular r:id="rId9"/>
    </p:embeddedFont>
    <p:embeddedFont>
      <p:font typeface="Montserrat Medium" pitchFamily="2" charset="0"/>
      <p:regular r:id="rId10"/>
    </p:embeddedFont>
  </p:embeddedFontLst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2AA2-4583-C741-876B-E1140C0F72E8}" type="datetimeFigureOut">
              <a:rPr lang="ru-BY" smtClean="0"/>
              <a:t>15.01.2025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23480-74D1-6C4A-88F0-7A5F6745DDC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4150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984921" cy="82295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45481" y="3076175"/>
            <a:ext cx="6385736" cy="103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Белорусская партия «Белая Русь»</a:t>
            </a:r>
            <a:endParaRPr lang="en-US" sz="44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0D6984-0820-AC16-07DE-07C71079B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280" y="7309507"/>
            <a:ext cx="2103120" cy="9200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 flipH="1">
            <a:off x="10058399" y="7694988"/>
            <a:ext cx="14845073" cy="409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ru-RU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Елизавета</a:t>
            </a:r>
            <a:r>
              <a:rPr lang="en-US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Гавриловец</a:t>
            </a:r>
            <a:r>
              <a:rPr lang="ru-RU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GB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X </a:t>
            </a:r>
            <a:r>
              <a:rPr lang="ru-RU" sz="2100" b="1" dirty="0">
                <a:solidFill>
                  <a:srgbClr val="F4CAB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«А»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821262"/>
            <a:ext cx="1158192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600"/>
              </a:lnSpc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Значение названи</a:t>
            </a:r>
            <a:r>
              <a:rPr lang="ru-RU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е</a:t>
            </a: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и символик</a:t>
            </a:r>
            <a:r>
              <a:rPr lang="ru-RU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а</a:t>
            </a: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партии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49260" y="367248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Название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1485" y="4390696"/>
            <a:ext cx="4332682" cy="1386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ru-RU" sz="2000" b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ter"/>
              </a:rPr>
              <a:t>"Белая Русь" подразумевает идею единства и сплоченности белорусского народа, стремление к сохранению и развитию их культурного и исторического наследия.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556246" y="3241673"/>
            <a:ext cx="5141773" cy="551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Символика</a:t>
            </a:r>
            <a:r>
              <a:rPr lang="ru-RU" sz="220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эмблемы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556246" y="4029313"/>
            <a:ext cx="3918695" cy="2645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Факел - стремления к знанию, просвещению, прогрессу,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Огонь - символ возрождения, единства прошлого, настоящего и будущего.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pPr>
              <a:lnSpc>
                <a:spcPts val="2650"/>
              </a:lnSpc>
            </a:pPr>
            <a:r>
              <a:rPr lang="ru-RU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В целом образ эмблемы отражает стремление Партии к стабильности, горению во имя Родины, поступательному движению в будущее.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pPr marL="0" indent="0">
              <a:lnSpc>
                <a:spcPts val="2650"/>
              </a:lnSpc>
              <a:buNone/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CFB95A-B30D-CB5C-BA23-70F3628F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111386" y="7379597"/>
            <a:ext cx="3519014" cy="850003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99A0F1ED-2D91-A409-841F-55BBFF8BD5E4}"/>
              </a:ext>
            </a:extLst>
          </p:cNvPr>
          <p:cNvSpPr/>
          <p:nvPr/>
        </p:nvSpPr>
        <p:spPr>
          <a:xfrm>
            <a:off x="10300006" y="3793466"/>
            <a:ext cx="5141773" cy="551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ru-RU" sz="2300" b="1" dirty="0">
                <a:solidFill>
                  <a:srgbClr val="FFB393"/>
                </a:solidFill>
                <a:ea typeface="Brygada 1918 Bold" pitchFamily="34" charset="-122"/>
              </a:rPr>
              <a:t>Девиз партии</a:t>
            </a:r>
            <a:endParaRPr lang="en-US" sz="23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C162F-496D-A7F9-83A3-DF7CDE37CA4C}"/>
              </a:ext>
            </a:extLst>
          </p:cNvPr>
          <p:cNvSpPr txBox="1"/>
          <p:nvPr/>
        </p:nvSpPr>
        <p:spPr>
          <a:xfrm>
            <a:off x="10247020" y="4345259"/>
            <a:ext cx="5141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За сильную и процветающую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20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Беларусь! </a:t>
            </a:r>
          </a:p>
          <a:p>
            <a:r>
              <a:rPr lang="ru-RU" sz="20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бел. -За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20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моцную</a:t>
            </a:r>
            <a:r>
              <a:rPr lang="ru-RU" sz="20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 і </a:t>
            </a:r>
            <a:r>
              <a:rPr lang="ru-RU" sz="2000" b="0" i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квітнеючую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20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Беларусь!)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5592" y="1054005"/>
            <a:ext cx="5591948" cy="61215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676" y="815578"/>
            <a:ext cx="7852648" cy="12299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История создания партии, цели и направления деятельности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10947" y="2322195"/>
            <a:ext cx="22860" cy="5091708"/>
          </a:xfrm>
          <a:prstGeom prst="roundRect">
            <a:avLst>
              <a:gd name="adj" fmla="val 121059"/>
            </a:avLst>
          </a:prstGeom>
          <a:solidFill>
            <a:srgbClr val="662E42"/>
          </a:solidFill>
          <a:ln/>
        </p:spPr>
      </p:sp>
      <p:sp>
        <p:nvSpPr>
          <p:cNvPr id="5" name="Shape 2"/>
          <p:cNvSpPr/>
          <p:nvPr/>
        </p:nvSpPr>
        <p:spPr>
          <a:xfrm>
            <a:off x="1107043" y="2725817"/>
            <a:ext cx="645676" cy="22860"/>
          </a:xfrm>
          <a:prstGeom prst="roundRect">
            <a:avLst>
              <a:gd name="adj" fmla="val 121059"/>
            </a:avLst>
          </a:prstGeom>
          <a:solidFill>
            <a:srgbClr val="662E42"/>
          </a:solidFill>
          <a:ln/>
        </p:spPr>
      </p:sp>
      <p:sp>
        <p:nvSpPr>
          <p:cNvPr id="6" name="Shape 3"/>
          <p:cNvSpPr/>
          <p:nvPr/>
        </p:nvSpPr>
        <p:spPr>
          <a:xfrm>
            <a:off x="714851" y="2529721"/>
            <a:ext cx="415052" cy="4150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7" name="Text 4"/>
          <p:cNvSpPr/>
          <p:nvPr/>
        </p:nvSpPr>
        <p:spPr>
          <a:xfrm>
            <a:off x="848558" y="2589609"/>
            <a:ext cx="147518" cy="295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1937028" y="2506623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200</a:t>
            </a:r>
            <a:r>
              <a:rPr lang="ru-RU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7г.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937028" y="2924651"/>
            <a:ext cx="6561296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16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ter"/>
              </a:rPr>
              <a:t>создана в Беларуси 16 октября 2007 года. Это общественно-политическое объединение, которое часто характеризуется как лояльное к власти и действующему президенту страны.</a:t>
            </a:r>
            <a:endParaRPr lang="en-US" sz="14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07043" y="4582954"/>
            <a:ext cx="645676" cy="22860"/>
          </a:xfrm>
          <a:prstGeom prst="roundRect">
            <a:avLst>
              <a:gd name="adj" fmla="val 121059"/>
            </a:avLst>
          </a:prstGeom>
          <a:solidFill>
            <a:srgbClr val="662E42"/>
          </a:solidFill>
          <a:ln/>
        </p:spPr>
      </p:sp>
      <p:sp>
        <p:nvSpPr>
          <p:cNvPr id="11" name="Shape 8"/>
          <p:cNvSpPr/>
          <p:nvPr/>
        </p:nvSpPr>
        <p:spPr>
          <a:xfrm>
            <a:off x="714851" y="4386858"/>
            <a:ext cx="415052" cy="4150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2" name="Text 9"/>
          <p:cNvSpPr/>
          <p:nvPr/>
        </p:nvSpPr>
        <p:spPr>
          <a:xfrm>
            <a:off x="838200" y="4446746"/>
            <a:ext cx="168235" cy="295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937028" y="4363760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Цели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1107043" y="6144816"/>
            <a:ext cx="645676" cy="22860"/>
          </a:xfrm>
          <a:prstGeom prst="roundRect">
            <a:avLst>
              <a:gd name="adj" fmla="val 121059"/>
            </a:avLst>
          </a:prstGeom>
          <a:solidFill>
            <a:srgbClr val="662E42"/>
          </a:solidFill>
          <a:ln/>
        </p:spPr>
      </p:sp>
      <p:sp>
        <p:nvSpPr>
          <p:cNvPr id="16" name="Shape 13"/>
          <p:cNvSpPr/>
          <p:nvPr/>
        </p:nvSpPr>
        <p:spPr>
          <a:xfrm>
            <a:off x="714851" y="5948720"/>
            <a:ext cx="415052" cy="4150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7" name="Text 14"/>
          <p:cNvSpPr/>
          <p:nvPr/>
        </p:nvSpPr>
        <p:spPr>
          <a:xfrm>
            <a:off x="832366" y="6008608"/>
            <a:ext cx="180023" cy="295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909849" y="6303764"/>
            <a:ext cx="2459831" cy="535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Деятельность</a:t>
            </a:r>
            <a:r>
              <a:rPr lang="ru-RU" sz="19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и Задачи</a:t>
            </a:r>
            <a:endParaRPr lang="en-US" sz="1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BAB689-73A4-ABC2-6CF6-05F4F20A1096}"/>
              </a:ext>
            </a:extLst>
          </p:cNvPr>
          <p:cNvSpPr txBox="1"/>
          <p:nvPr/>
        </p:nvSpPr>
        <p:spPr>
          <a:xfrm>
            <a:off x="1712541" y="4716300"/>
            <a:ext cx="7396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содействие объединению прогрессивных сил общества, заинтересованных в построении сильной и процветающей Белоруссии, социально справедливого общества, основанного на патриотических и духовно-нравственных ценностях белорусского народа.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ACA51F-60F5-47F6-0E6A-5A8E604585F3}"/>
              </a:ext>
            </a:extLst>
          </p:cNvPr>
          <p:cNvSpPr txBox="1"/>
          <p:nvPr/>
        </p:nvSpPr>
        <p:spPr>
          <a:xfrm>
            <a:off x="1619838" y="6638802"/>
            <a:ext cx="73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ter"/>
              </a:rPr>
              <a:t>Партия активно пропагандирует идею о необходимости совместного усилия для достижения устойчивого и гармоничного развития страны.</a:t>
            </a:r>
            <a:endParaRPr lang="ru-BY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C81D824-2D89-051C-222F-090F6683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280" y="7715066"/>
            <a:ext cx="210312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86000"/>
            <a:ext cx="5486400" cy="3657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660" y="1938576"/>
            <a:ext cx="76454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Лидер </a:t>
            </a:r>
            <a:r>
              <a:rPr lang="ru-RU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партии «Белая Русь»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14561" y="3334001"/>
            <a:ext cx="500640" cy="5006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92049" y="3373915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Романов Олег Александрович</a:t>
            </a:r>
            <a:endParaRPr lang="en-US" sz="28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837F7-D95F-55BA-300C-3E8871B900CA}"/>
              </a:ext>
            </a:extLst>
          </p:cNvPr>
          <p:cNvSpPr txBox="1"/>
          <p:nvPr/>
        </p:nvSpPr>
        <p:spPr>
          <a:xfrm>
            <a:off x="7064881" y="3842897"/>
            <a:ext cx="6330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ru-RU" b="1" i="0" u="none" strike="noStrike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ontserrat" pitchFamily="2" charset="0"/>
            </a:endParaRPr>
          </a:p>
          <a:p>
            <a:pPr fontAlgn="ctr"/>
            <a:r>
              <a:rPr lang="ru-RU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itchFamily="2" charset="0"/>
              </a:rPr>
              <a:t>Депутат Палаты представителей Национального собрания Республики Беларусь;</a:t>
            </a:r>
            <a:br>
              <a:rPr lang="ru-RU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itchFamily="2" charset="0"/>
              </a:rPr>
            </a:br>
            <a:r>
              <a:rPr lang="ru-RU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tserrat" pitchFamily="2" charset="0"/>
              </a:rPr>
              <a:t>Председатель Республиканского общественного объединения «Белая Русь»</a:t>
            </a:r>
          </a:p>
          <a:p>
            <a:pPr algn="l"/>
            <a:endParaRPr lang="ru-BY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B1E4FF-DF18-125D-D847-3A3D0F609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523698" y="7409994"/>
            <a:ext cx="5978751" cy="704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39709" y="1419412"/>
            <a:ext cx="5990692" cy="45301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260" y="1057275"/>
            <a:ext cx="7645479" cy="214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Участие партии в президентских выборах 2025 года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3519011"/>
            <a:ext cx="1070491" cy="17127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40863" y="3733085"/>
            <a:ext cx="6498845" cy="492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Кандидат</a:t>
            </a:r>
            <a:r>
              <a:rPr lang="ru-RU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 – </a:t>
            </a:r>
            <a:r>
              <a:rPr lang="ru-RU" sz="2200" b="1" i="1" u="sng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Бобриков Сергей  Валентинович </a:t>
            </a:r>
            <a:endParaRPr lang="en-US" sz="2200" b="1" i="1" u="sng" dirty="0"/>
          </a:p>
        </p:txBody>
      </p:sp>
      <p:sp>
        <p:nvSpPr>
          <p:cNvPr id="6" name="Text 2"/>
          <p:cNvSpPr/>
          <p:nvPr/>
        </p:nvSpPr>
        <p:spPr>
          <a:xfrm>
            <a:off x="2140863" y="4218265"/>
            <a:ext cx="62538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ter"/>
              </a:rPr>
              <a:t>1962 года рождения, заместитель начальника консультативного отдела Министерства обороны Республики Беларусь, проживает в городе Минске, член Белорусской партии «Белая Русь».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0" y="5231725"/>
            <a:ext cx="1070491" cy="19406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24043" y="546770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ru-RU" sz="2200" b="1" dirty="0">
                <a:solidFill>
                  <a:srgbClr val="F4CAB8"/>
                </a:solidFill>
                <a:ea typeface="Brygada 1918 Bold" pitchFamily="34" charset="-122"/>
              </a:rPr>
              <a:t>Деятельность и Образование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85831" y="5875495"/>
            <a:ext cx="6253877" cy="1027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 Председатель Белорусского союза офицеров.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﻿﻿Заместитель начальника консультативного отдела</a:t>
            </a:r>
            <a:b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</a:br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Министерства обороны Республики Беларусь.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﻿﻿Член партии «Белая Русь».</a:t>
            </a:r>
          </a:p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Коломенское высшее артиллерийское командное училище.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Военная артиллерийская академия.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r>
              <a:rPr lang="ru-RU" sz="16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Военная академия Генерального штаба Вооруженных сил РФ.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  <a:p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31F43-D4F8-3D06-D39E-D18BEB583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793020" y="7172325"/>
            <a:ext cx="4789484" cy="102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093232"/>
            <a:ext cx="10553343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Будущее партии и ее роль в Беларуси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21" y="2234922"/>
            <a:ext cx="2166699" cy="15981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5138" y="3027402"/>
            <a:ext cx="133826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29595" y="244899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Стабильность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29595" y="2934176"/>
            <a:ext cx="833747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Партия стремится сохранить стабильность в обществе и обеспечить устойчивое развитие Беларуси.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68979" y="3844528"/>
            <a:ext cx="8658701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352" y="3886557"/>
            <a:ext cx="4333518" cy="15981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5852" y="4471511"/>
            <a:ext cx="152519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6412944" y="4100632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Развитие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12944" y="4585811"/>
            <a:ext cx="725412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Партия продолжит свою работу по улучшению жизни граждан и укреплению благосостояния.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252329" y="5496163"/>
            <a:ext cx="7575352" cy="15240"/>
          </a:xfrm>
          <a:prstGeom prst="roundRect">
            <a:avLst>
              <a:gd name="adj" fmla="val 210732"/>
            </a:avLst>
          </a:prstGeom>
          <a:solidFill>
            <a:srgbClr val="662E4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02" y="5538192"/>
            <a:ext cx="6500217" cy="159817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0494" y="6123146"/>
            <a:ext cx="163235" cy="42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0"/>
          <p:cNvSpPr/>
          <p:nvPr/>
        </p:nvSpPr>
        <p:spPr>
          <a:xfrm>
            <a:off x="7496294" y="575226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Будущее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496294" y="6237446"/>
            <a:ext cx="617077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Партия стремится стать ключевым фактором в формировании светлого будущего Беларуси.</a:t>
            </a:r>
            <a:endParaRPr lang="en-US" sz="16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557B72-E372-DE44-644B-026B4F41C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2603" y="7648337"/>
            <a:ext cx="3327393" cy="535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lizagavrilovec@gmail.com</cp:lastModifiedBy>
  <cp:revision>2</cp:revision>
  <dcterms:created xsi:type="dcterms:W3CDTF">2025-01-15T16:06:26Z</dcterms:created>
  <dcterms:modified xsi:type="dcterms:W3CDTF">2025-01-15T17:57:24Z</dcterms:modified>
</cp:coreProperties>
</file>