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392" autoAdjust="0"/>
    <p:restoredTop sz="94633" autoAdjust="0"/>
  </p:normalViewPr>
  <p:slideViewPr>
    <p:cSldViewPr>
      <p:cViewPr>
        <p:scale>
          <a:sx n="69" d="100"/>
          <a:sy n="69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686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6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688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36887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688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6893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57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5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75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9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0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6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2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5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6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8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0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>
                <a:gamma/>
                <a:tint val="0"/>
                <a:invGamma/>
              </a:schemeClr>
            </a:gs>
            <a:gs pos="100000">
              <a:schemeClr val="hlink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84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4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4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3586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586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6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6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629A8BA7-F770-4C49-8D87-ADFB43CCBEF1}" type="datetimeFigureOut">
              <a:rPr lang="ru-RU" smtClean="0"/>
              <a:pPr/>
              <a:t>10.04.2025</a:t>
            </a:fld>
            <a:endParaRPr lang="ru-RU" dirty="0"/>
          </a:p>
        </p:txBody>
      </p:sp>
      <p:sp>
        <p:nvSpPr>
          <p:cNvPr id="3586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586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715F4A8-D18F-4B59-86E3-BD1117AE0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872" cy="3960440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  <a:cs typeface="+mn-cs"/>
              </a:rPr>
              <a:t>Медиаазбука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  <a:cs typeface="+mn-cs"/>
              </a:rPr>
              <a:t>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  <a:cs typeface="+mn-cs"/>
              </a:rPr>
              <a:t>«Правовая система Республики Беларусь»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DFKai-SB" pitchFamily="65" charset="-120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4176464" cy="27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060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К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772816"/>
            <a:ext cx="8249694" cy="1370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4400" dirty="0" smtClean="0">
                <a:latin typeface="+mj-lt"/>
              </a:rPr>
              <a:t>Основной закон государства, «закон законов»</a:t>
            </a:r>
            <a:endParaRPr lang="ru-RU" sz="4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3852630" cy="2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472"/>
            <a:ext cx="8100392" cy="20413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Л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4" cy="2013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Права и свободы, которые принадлежат человеку от рождения, а не предоставлены государством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34828"/>
            <a:ext cx="333375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34828"/>
            <a:ext cx="30963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4426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М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43050"/>
            <a:ext cx="8072494" cy="251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+mj-lt"/>
              </a:rPr>
              <a:t>Вид избирательной системы, при которой победителем считается кандидат, получивший наибольшее количество голосов избирателей</a:t>
            </a:r>
            <a:endParaRPr lang="ru-RU" sz="36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5" y="3929066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45084"/>
            <a:ext cx="41844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661"/>
            <a:ext cx="8172400" cy="19168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Н</a:t>
            </a:r>
            <a:endParaRPr lang="ru-RU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238"/>
            <a:ext cx="7776864" cy="2371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+mj-lt"/>
              </a:rPr>
              <a:t>Совокупность граждан, иностранцев и лиц без гражданства, на которых распространяется юрисдикция государства</a:t>
            </a:r>
            <a:endParaRPr lang="ru-RU" sz="3600" dirty="0">
              <a:ln w="9525">
                <a:solidFill>
                  <a:schemeClr val="accent4">
                    <a:lumMod val="10000"/>
                  </a:schemeClr>
                </a:solidFill>
                <a:round/>
              </a:ln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4" descr="d0bdd0b0d181d0b5d0bbd0b5d0bdd0b8d0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071942"/>
            <a:ext cx="2814354" cy="2546990"/>
          </a:xfrm>
          <a:prstGeom prst="rect">
            <a:avLst/>
          </a:prstGeom>
        </p:spPr>
      </p:pic>
      <p:pic>
        <p:nvPicPr>
          <p:cNvPr id="8" name="Рисунок 7" descr="thumbx_36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071835" cy="25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60" y="332656"/>
            <a:ext cx="8100392" cy="14426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О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532440" cy="5229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+mj-lt"/>
              </a:rPr>
              <a:t>Суды, осуществляющие </a:t>
            </a:r>
            <a:r>
              <a:rPr lang="ru-RU" sz="3600" dirty="0">
                <a:latin typeface="+mj-lt"/>
              </a:rPr>
              <a:t>правосудие по гражданским, уголовным и административным </a:t>
            </a:r>
            <a:r>
              <a:rPr lang="ru-RU" sz="3600" dirty="0" smtClean="0">
                <a:latin typeface="+mj-lt"/>
              </a:rPr>
              <a:t>делам,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+mj-lt"/>
              </a:rPr>
              <a:t>которые возглавляет</a:t>
            </a:r>
            <a:r>
              <a:rPr lang="ru-RU" sz="36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+mj-lt"/>
              </a:rPr>
              <a:t>Верховный Суд Республики Беларусь </a:t>
            </a:r>
            <a:endParaRPr lang="ru-RU" sz="3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581128"/>
            <a:ext cx="3456383" cy="2055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2" y="4581128"/>
            <a:ext cx="3294112" cy="20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88640"/>
            <a:ext cx="8100392" cy="179764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П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956376" cy="2799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+mj-lt"/>
              </a:rPr>
              <a:t>Орган </a:t>
            </a:r>
          </a:p>
          <a:p>
            <a:pPr marL="0" indent="0" algn="ctr">
              <a:buNone/>
            </a:pPr>
            <a:r>
              <a:rPr lang="ru-RU" sz="4400" dirty="0" smtClean="0">
                <a:latin typeface="+mj-lt"/>
              </a:rPr>
              <a:t>исполнительной власти в государстве</a:t>
            </a:r>
            <a:endParaRPr lang="ru-RU" sz="4400" dirty="0">
              <a:ln w="9525">
                <a:solidFill>
                  <a:schemeClr val="accent4">
                    <a:lumMod val="10000"/>
                  </a:schemeClr>
                </a:solidFill>
                <a:round/>
              </a:ln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4071942"/>
            <a:ext cx="60182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19168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Р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43050"/>
            <a:ext cx="8064896" cy="3600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+mj-lt"/>
              </a:rPr>
              <a:t>Особая </a:t>
            </a:r>
            <a:r>
              <a:rPr lang="ru-RU" sz="3600" dirty="0">
                <a:latin typeface="+mj-lt"/>
              </a:rPr>
              <a:t>форма </a:t>
            </a:r>
            <a:r>
              <a:rPr lang="ru-RU" sz="3600" dirty="0" smtClean="0">
                <a:latin typeface="+mj-lt"/>
              </a:rPr>
              <a:t>голосования, в </a:t>
            </a:r>
            <a:r>
              <a:rPr lang="ru-RU" sz="3600" dirty="0">
                <a:latin typeface="+mj-lt"/>
              </a:rPr>
              <a:t>ходе которого </a:t>
            </a:r>
            <a:r>
              <a:rPr lang="ru-RU" sz="3600" dirty="0" smtClean="0">
                <a:latin typeface="+mj-lt"/>
              </a:rPr>
              <a:t>выбираются </a:t>
            </a:r>
            <a:r>
              <a:rPr lang="ru-RU" sz="3600" dirty="0">
                <a:latin typeface="+mj-lt"/>
              </a:rPr>
              <a:t>тот или иной вариант ответа на поставленный вопрос государственной или общественной </a:t>
            </a:r>
            <a:r>
              <a:rPr lang="ru-RU" sz="3600" dirty="0" smtClean="0">
                <a:latin typeface="+mj-lt"/>
              </a:rPr>
              <a:t>жизни</a:t>
            </a:r>
            <a:endParaRPr lang="ru-RU" sz="3600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357694"/>
            <a:ext cx="3500463" cy="22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3326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8448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С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079" y="1571612"/>
            <a:ext cx="8280920" cy="272832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Верховенство власти государства в границах его территории и независимость государства в международных отношениях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b="26369"/>
          <a:stretch>
            <a:fillRect/>
          </a:stretch>
        </p:blipFill>
        <p:spPr bwMode="auto">
          <a:xfrm>
            <a:off x="4214810" y="4139692"/>
            <a:ext cx="2000264" cy="27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18993" cy="14426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Т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559" y="1628800"/>
            <a:ext cx="8310318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из существенных признаков государства, являющийся основой существования народа, его благосостояния и суверенитета Республики Беларусь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1"/>
            <a:ext cx="3312368" cy="2251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0"/>
            <a:ext cx="3305944" cy="22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У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992888" cy="55172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олитически однородное государство, в котором действует одна Конституция и существуют общие для всей территории законодательная, исполнительная, судебная системы власти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62" y="4450721"/>
            <a:ext cx="3523870" cy="240727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19" y="4511039"/>
            <a:ext cx="2357439" cy="23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41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А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28662" y="1785926"/>
            <a:ext cx="800105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Разновидность мажоритарной системы, при которой побеждает кандидат, набравший на выборах более    50 % голосов избирателей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4375598"/>
            <a:ext cx="4286280" cy="24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4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0"/>
            <a:ext cx="9143465" cy="188350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Ф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1676"/>
            <a:ext cx="7956376" cy="1657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Государственный символ Республики Беларусь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3885028" cy="30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23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83" y="260648"/>
            <a:ext cx="8028384" cy="17008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Х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956376" cy="5445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 суда, осуществляющего правосудие между субъектами хозяйствования</a:t>
            </a: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714752"/>
            <a:ext cx="2879089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conomic_procedural_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714752"/>
            <a:ext cx="2071702" cy="29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120748" cy="14426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Ч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1146"/>
            <a:ext cx="8316416" cy="172648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обсуждения законопроекта на заседаниях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Парламента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80373"/>
            <a:ext cx="3957042" cy="2482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79"/>
            <a:ext cx="3600400" cy="24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059" y="332656"/>
            <a:ext cx="8028384" cy="14426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Ш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8388424" cy="5301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публичных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массовое торжественное прохождение людей в связи с каким-либо знаменательным событием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протестное прохождение с каким-либо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08" y="4293096"/>
            <a:ext cx="4032448" cy="2470795"/>
          </a:xfrm>
          <a:prstGeom prst="rect">
            <a:avLst/>
          </a:prstGeom>
        </p:spPr>
      </p:pic>
      <p:pic>
        <p:nvPicPr>
          <p:cNvPr id="6" name="Содержимое 4" descr="000051_867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185" y="4325857"/>
            <a:ext cx="3748129" cy="24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8316416" cy="4752528"/>
          </a:xfrm>
        </p:spPr>
        <p:txBody>
          <a:bodyPr numCol="2"/>
          <a:lstStyle/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А – Абсолютного большинства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Б – Белорусы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В – Выборы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Г – Гражданство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Д – Демократия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Ж – Жёсткая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err="1" smtClean="0">
                <a:latin typeface="+mj-lt"/>
              </a:rPr>
              <a:t>З</a:t>
            </a:r>
            <a:r>
              <a:rPr lang="ru-RU" sz="2000" dirty="0" smtClean="0">
                <a:latin typeface="+mj-lt"/>
              </a:rPr>
              <a:t> – Законодательная инициатива</a:t>
            </a:r>
            <a:endParaRPr lang="ru-RU" sz="2000" dirty="0">
              <a:latin typeface="+mj-lt"/>
            </a:endParaRP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И – Избирательная система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К – Конституция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Л – Личные права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М – Мажоритарная</a:t>
            </a:r>
          </a:p>
          <a:p>
            <a:pPr marL="442913" indent="-360363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Н – Население</a:t>
            </a:r>
          </a:p>
          <a:p>
            <a:pPr indent="-260350">
              <a:buBlip>
                <a:blip r:embed="rId2"/>
              </a:buBlip>
            </a:pPr>
            <a:endParaRPr lang="ru-RU" sz="2000" dirty="0" smtClean="0"/>
          </a:p>
          <a:p>
            <a:pPr indent="-260350">
              <a:buBlip>
                <a:blip r:embed="rId2"/>
              </a:buBlip>
            </a:pPr>
            <a:endParaRPr lang="ru-RU" sz="2000" dirty="0" smtClean="0"/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О – Общие суды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П – Правительство</a:t>
            </a:r>
            <a:endParaRPr lang="ru-RU" sz="2000" dirty="0">
              <a:latin typeface="+mj-lt"/>
            </a:endParaRP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Р </a:t>
            </a:r>
            <a:r>
              <a:rPr lang="ru-RU" sz="2000" dirty="0">
                <a:latin typeface="+mj-lt"/>
              </a:rPr>
              <a:t>–</a:t>
            </a:r>
            <a:r>
              <a:rPr lang="ru-RU" sz="2000" dirty="0" smtClean="0">
                <a:latin typeface="+mj-lt"/>
              </a:rPr>
              <a:t> Референдум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С – Суверенитет</a:t>
            </a:r>
            <a:endParaRPr lang="ru-RU" sz="2000" dirty="0">
              <a:latin typeface="+mj-lt"/>
            </a:endParaRP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Т </a:t>
            </a:r>
            <a:r>
              <a:rPr lang="ru-RU" sz="2000" dirty="0">
                <a:latin typeface="+mj-lt"/>
              </a:rPr>
              <a:t>–</a:t>
            </a:r>
            <a:r>
              <a:rPr lang="ru-RU" sz="2000" dirty="0" smtClean="0">
                <a:latin typeface="+mj-lt"/>
              </a:rPr>
              <a:t> Территория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У – Унитарное государство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Ф – Флаг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Х – Хозяйственный суд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Ч - Чтение</a:t>
            </a:r>
          </a:p>
          <a:p>
            <a:pPr indent="-260350">
              <a:buBlip>
                <a:blip r:embed="rId2"/>
              </a:buBlip>
            </a:pPr>
            <a:r>
              <a:rPr lang="ru-RU" sz="2000" dirty="0" smtClean="0">
                <a:latin typeface="+mj-lt"/>
              </a:rPr>
              <a:t>Ш - Шествие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94043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Ответы</a:t>
            </a:r>
            <a:endParaRPr lang="ru-RU" sz="8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9168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Б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096" y="1847698"/>
            <a:ext cx="8172400" cy="46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+mj-lt"/>
              </a:rPr>
              <a:t>Крупнейший по численности народ, проживающий в Республике Беларусь</a:t>
            </a:r>
            <a:endParaRPr lang="ru-RU" sz="4400" i="1" dirty="0">
              <a:ln w="9525">
                <a:solidFill>
                  <a:schemeClr val="accent4">
                    <a:lumMod val="10000"/>
                  </a:schemeClr>
                </a:solidFill>
                <a:round/>
              </a:ln>
              <a:gradFill>
                <a:gsLst>
                  <a:gs pos="0">
                    <a:srgbClr val="FFCC66">
                      <a:lumMod val="50000"/>
                      <a:lumOff val="50000"/>
                    </a:srgbClr>
                  </a:gs>
                  <a:gs pos="100000">
                    <a:srgbClr val="800000"/>
                  </a:gs>
                  <a:gs pos="70000">
                    <a:srgbClr val="FF0000"/>
                  </a:gs>
                  <a:gs pos="45000">
                    <a:srgbClr val="FF9900"/>
                  </a:gs>
                </a:gsLst>
                <a:lin ang="5400000" scaled="0"/>
              </a:gradFill>
              <a:effectLst>
                <a:outerShdw blurRad="50800" dist="50800" dir="4200000" algn="l" rotWithShape="0">
                  <a:schemeClr val="tx2">
                    <a:lumMod val="10000"/>
                  </a:scheme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53" y="4429294"/>
            <a:ext cx="3648111" cy="2258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29295"/>
            <a:ext cx="2736304" cy="22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1774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В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080" y="1556791"/>
            <a:ext cx="8280920" cy="283589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органов государственной власти и наделение полномочиями должностного лица посредством волеизъявления граждан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4500594" cy="27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85776"/>
            <a:ext cx="8100392" cy="24482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Г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1643050"/>
            <a:ext cx="8136904" cy="32861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800" dirty="0" smtClean="0">
                <a:latin typeface="+mj-lt"/>
              </a:rPr>
              <a:t>Устойчивая правовая связь человека с государством, выражающаяся в совокупности их взаимных прав, обязанностей и ответственности</a:t>
            </a:r>
            <a:endParaRPr lang="ru-RU" sz="3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078585"/>
            <a:ext cx="4143404" cy="27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-387424"/>
            <a:ext cx="8193723" cy="28803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Д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8240719" cy="4941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+mj-lt"/>
              </a:rPr>
              <a:t>Политический режим, основанный на возможности большинства населения управлять делами государства с учётом мнения меньшинства</a:t>
            </a:r>
            <a:r>
              <a:rPr lang="ru-RU" sz="2800" dirty="0" smtClean="0"/>
              <a:t>	</a:t>
            </a:r>
            <a:endParaRPr lang="ru-RU" sz="2400" b="1" i="1" dirty="0">
              <a:ln w="9525">
                <a:solidFill>
                  <a:schemeClr val="accent4">
                    <a:lumMod val="10000"/>
                  </a:schemeClr>
                </a:solidFill>
                <a:round/>
              </a:ln>
              <a:gradFill>
                <a:gsLst>
                  <a:gs pos="0">
                    <a:srgbClr val="FFCC66">
                      <a:lumMod val="50000"/>
                      <a:lumOff val="50000"/>
                    </a:srgbClr>
                  </a:gs>
                  <a:gs pos="100000">
                    <a:srgbClr val="800000"/>
                  </a:gs>
                  <a:gs pos="70000">
                    <a:srgbClr val="FF0000"/>
                  </a:gs>
                  <a:gs pos="45000">
                    <a:srgbClr val="FF9900"/>
                  </a:gs>
                </a:gsLst>
                <a:lin ang="5400000" scaled="0"/>
              </a:gradFill>
              <a:effectLst>
                <a:outerShdw blurRad="50800" dist="50800" dir="4200000" algn="l" rotWithShape="0">
                  <a:schemeClr val="tx2">
                    <a:lumMod val="1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924" y="4143380"/>
            <a:ext cx="351446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Ж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82" y="1843684"/>
            <a:ext cx="8208912" cy="208538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Конституция, которая </a:t>
            </a:r>
            <a:r>
              <a:rPr lang="ru-RU" sz="4000" dirty="0">
                <a:latin typeface="+mj-lt"/>
              </a:rPr>
              <a:t>может быть изменена только путем специальной усложненной </a:t>
            </a:r>
            <a:r>
              <a:rPr lang="ru-RU" sz="4000" dirty="0" smtClean="0">
                <a:latin typeface="+mj-lt"/>
              </a:rPr>
              <a:t>процедуры </a:t>
            </a:r>
            <a:endParaRPr lang="ru-RU" sz="4000" dirty="0">
              <a:latin typeface="+mj-lt"/>
            </a:endParaRPr>
          </a:p>
          <a:p>
            <a:pPr marL="0" indent="0" algn="ctr">
              <a:buNone/>
            </a:pPr>
            <a:endParaRPr lang="ru-RU" sz="2800" b="1" i="1" dirty="0">
              <a:ln w="9525">
                <a:solidFill>
                  <a:schemeClr val="accent4">
                    <a:lumMod val="10000"/>
                  </a:schemeClr>
                </a:solidFill>
                <a:round/>
              </a:ln>
              <a:gradFill>
                <a:gsLst>
                  <a:gs pos="0">
                    <a:srgbClr val="FFCC66">
                      <a:lumMod val="50000"/>
                      <a:lumOff val="50000"/>
                    </a:srgbClr>
                  </a:gs>
                  <a:gs pos="100000">
                    <a:srgbClr val="800000"/>
                  </a:gs>
                  <a:gs pos="70000">
                    <a:srgbClr val="FF0000"/>
                  </a:gs>
                  <a:gs pos="45000">
                    <a:srgbClr val="FF9900"/>
                  </a:gs>
                </a:gsLst>
                <a:lin ang="5400000" scaled="0"/>
              </a:gradFill>
              <a:effectLst>
                <a:outerShdw blurRad="50800" dist="50800" dir="4200000" algn="l" rotWithShape="0">
                  <a:schemeClr val="tx2">
                    <a:lumMod val="1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905825"/>
            <a:ext cx="2071702" cy="295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77784"/>
            <a:ext cx="1857388" cy="29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72400" cy="2060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З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088" y="2500306"/>
            <a:ext cx="8208912" cy="165675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+mj-lt"/>
              </a:rPr>
              <a:t>Предложение </a:t>
            </a:r>
            <a:r>
              <a:rPr lang="ru-RU" sz="4400" dirty="0">
                <a:latin typeface="+mj-lt"/>
              </a:rPr>
              <a:t>принять </a:t>
            </a:r>
            <a:r>
              <a:rPr lang="ru-RU" sz="4400" dirty="0" smtClean="0">
                <a:latin typeface="+mj-lt"/>
              </a:rPr>
              <a:t>закон</a:t>
            </a:r>
            <a:endParaRPr lang="ru-RU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66785"/>
            <a:ext cx="4786346" cy="30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060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DFKai-SB" pitchFamily="65" charset="-120"/>
              </a:rPr>
              <a:t>И</a:t>
            </a:r>
            <a:endParaRPr lang="ru-RU" sz="13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71612"/>
            <a:ext cx="8136904" cy="278608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Совокупность </a:t>
            </a:r>
            <a:r>
              <a:rPr lang="ru-RU" sz="4000" dirty="0">
                <a:latin typeface="+mj-lt"/>
              </a:rPr>
              <a:t>норм, правил и приёмов, определяющих порядок проведения выборов и избрание представительных органов </a:t>
            </a:r>
            <a:r>
              <a:rPr lang="ru-RU" sz="4000" dirty="0" smtClean="0">
                <a:latin typeface="+mj-lt"/>
              </a:rPr>
              <a:t>власти 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70634"/>
            <a:ext cx="3923928" cy="26159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4196958"/>
            <a:ext cx="3452837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howcard Gothi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howcard Gothic" pitchFamily="82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683</TotalTime>
  <Words>360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Тема10</vt:lpstr>
      <vt:lpstr>Медиаазбука  «Правовая система Республики Беларусь»</vt:lpstr>
      <vt:lpstr>А</vt:lpstr>
      <vt:lpstr>Б</vt:lpstr>
      <vt:lpstr>В</vt:lpstr>
      <vt:lpstr>Г</vt:lpstr>
      <vt:lpstr>Д</vt:lpstr>
      <vt:lpstr>Ж</vt:lpstr>
      <vt:lpstr>З</vt:lpstr>
      <vt:lpstr>И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У</vt:lpstr>
      <vt:lpstr>Ф</vt:lpstr>
      <vt:lpstr>Х</vt:lpstr>
      <vt:lpstr>Ч</vt:lpstr>
      <vt:lpstr>Ш</vt:lpstr>
      <vt:lpstr>Ответы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Сурконт Татьяна</dc:creator>
  <cp:lastModifiedBy>1111</cp:lastModifiedBy>
  <cp:revision>63</cp:revision>
  <dcterms:created xsi:type="dcterms:W3CDTF">2012-10-13T13:58:38Z</dcterms:created>
  <dcterms:modified xsi:type="dcterms:W3CDTF">2025-04-10T19:01:50Z</dcterms:modified>
</cp:coreProperties>
</file>