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8" roundtripDataSignature="AMtx7mg8t8PpH0wfqtHq/rkFdWs3rhxR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9E0753-6C07-4706-A1BE-C04F80EE1ADE}">
  <a:tblStyle styleId="{6E9E0753-6C07-4706-A1BE-C04F80EE1AD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customschemas.google.com/relationships/presentationmetadata" Target="meta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3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6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3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3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897442"/>
            <a:ext cx="7713662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Устойчивое развитие – модель развития XXI века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устойчивого развития</a:t>
            </a:r>
            <a:endParaRPr/>
          </a:p>
        </p:txBody>
      </p:sp>
      <p:grpSp>
        <p:nvGrpSpPr>
          <p:cNvPr id="170" name="Google Shape;170;p10"/>
          <p:cNvGrpSpPr/>
          <p:nvPr/>
        </p:nvGrpSpPr>
        <p:grpSpPr>
          <a:xfrm>
            <a:off x="233495" y="1791874"/>
            <a:ext cx="8668382" cy="4403830"/>
            <a:chOff x="582" y="394875"/>
            <a:chExt cx="8668382" cy="4403830"/>
          </a:xfrm>
        </p:grpSpPr>
        <p:sp>
          <p:nvSpPr>
            <p:cNvPr id="171" name="Google Shape;171;p10"/>
            <p:cNvSpPr/>
            <p:nvPr/>
          </p:nvSpPr>
          <p:spPr>
            <a:xfrm>
              <a:off x="7355937" y="2999128"/>
              <a:ext cx="91440" cy="53226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2" name="Google Shape;172;p10"/>
            <p:cNvSpPr/>
            <p:nvPr/>
          </p:nvSpPr>
          <p:spPr>
            <a:xfrm>
              <a:off x="4334773" y="1199552"/>
              <a:ext cx="3066884" cy="5322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3" name="Google Shape;173;p10"/>
            <p:cNvSpPr/>
            <p:nvPr/>
          </p:nvSpPr>
          <p:spPr>
            <a:xfrm>
              <a:off x="4289053" y="2999128"/>
              <a:ext cx="91440" cy="53226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4" name="Google Shape;174;p10"/>
            <p:cNvSpPr/>
            <p:nvPr/>
          </p:nvSpPr>
          <p:spPr>
            <a:xfrm>
              <a:off x="4289053" y="1199552"/>
              <a:ext cx="91440" cy="53226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10"/>
            <p:cNvSpPr/>
            <p:nvPr/>
          </p:nvSpPr>
          <p:spPr>
            <a:xfrm>
              <a:off x="1222169" y="2999128"/>
              <a:ext cx="91440" cy="53226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10"/>
            <p:cNvSpPr/>
            <p:nvPr/>
          </p:nvSpPr>
          <p:spPr>
            <a:xfrm>
              <a:off x="1267889" y="1199552"/>
              <a:ext cx="3066884" cy="5322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7" name="Google Shape;177;p10"/>
            <p:cNvSpPr/>
            <p:nvPr/>
          </p:nvSpPr>
          <p:spPr>
            <a:xfrm>
              <a:off x="1966822" y="394875"/>
              <a:ext cx="4735902" cy="80467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0"/>
            <p:cNvSpPr txBox="1"/>
            <p:nvPr/>
          </p:nvSpPr>
          <p:spPr>
            <a:xfrm>
              <a:off x="1966822" y="394875"/>
              <a:ext cx="4735902" cy="8046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Цели устойчивого развития (ЦУР)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582" y="1731821"/>
              <a:ext cx="2534614" cy="12673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0"/>
            <p:cNvSpPr txBox="1"/>
            <p:nvPr/>
          </p:nvSpPr>
          <p:spPr>
            <a:xfrm>
              <a:off x="582" y="1731821"/>
              <a:ext cx="2534614" cy="12673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комплексны и неделимы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582" y="3531398"/>
              <a:ext cx="2534614" cy="12673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0"/>
            <p:cNvSpPr txBox="1"/>
            <p:nvPr/>
          </p:nvSpPr>
          <p:spPr>
            <a:xfrm>
              <a:off x="582" y="3531398"/>
              <a:ext cx="2534614" cy="1267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3067466" y="1731821"/>
              <a:ext cx="2534614" cy="12673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0"/>
            <p:cNvSpPr txBox="1"/>
            <p:nvPr/>
          </p:nvSpPr>
          <p:spPr>
            <a:xfrm>
              <a:off x="3067466" y="1731821"/>
              <a:ext cx="2534614" cy="12673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глобальны по своему характеру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3067466" y="3531398"/>
              <a:ext cx="2534614" cy="12673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0"/>
            <p:cNvSpPr txBox="1"/>
            <p:nvPr/>
          </p:nvSpPr>
          <p:spPr>
            <a:xfrm>
              <a:off x="3067466" y="3531398"/>
              <a:ext cx="2534614" cy="1267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6134350" y="1731821"/>
              <a:ext cx="2534614" cy="12673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0"/>
            <p:cNvSpPr txBox="1"/>
            <p:nvPr/>
          </p:nvSpPr>
          <p:spPr>
            <a:xfrm>
              <a:off x="6134350" y="1731821"/>
              <a:ext cx="2534614" cy="12673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универсально применимые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134350" y="3531398"/>
              <a:ext cx="2534614" cy="126730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0"/>
            <p:cNvSpPr txBox="1"/>
            <p:nvPr/>
          </p:nvSpPr>
          <p:spPr>
            <a:xfrm>
              <a:off x="6134350" y="3531398"/>
              <a:ext cx="2534614" cy="1267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1" name="Google Shape;191;p10"/>
          <p:cNvGrpSpPr/>
          <p:nvPr/>
        </p:nvGrpSpPr>
        <p:grpSpPr>
          <a:xfrm>
            <a:off x="232913" y="4926071"/>
            <a:ext cx="4330462" cy="1267307"/>
            <a:chOff x="582" y="3531398"/>
            <a:chExt cx="2534614" cy="1267307"/>
          </a:xfrm>
        </p:grpSpPr>
        <p:sp>
          <p:nvSpPr>
            <p:cNvPr id="192" name="Google Shape;192;p10"/>
            <p:cNvSpPr/>
            <p:nvPr/>
          </p:nvSpPr>
          <p:spPr>
            <a:xfrm>
              <a:off x="582" y="3531398"/>
              <a:ext cx="2534614" cy="12673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0"/>
            <p:cNvSpPr txBox="1"/>
            <p:nvPr/>
          </p:nvSpPr>
          <p:spPr>
            <a:xfrm>
              <a:off x="582" y="3531398"/>
              <a:ext cx="2534614" cy="12673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дают возможность учитывать национальные различия, возможности и уровень развития каждого государства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94" name="Google Shape;194;p10"/>
          <p:cNvGrpSpPr/>
          <p:nvPr/>
        </p:nvGrpSpPr>
        <p:grpSpPr>
          <a:xfrm>
            <a:off x="4571998" y="4926071"/>
            <a:ext cx="4330462" cy="1267307"/>
            <a:chOff x="582" y="3531398"/>
            <a:chExt cx="2534614" cy="1267307"/>
          </a:xfrm>
        </p:grpSpPr>
        <p:sp>
          <p:nvSpPr>
            <p:cNvPr id="195" name="Google Shape;195;p10"/>
            <p:cNvSpPr/>
            <p:nvPr/>
          </p:nvSpPr>
          <p:spPr>
            <a:xfrm>
              <a:off x="582" y="3531398"/>
              <a:ext cx="2534614" cy="126730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0"/>
            <p:cNvSpPr txBox="1"/>
            <p:nvPr/>
          </p:nvSpPr>
          <p:spPr>
            <a:xfrm>
              <a:off x="582" y="3531398"/>
              <a:ext cx="2534614" cy="12673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уважают национальные стратегии и приоритеты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2" name="Google Shape;202;p11"/>
          <p:cNvGrpSpPr/>
          <p:nvPr/>
        </p:nvGrpSpPr>
        <p:grpSpPr>
          <a:xfrm>
            <a:off x="432362" y="1813349"/>
            <a:ext cx="8383270" cy="3895536"/>
            <a:chOff x="562" y="510759"/>
            <a:chExt cx="8383270" cy="3895536"/>
          </a:xfrm>
        </p:grpSpPr>
        <p:sp>
          <p:nvSpPr>
            <p:cNvPr id="203" name="Google Shape;203;p11"/>
            <p:cNvSpPr/>
            <p:nvPr/>
          </p:nvSpPr>
          <p:spPr>
            <a:xfrm>
              <a:off x="7112488" y="2665909"/>
              <a:ext cx="91440" cy="5147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11"/>
            <p:cNvSpPr/>
            <p:nvPr/>
          </p:nvSpPr>
          <p:spPr>
            <a:xfrm>
              <a:off x="4192198" y="1185772"/>
              <a:ext cx="2966010" cy="5147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11"/>
            <p:cNvSpPr/>
            <p:nvPr/>
          </p:nvSpPr>
          <p:spPr>
            <a:xfrm>
              <a:off x="4146478" y="2665909"/>
              <a:ext cx="91440" cy="5147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6" name="Google Shape;206;p11"/>
            <p:cNvSpPr/>
            <p:nvPr/>
          </p:nvSpPr>
          <p:spPr>
            <a:xfrm>
              <a:off x="4146478" y="1185772"/>
              <a:ext cx="91440" cy="5147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7" name="Google Shape;207;p11"/>
            <p:cNvSpPr/>
            <p:nvPr/>
          </p:nvSpPr>
          <p:spPr>
            <a:xfrm>
              <a:off x="1180467" y="2665909"/>
              <a:ext cx="91440" cy="5147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11"/>
            <p:cNvSpPr/>
            <p:nvPr/>
          </p:nvSpPr>
          <p:spPr>
            <a:xfrm>
              <a:off x="1226187" y="1185772"/>
              <a:ext cx="2966010" cy="5147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9" name="Google Shape;209;p11"/>
            <p:cNvSpPr/>
            <p:nvPr/>
          </p:nvSpPr>
          <p:spPr>
            <a:xfrm>
              <a:off x="2278238" y="510759"/>
              <a:ext cx="3827918" cy="67501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2278238" y="510759"/>
              <a:ext cx="3827918" cy="6750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Направления устойчивого развития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562" y="1700534"/>
              <a:ext cx="2451248" cy="96537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1"/>
            <p:cNvSpPr txBox="1"/>
            <p:nvPr/>
          </p:nvSpPr>
          <p:spPr>
            <a:xfrm>
              <a:off x="562" y="1700534"/>
              <a:ext cx="2451248" cy="9653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экономическое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562" y="3180671"/>
              <a:ext cx="2451248" cy="12256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562" y="3180671"/>
              <a:ext cx="2451248" cy="12256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экономическая эффективность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966573" y="1700534"/>
              <a:ext cx="2451248" cy="96537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 txBox="1"/>
            <p:nvPr/>
          </p:nvSpPr>
          <p:spPr>
            <a:xfrm>
              <a:off x="2966573" y="1700534"/>
              <a:ext cx="2451248" cy="9653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966573" y="3180671"/>
              <a:ext cx="2451248" cy="12256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1"/>
            <p:cNvSpPr txBox="1"/>
            <p:nvPr/>
          </p:nvSpPr>
          <p:spPr>
            <a:xfrm>
              <a:off x="2966573" y="3180671"/>
              <a:ext cx="2451248" cy="12256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справедливость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5932584" y="1700534"/>
              <a:ext cx="2451248" cy="96537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 txBox="1"/>
            <p:nvPr/>
          </p:nvSpPr>
          <p:spPr>
            <a:xfrm>
              <a:off x="5932584" y="1700534"/>
              <a:ext cx="2451248" cy="9653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экологическое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5932584" y="3180671"/>
              <a:ext cx="2451248" cy="122562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 txBox="1"/>
            <p:nvPr/>
          </p:nvSpPr>
          <p:spPr>
            <a:xfrm>
              <a:off x="5932584" y="3180671"/>
              <a:ext cx="2451248" cy="12256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экологическая защищённость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sika.scene7.com/is/image/sika/ru-sustainability-01?wid=620" id="228" name="Google Shape;2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00" y="1246118"/>
            <a:ext cx="8130926" cy="533756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4" name="Google Shape;234;p13"/>
          <p:cNvGrpSpPr/>
          <p:nvPr/>
        </p:nvGrpSpPr>
        <p:grpSpPr>
          <a:xfrm>
            <a:off x="435877" y="1586051"/>
            <a:ext cx="8376240" cy="4842182"/>
            <a:chOff x="4077" y="283461"/>
            <a:chExt cx="8376240" cy="4842182"/>
          </a:xfrm>
        </p:grpSpPr>
        <p:sp>
          <p:nvSpPr>
            <p:cNvPr id="235" name="Google Shape;235;p13"/>
            <p:cNvSpPr/>
            <p:nvPr/>
          </p:nvSpPr>
          <p:spPr>
            <a:xfrm>
              <a:off x="7062205" y="3326321"/>
              <a:ext cx="91440" cy="3712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6" name="Google Shape;236;p13"/>
            <p:cNvSpPr/>
            <p:nvPr/>
          </p:nvSpPr>
          <p:spPr>
            <a:xfrm>
              <a:off x="4192197" y="1867035"/>
              <a:ext cx="2915727" cy="3712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7" name="Google Shape;237;p13"/>
            <p:cNvSpPr/>
            <p:nvPr/>
          </p:nvSpPr>
          <p:spPr>
            <a:xfrm>
              <a:off x="4192021" y="4186046"/>
              <a:ext cx="1386716" cy="3712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8" name="Google Shape;238;p13"/>
            <p:cNvSpPr/>
            <p:nvPr/>
          </p:nvSpPr>
          <p:spPr>
            <a:xfrm>
              <a:off x="2805304" y="4186046"/>
              <a:ext cx="1386716" cy="37129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9" name="Google Shape;239;p13"/>
            <p:cNvSpPr/>
            <p:nvPr/>
          </p:nvSpPr>
          <p:spPr>
            <a:xfrm>
              <a:off x="4146301" y="3326984"/>
              <a:ext cx="91440" cy="3712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0" name="Google Shape;240;p13"/>
            <p:cNvSpPr/>
            <p:nvPr/>
          </p:nvSpPr>
          <p:spPr>
            <a:xfrm>
              <a:off x="4146301" y="1867035"/>
              <a:ext cx="91440" cy="371295"/>
            </a:xfrm>
            <a:custGeom>
              <a:rect b="b" l="l" r="r" t="t"/>
              <a:pathLst>
                <a:path extrusionOk="0" h="120000" w="120000">
                  <a:moveTo>
                    <a:pt x="60231" y="0"/>
                  </a:moveTo>
                  <a:lnTo>
                    <a:pt x="60231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1" name="Google Shape;241;p13"/>
            <p:cNvSpPr/>
            <p:nvPr/>
          </p:nvSpPr>
          <p:spPr>
            <a:xfrm>
              <a:off x="1230574" y="3326984"/>
              <a:ext cx="91440" cy="3712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2" name="Google Shape;242;p13"/>
            <p:cNvSpPr/>
            <p:nvPr/>
          </p:nvSpPr>
          <p:spPr>
            <a:xfrm>
              <a:off x="1276294" y="1867035"/>
              <a:ext cx="2915903" cy="37129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3" name="Google Shape;243;p13"/>
            <p:cNvSpPr/>
            <p:nvPr/>
          </p:nvSpPr>
          <p:spPr>
            <a:xfrm>
              <a:off x="4146477" y="975343"/>
              <a:ext cx="91440" cy="3712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4" name="Google Shape;244;p13"/>
            <p:cNvSpPr/>
            <p:nvPr/>
          </p:nvSpPr>
          <p:spPr>
            <a:xfrm>
              <a:off x="2333097" y="283461"/>
              <a:ext cx="3718201" cy="69188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 txBox="1"/>
            <p:nvPr/>
          </p:nvSpPr>
          <p:spPr>
            <a:xfrm>
              <a:off x="2333097" y="283461"/>
              <a:ext cx="3718201" cy="6918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Экономическое направление устойчивого развития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2059779" y="1346638"/>
              <a:ext cx="4264836" cy="5203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 txBox="1"/>
            <p:nvPr/>
          </p:nvSpPr>
          <p:spPr>
            <a:xfrm>
              <a:off x="2059779" y="1346638"/>
              <a:ext cx="4264836" cy="5203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изменение структуры потребления и производства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4077" y="2238330"/>
              <a:ext cx="2544432" cy="108865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 txBox="1"/>
            <p:nvPr/>
          </p:nvSpPr>
          <p:spPr>
            <a:xfrm>
              <a:off x="4077" y="2238330"/>
              <a:ext cx="2544432" cy="1088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внедрение ресурсосберегающих технологий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4077" y="3698280"/>
              <a:ext cx="2544432" cy="4877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3"/>
            <p:cNvSpPr txBox="1"/>
            <p:nvPr/>
          </p:nvSpPr>
          <p:spPr>
            <a:xfrm>
              <a:off x="4077" y="3698280"/>
              <a:ext cx="2544432" cy="487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2919805" y="2238330"/>
              <a:ext cx="2544432" cy="108865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3"/>
            <p:cNvSpPr txBox="1"/>
            <p:nvPr/>
          </p:nvSpPr>
          <p:spPr>
            <a:xfrm>
              <a:off x="2919805" y="2238330"/>
              <a:ext cx="2544432" cy="1088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использование чистой энергии солнца, ветра, приливов и отливов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2919805" y="3698280"/>
              <a:ext cx="2544432" cy="4877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3"/>
            <p:cNvSpPr txBox="1"/>
            <p:nvPr/>
          </p:nvSpPr>
          <p:spPr>
            <a:xfrm>
              <a:off x="2919805" y="3698280"/>
              <a:ext cx="2544432" cy="487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1604235" y="4557341"/>
              <a:ext cx="2402137" cy="5683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3"/>
            <p:cNvSpPr txBox="1"/>
            <p:nvPr/>
          </p:nvSpPr>
          <p:spPr>
            <a:xfrm>
              <a:off x="1604235" y="4557341"/>
              <a:ext cx="2402137" cy="5683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ресурсосберегающее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4377668" y="4557341"/>
              <a:ext cx="2402137" cy="5683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3"/>
            <p:cNvSpPr txBox="1"/>
            <p:nvPr/>
          </p:nvSpPr>
          <p:spPr>
            <a:xfrm>
              <a:off x="4377668" y="4557341"/>
              <a:ext cx="2402137" cy="5683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энергобезопасное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835532" y="2238330"/>
              <a:ext cx="2544785" cy="108799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 txBox="1"/>
            <p:nvPr/>
          </p:nvSpPr>
          <p:spPr>
            <a:xfrm>
              <a:off x="5835532" y="2238330"/>
              <a:ext cx="2544785" cy="10879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внедрение новейших научных достижений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5835709" y="3697617"/>
              <a:ext cx="2544432" cy="4877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 txBox="1"/>
            <p:nvPr/>
          </p:nvSpPr>
          <p:spPr>
            <a:xfrm>
              <a:off x="5835709" y="3697617"/>
              <a:ext cx="2544432" cy="4877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4" name="Google Shape;264;p13"/>
          <p:cNvGrpSpPr/>
          <p:nvPr/>
        </p:nvGrpSpPr>
        <p:grpSpPr>
          <a:xfrm>
            <a:off x="1388688" y="5004773"/>
            <a:ext cx="6530016" cy="487766"/>
            <a:chOff x="4077" y="3698280"/>
            <a:chExt cx="2544432" cy="487766"/>
          </a:xfrm>
        </p:grpSpPr>
        <p:sp>
          <p:nvSpPr>
            <p:cNvPr id="265" name="Google Shape;265;p13"/>
            <p:cNvSpPr/>
            <p:nvPr/>
          </p:nvSpPr>
          <p:spPr>
            <a:xfrm>
              <a:off x="4077" y="3698280"/>
              <a:ext cx="2544432" cy="48776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3"/>
            <p:cNvSpPr txBox="1"/>
            <p:nvPr/>
          </p:nvSpPr>
          <p:spPr>
            <a:xfrm>
              <a:off x="4077" y="3698280"/>
              <a:ext cx="2544432" cy="48776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нового типа хозяйства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2" name="Google Shape;272;p14"/>
          <p:cNvGrpSpPr/>
          <p:nvPr/>
        </p:nvGrpSpPr>
        <p:grpSpPr>
          <a:xfrm>
            <a:off x="432362" y="2127275"/>
            <a:ext cx="8383270" cy="3267685"/>
            <a:chOff x="562" y="824685"/>
            <a:chExt cx="8383270" cy="3267685"/>
          </a:xfrm>
        </p:grpSpPr>
        <p:sp>
          <p:nvSpPr>
            <p:cNvPr id="273" name="Google Shape;273;p14"/>
            <p:cNvSpPr/>
            <p:nvPr/>
          </p:nvSpPr>
          <p:spPr>
            <a:xfrm>
              <a:off x="4192198" y="1746146"/>
              <a:ext cx="2966010" cy="5147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4" name="Google Shape;274;p14"/>
            <p:cNvSpPr/>
            <p:nvPr/>
          </p:nvSpPr>
          <p:spPr>
            <a:xfrm>
              <a:off x="4146478" y="1746146"/>
              <a:ext cx="91440" cy="5147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5" name="Google Shape;275;p14"/>
            <p:cNvSpPr/>
            <p:nvPr/>
          </p:nvSpPr>
          <p:spPr>
            <a:xfrm>
              <a:off x="1226187" y="1746146"/>
              <a:ext cx="2966010" cy="5147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6" name="Google Shape;276;p14"/>
            <p:cNvSpPr/>
            <p:nvPr/>
          </p:nvSpPr>
          <p:spPr>
            <a:xfrm>
              <a:off x="2278238" y="824685"/>
              <a:ext cx="3827918" cy="921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2278238" y="824685"/>
              <a:ext cx="3827918" cy="921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Социальное направление устойчивого развития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562" y="2260908"/>
              <a:ext cx="2451248" cy="183146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 txBox="1"/>
            <p:nvPr/>
          </p:nvSpPr>
          <p:spPr>
            <a:xfrm>
              <a:off x="562" y="2260908"/>
              <a:ext cx="2451248" cy="18314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охрана и укрепление здоровья людей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2966573" y="2260908"/>
              <a:ext cx="2451248" cy="183146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 txBox="1"/>
            <p:nvPr/>
          </p:nvSpPr>
          <p:spPr>
            <a:xfrm>
              <a:off x="2966573" y="2260908"/>
              <a:ext cx="2451248" cy="18314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повышение благосостояния населения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5932584" y="2260908"/>
              <a:ext cx="2451248" cy="183146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 txBox="1"/>
            <p:nvPr/>
          </p:nvSpPr>
          <p:spPr>
            <a:xfrm>
              <a:off x="5932584" y="2260908"/>
              <a:ext cx="2451248" cy="18314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достижение социальной стабильности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9" name="Google Shape;289;p15"/>
          <p:cNvGrpSpPr/>
          <p:nvPr/>
        </p:nvGrpSpPr>
        <p:grpSpPr>
          <a:xfrm>
            <a:off x="432362" y="2127275"/>
            <a:ext cx="8383270" cy="3267685"/>
            <a:chOff x="562" y="824685"/>
            <a:chExt cx="8383270" cy="3267685"/>
          </a:xfrm>
        </p:grpSpPr>
        <p:sp>
          <p:nvSpPr>
            <p:cNvPr id="290" name="Google Shape;290;p15"/>
            <p:cNvSpPr/>
            <p:nvPr/>
          </p:nvSpPr>
          <p:spPr>
            <a:xfrm>
              <a:off x="4192198" y="1746146"/>
              <a:ext cx="2966010" cy="5147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15"/>
            <p:cNvSpPr/>
            <p:nvPr/>
          </p:nvSpPr>
          <p:spPr>
            <a:xfrm>
              <a:off x="4146478" y="1746146"/>
              <a:ext cx="91440" cy="5147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2" name="Google Shape;292;p15"/>
            <p:cNvSpPr/>
            <p:nvPr/>
          </p:nvSpPr>
          <p:spPr>
            <a:xfrm>
              <a:off x="1226187" y="1746146"/>
              <a:ext cx="2966010" cy="5147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15"/>
            <p:cNvSpPr/>
            <p:nvPr/>
          </p:nvSpPr>
          <p:spPr>
            <a:xfrm>
              <a:off x="2278238" y="824685"/>
              <a:ext cx="3827918" cy="921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2278238" y="824685"/>
              <a:ext cx="3827918" cy="921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Охрана и укрепление здоровья человека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562" y="2260908"/>
              <a:ext cx="2451248" cy="183146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 txBox="1"/>
            <p:nvPr/>
          </p:nvSpPr>
          <p:spPr>
            <a:xfrm>
              <a:off x="562" y="2260908"/>
              <a:ext cx="2451248" cy="18314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предотвращение распространения опасных инфекционных заболеваний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2966573" y="2260908"/>
              <a:ext cx="2451248" cy="183146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5"/>
            <p:cNvSpPr txBox="1"/>
            <p:nvPr/>
          </p:nvSpPr>
          <p:spPr>
            <a:xfrm>
              <a:off x="2966573" y="2260908"/>
              <a:ext cx="2451248" cy="18314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борьба с воздействием отрицательных факторов среды обитания, некачественной питьевой воды, курения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5932584" y="2260908"/>
              <a:ext cx="2451248" cy="183146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5"/>
            <p:cNvSpPr txBox="1"/>
            <p:nvPr/>
          </p:nvSpPr>
          <p:spPr>
            <a:xfrm>
              <a:off x="5932584" y="2260908"/>
              <a:ext cx="2451248" cy="18314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сокращение детской смертности, улучшение охраны материнства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6" name="Google Shape;306;p16"/>
          <p:cNvGrpSpPr/>
          <p:nvPr/>
        </p:nvGrpSpPr>
        <p:grpSpPr>
          <a:xfrm>
            <a:off x="435588" y="1325890"/>
            <a:ext cx="8376819" cy="5362504"/>
            <a:chOff x="3788" y="23300"/>
            <a:chExt cx="8376819" cy="5362504"/>
          </a:xfrm>
        </p:grpSpPr>
        <p:sp>
          <p:nvSpPr>
            <p:cNvPr id="307" name="Google Shape;307;p16"/>
            <p:cNvSpPr/>
            <p:nvPr/>
          </p:nvSpPr>
          <p:spPr>
            <a:xfrm>
              <a:off x="6363731" y="2964279"/>
              <a:ext cx="91440" cy="49219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8" name="Google Shape;308;p16"/>
            <p:cNvSpPr/>
            <p:nvPr/>
          </p:nvSpPr>
          <p:spPr>
            <a:xfrm>
              <a:off x="4192198" y="1898080"/>
              <a:ext cx="2217253" cy="4921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6"/>
            <p:cNvSpPr/>
            <p:nvPr/>
          </p:nvSpPr>
          <p:spPr>
            <a:xfrm>
              <a:off x="1929224" y="2964279"/>
              <a:ext cx="91440" cy="49219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0" name="Google Shape;310;p16"/>
            <p:cNvSpPr/>
            <p:nvPr/>
          </p:nvSpPr>
          <p:spPr>
            <a:xfrm>
              <a:off x="1974944" y="1898080"/>
              <a:ext cx="2217253" cy="49219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1" name="Google Shape;311;p16"/>
            <p:cNvSpPr/>
            <p:nvPr/>
          </p:nvSpPr>
          <p:spPr>
            <a:xfrm>
              <a:off x="4146477" y="716040"/>
              <a:ext cx="91440" cy="49219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2" name="Google Shape;312;p16"/>
            <p:cNvSpPr/>
            <p:nvPr/>
          </p:nvSpPr>
          <p:spPr>
            <a:xfrm>
              <a:off x="1546712" y="23300"/>
              <a:ext cx="5290971" cy="69274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 txBox="1"/>
            <p:nvPr/>
          </p:nvSpPr>
          <p:spPr>
            <a:xfrm>
              <a:off x="1546712" y="23300"/>
              <a:ext cx="5290971" cy="6927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Повышение благосостояния населения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2528499" y="1208235"/>
              <a:ext cx="3327397" cy="68984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6"/>
            <p:cNvSpPr txBox="1"/>
            <p:nvPr/>
          </p:nvSpPr>
          <p:spPr>
            <a:xfrm>
              <a:off x="2528499" y="1208235"/>
              <a:ext cx="3327397" cy="6898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борьба с бедностью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3788" y="2390275"/>
              <a:ext cx="3942312" cy="5740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6"/>
            <p:cNvSpPr txBox="1"/>
            <p:nvPr/>
          </p:nvSpPr>
          <p:spPr>
            <a:xfrm>
              <a:off x="3788" y="2390275"/>
              <a:ext cx="3942312" cy="5740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абсолютная бедность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4667" y="3456473"/>
              <a:ext cx="3940554" cy="19293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6"/>
            <p:cNvSpPr txBox="1"/>
            <p:nvPr/>
          </p:nvSpPr>
          <p:spPr>
            <a:xfrm>
              <a:off x="4667" y="3456473"/>
              <a:ext cx="3940554" cy="19293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нищета, состояние, при котором человек не в состоянии удовлетворить даже базовые потребности в пище, жилище, одежде и т.д. или способен удовлетворить только минимальные потребности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4438295" y="2390275"/>
              <a:ext cx="3942312" cy="57400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6"/>
            <p:cNvSpPr txBox="1"/>
            <p:nvPr/>
          </p:nvSpPr>
          <p:spPr>
            <a:xfrm>
              <a:off x="4438295" y="2390275"/>
              <a:ext cx="3942312" cy="5740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относительная бедность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4438447" y="3456473"/>
              <a:ext cx="3942007" cy="19247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6"/>
            <p:cNvSpPr txBox="1"/>
            <p:nvPr/>
          </p:nvSpPr>
          <p:spPr>
            <a:xfrm>
              <a:off x="4438447" y="3456473"/>
              <a:ext cx="3942007" cy="19247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нехватка ресурсов для того, чтобы вести образ жизни, который считается нормальным или желательным в данном обществе (ниже 40-50% среднего дохода на душу населения)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9" name="Google Shape;329;p17"/>
          <p:cNvGrpSpPr/>
          <p:nvPr/>
        </p:nvGrpSpPr>
        <p:grpSpPr>
          <a:xfrm>
            <a:off x="439850" y="2162123"/>
            <a:ext cx="8368295" cy="3690038"/>
            <a:chOff x="8050" y="859533"/>
            <a:chExt cx="8368295" cy="3690038"/>
          </a:xfrm>
        </p:grpSpPr>
        <p:sp>
          <p:nvSpPr>
            <p:cNvPr id="330" name="Google Shape;330;p17"/>
            <p:cNvSpPr/>
            <p:nvPr/>
          </p:nvSpPr>
          <p:spPr>
            <a:xfrm>
              <a:off x="4192198" y="2485163"/>
              <a:ext cx="3240765" cy="2751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1" name="Google Shape;331;p17"/>
            <p:cNvSpPr/>
            <p:nvPr/>
          </p:nvSpPr>
          <p:spPr>
            <a:xfrm>
              <a:off x="4192198" y="2485163"/>
              <a:ext cx="1079484" cy="2751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2" name="Google Shape;332;p17"/>
            <p:cNvSpPr/>
            <p:nvPr/>
          </p:nvSpPr>
          <p:spPr>
            <a:xfrm>
              <a:off x="3111128" y="2485163"/>
              <a:ext cx="1081069" cy="2751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3" name="Google Shape;333;p17"/>
            <p:cNvSpPr/>
            <p:nvPr/>
          </p:nvSpPr>
          <p:spPr>
            <a:xfrm>
              <a:off x="950705" y="2485163"/>
              <a:ext cx="3241492" cy="2751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4" name="Google Shape;334;p17"/>
            <p:cNvSpPr/>
            <p:nvPr/>
          </p:nvSpPr>
          <p:spPr>
            <a:xfrm>
              <a:off x="4146477" y="1589081"/>
              <a:ext cx="91440" cy="2751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35" name="Google Shape;335;p17"/>
            <p:cNvSpPr/>
            <p:nvPr/>
          </p:nvSpPr>
          <p:spPr>
            <a:xfrm>
              <a:off x="2150217" y="859533"/>
              <a:ext cx="4083960" cy="72954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 txBox="1"/>
            <p:nvPr/>
          </p:nvSpPr>
          <p:spPr>
            <a:xfrm>
              <a:off x="2150217" y="859533"/>
              <a:ext cx="4083960" cy="7295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Достижение социальной стабильности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241659" y="1864194"/>
              <a:ext cx="3901076" cy="62096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7"/>
            <p:cNvSpPr txBox="1"/>
            <p:nvPr/>
          </p:nvSpPr>
          <p:spPr>
            <a:xfrm>
              <a:off x="2241659" y="1864194"/>
              <a:ext cx="3901076" cy="62096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защита общества, личности от преступных посягательств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8050" y="2760276"/>
              <a:ext cx="1885310" cy="178704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 txBox="1"/>
            <p:nvPr/>
          </p:nvSpPr>
          <p:spPr>
            <a:xfrm>
              <a:off x="8050" y="2760276"/>
              <a:ext cx="1885310" cy="17870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оборот наркотиков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2168473" y="2760276"/>
              <a:ext cx="1885310" cy="178704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7"/>
            <p:cNvSpPr txBox="1"/>
            <p:nvPr/>
          </p:nvSpPr>
          <p:spPr>
            <a:xfrm>
              <a:off x="2168473" y="2760276"/>
              <a:ext cx="1885310" cy="17870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незаконная миграция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4328896" y="2760276"/>
              <a:ext cx="1885572" cy="178595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 txBox="1"/>
            <p:nvPr/>
          </p:nvSpPr>
          <p:spPr>
            <a:xfrm>
              <a:off x="4328896" y="2760276"/>
              <a:ext cx="1885572" cy="17859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торговля оружием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6489581" y="2760276"/>
              <a:ext cx="1886764" cy="178929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7"/>
            <p:cNvSpPr txBox="1"/>
            <p:nvPr/>
          </p:nvSpPr>
          <p:spPr>
            <a:xfrm>
              <a:off x="6489581" y="2760276"/>
              <a:ext cx="1886764" cy="17892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легализация преступных доходов и т.д.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52" name="Google Shape;352;p18"/>
          <p:cNvGrpSpPr/>
          <p:nvPr/>
        </p:nvGrpSpPr>
        <p:grpSpPr>
          <a:xfrm>
            <a:off x="433842" y="1949601"/>
            <a:ext cx="8380311" cy="4115083"/>
            <a:chOff x="2042" y="647011"/>
            <a:chExt cx="8380311" cy="4115083"/>
          </a:xfrm>
        </p:grpSpPr>
        <p:sp>
          <p:nvSpPr>
            <p:cNvPr id="353" name="Google Shape;353;p18"/>
            <p:cNvSpPr/>
            <p:nvPr/>
          </p:nvSpPr>
          <p:spPr>
            <a:xfrm>
              <a:off x="4192197" y="2015482"/>
              <a:ext cx="3439637" cy="2189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4" name="Google Shape;354;p18"/>
            <p:cNvSpPr/>
            <p:nvPr/>
          </p:nvSpPr>
          <p:spPr>
            <a:xfrm>
              <a:off x="4192197" y="2015482"/>
              <a:ext cx="1719320" cy="2189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5" name="Google Shape;355;p18"/>
            <p:cNvSpPr/>
            <p:nvPr/>
          </p:nvSpPr>
          <p:spPr>
            <a:xfrm>
              <a:off x="4145638" y="2015482"/>
              <a:ext cx="91440" cy="218962"/>
            </a:xfrm>
            <a:custGeom>
              <a:rect b="b" l="l" r="r" t="t"/>
              <a:pathLst>
                <a:path extrusionOk="0" h="120000" w="120000">
                  <a:moveTo>
                    <a:pt x="61101" y="0"/>
                  </a:moveTo>
                  <a:lnTo>
                    <a:pt x="61101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6" name="Google Shape;356;p18"/>
            <p:cNvSpPr/>
            <p:nvPr/>
          </p:nvSpPr>
          <p:spPr>
            <a:xfrm>
              <a:off x="2471777" y="2015482"/>
              <a:ext cx="1720420" cy="2189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7" name="Google Shape;357;p18"/>
            <p:cNvSpPr/>
            <p:nvPr/>
          </p:nvSpPr>
          <p:spPr>
            <a:xfrm>
              <a:off x="752299" y="2015482"/>
              <a:ext cx="3439898" cy="21896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8" name="Google Shape;358;p18"/>
            <p:cNvSpPr/>
            <p:nvPr/>
          </p:nvSpPr>
          <p:spPr>
            <a:xfrm>
              <a:off x="4146477" y="1227656"/>
              <a:ext cx="91440" cy="21896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9" name="Google Shape;359;p18"/>
            <p:cNvSpPr/>
            <p:nvPr/>
          </p:nvSpPr>
          <p:spPr>
            <a:xfrm>
              <a:off x="2305668" y="647011"/>
              <a:ext cx="3773059" cy="58064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8"/>
            <p:cNvSpPr txBox="1"/>
            <p:nvPr/>
          </p:nvSpPr>
          <p:spPr>
            <a:xfrm>
              <a:off x="2305668" y="647011"/>
              <a:ext cx="3773059" cy="5806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Экологическое направление устойчивого развития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1766172" y="1446618"/>
              <a:ext cx="4852051" cy="56886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8"/>
            <p:cNvSpPr txBox="1"/>
            <p:nvPr/>
          </p:nvSpPr>
          <p:spPr>
            <a:xfrm>
              <a:off x="1766172" y="1446618"/>
              <a:ext cx="4852051" cy="5688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изменение приоритетов в экологической и экономической политике государств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2042" y="2234444"/>
              <a:ext cx="1500515" cy="252447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8"/>
            <p:cNvSpPr txBox="1"/>
            <p:nvPr/>
          </p:nvSpPr>
          <p:spPr>
            <a:xfrm>
              <a:off x="2042" y="2234444"/>
              <a:ext cx="1500515" cy="25244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охрана окружающей среды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1721519" y="2234444"/>
              <a:ext cx="1500515" cy="252447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8"/>
            <p:cNvSpPr txBox="1"/>
            <p:nvPr/>
          </p:nvSpPr>
          <p:spPr>
            <a:xfrm>
              <a:off x="1721519" y="2234444"/>
              <a:ext cx="1500515" cy="252447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сохранение биологичес- кого разно- образия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3440996" y="2234444"/>
              <a:ext cx="1500723" cy="252292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8"/>
            <p:cNvSpPr txBox="1"/>
            <p:nvPr/>
          </p:nvSpPr>
          <p:spPr>
            <a:xfrm>
              <a:off x="3440996" y="2234444"/>
              <a:ext cx="1500723" cy="252292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повышение экологичес- кой безопас- ности хозяй- ственных объектов, техники, технологий, материалов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5160682" y="2234444"/>
              <a:ext cx="1501672" cy="252765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8"/>
            <p:cNvSpPr txBox="1"/>
            <p:nvPr/>
          </p:nvSpPr>
          <p:spPr>
            <a:xfrm>
              <a:off x="5160682" y="2234444"/>
              <a:ext cx="1501672" cy="25276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финансиро- вание приро- доохранных мероприятий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6881317" y="2234444"/>
              <a:ext cx="1501036" cy="252526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8"/>
            <p:cNvSpPr txBox="1"/>
            <p:nvPr/>
          </p:nvSpPr>
          <p:spPr>
            <a:xfrm>
              <a:off x="6881317" y="2234444"/>
              <a:ext cx="1501036" cy="252526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усиление правовой ответствен- ности за природо- охранные нарушения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78" name="Google Shape;378;p19"/>
          <p:cNvGraphicFramePr/>
          <p:nvPr/>
        </p:nvGraphicFramePr>
        <p:xfrm>
          <a:off x="112623" y="97536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{6E9E0753-6C07-4706-A1BE-C04F80EE1ADE}</a:tableStyleId>
              </a:tblPr>
              <a:tblGrid>
                <a:gridCol w="1830000"/>
                <a:gridCol w="7037950"/>
              </a:tblGrid>
              <a:tr h="2021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Цели устойчивого развития по 5P направлениям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10951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Люди (People)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 – ликвидация нищеты;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– ликвидация голода;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 – хорошее здоровье и благополучие;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 – качественное образование;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 – гендерное равенство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414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Процветание (Prosperity)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 – недорогостоящая и чистая энергия;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 – достойная работа и экономический рост;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 – индустриализация, инновации и инфраструктура;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– уменьшение неравенства;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 – устойчивые города и населённые пункты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414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Планета (Planet)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 – чистая вода и санитария;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 – ответственное потребление и производство;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13 – борьба с изменением климата;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 – сохранение морских экосистем;</a:t>
                      </a:r>
                      <a:endParaRPr/>
                    </a:p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 – сохранение экосистем суши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0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Мир (Peace)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16 – мир, правосудие и эффективные институты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000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Партнёрство (Partnership)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 – партнёрство в интересах устойчивого развития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Понятие устойчивого развития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84" name="Google Shape;384;p20"/>
          <p:cNvGrpSpPr/>
          <p:nvPr/>
        </p:nvGrpSpPr>
        <p:grpSpPr>
          <a:xfrm>
            <a:off x="241213" y="1549695"/>
            <a:ext cx="8659983" cy="4547506"/>
            <a:chOff x="4443" y="473928"/>
            <a:chExt cx="8659983" cy="4547506"/>
          </a:xfrm>
        </p:grpSpPr>
        <p:sp>
          <p:nvSpPr>
            <p:cNvPr id="385" name="Google Shape;385;p20"/>
            <p:cNvSpPr/>
            <p:nvPr/>
          </p:nvSpPr>
          <p:spPr>
            <a:xfrm>
              <a:off x="4443" y="473928"/>
              <a:ext cx="7846101" cy="7610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0"/>
            <p:cNvSpPr txBox="1"/>
            <p:nvPr/>
          </p:nvSpPr>
          <p:spPr>
            <a:xfrm>
              <a:off x="26734" y="496219"/>
              <a:ext cx="7801519" cy="716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прикладном плане модель устойчивого развития - это способ орга- низации и функционирования общества, государства, экономики на принципах устойчивости, важнейшими из которых являются*: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89053" y="1235013"/>
              <a:ext cx="784610" cy="2874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8" name="Google Shape;388;p20"/>
            <p:cNvSpPr/>
            <p:nvPr/>
          </p:nvSpPr>
          <p:spPr>
            <a:xfrm>
              <a:off x="1573663" y="1341627"/>
              <a:ext cx="7090763" cy="36166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0"/>
            <p:cNvSpPr txBox="1"/>
            <p:nvPr/>
          </p:nvSpPr>
          <p:spPr>
            <a:xfrm>
              <a:off x="1584256" y="1352220"/>
              <a:ext cx="7069577" cy="3404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человек - цель прогресса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>
              <a:off x="789053" y="1235013"/>
              <a:ext cx="784610" cy="8738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1" name="Google Shape;391;p20"/>
            <p:cNvSpPr/>
            <p:nvPr/>
          </p:nvSpPr>
          <p:spPr>
            <a:xfrm>
              <a:off x="1573663" y="1809910"/>
              <a:ext cx="7090763" cy="59782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0"/>
            <p:cNvSpPr txBox="1"/>
            <p:nvPr/>
          </p:nvSpPr>
          <p:spPr>
            <a:xfrm>
              <a:off x="1591173" y="1827420"/>
              <a:ext cx="7055743" cy="5628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человеческого развития - мера зрелости общества, госу- дарства, его социально-экономической политики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>
              <a:off x="789053" y="1235013"/>
              <a:ext cx="784610" cy="16097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4" name="Google Shape;394;p20"/>
            <p:cNvSpPr/>
            <p:nvPr/>
          </p:nvSpPr>
          <p:spPr>
            <a:xfrm>
              <a:off x="1573663" y="2514352"/>
              <a:ext cx="7090763" cy="66091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 txBox="1"/>
            <p:nvPr/>
          </p:nvSpPr>
          <p:spPr>
            <a:xfrm>
              <a:off x="1593020" y="2533709"/>
              <a:ext cx="7052049" cy="6221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повышение уровня благосостояния народа, преодоление беднос- ти, совершенствование структур производства и потребления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>
              <a:off x="789053" y="1235013"/>
              <a:ext cx="784610" cy="25817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7" name="Google Shape;397;p20"/>
            <p:cNvSpPr/>
            <p:nvPr/>
          </p:nvSpPr>
          <p:spPr>
            <a:xfrm>
              <a:off x="1573663" y="3281881"/>
              <a:ext cx="7090763" cy="106986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0"/>
            <p:cNvSpPr txBox="1"/>
            <p:nvPr/>
          </p:nvSpPr>
          <p:spPr>
            <a:xfrm>
              <a:off x="1604998" y="3313216"/>
              <a:ext cx="7028093" cy="10071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приоритетное развитие систем здравоохранения, образования, культуры как важнейших сфер жизнедеятельности общества, фак- торов долгосрочного роста трудовой активности и творческого развития личности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789053" y="1235013"/>
              <a:ext cx="784610" cy="35048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00" name="Google Shape;400;p20"/>
            <p:cNvSpPr/>
            <p:nvPr/>
          </p:nvSpPr>
          <p:spPr>
            <a:xfrm>
              <a:off x="1573663" y="4458359"/>
              <a:ext cx="7090763" cy="56307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 txBox="1"/>
            <p:nvPr/>
          </p:nvSpPr>
          <p:spPr>
            <a:xfrm>
              <a:off x="1590155" y="4474851"/>
              <a:ext cx="7057779" cy="53009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рациональное природопользование, сохранение и улучшение ок- ружающей природной среды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02" name="Google Shape;402;p20"/>
          <p:cNvSpPr txBox="1"/>
          <p:nvPr/>
        </p:nvSpPr>
        <p:spPr>
          <a:xfrm>
            <a:off x="124712" y="6194611"/>
            <a:ext cx="8892988" cy="3765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Из Национальной стратегии устойчивого развития Республики Беларусь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1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Направления устойчивого развития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08" name="Google Shape;408;p21"/>
          <p:cNvGrpSpPr/>
          <p:nvPr/>
        </p:nvGrpSpPr>
        <p:grpSpPr>
          <a:xfrm>
            <a:off x="246490" y="1973430"/>
            <a:ext cx="8659983" cy="3879325"/>
            <a:chOff x="4443" y="808018"/>
            <a:chExt cx="8659983" cy="3879325"/>
          </a:xfrm>
        </p:grpSpPr>
        <p:sp>
          <p:nvSpPr>
            <p:cNvPr id="409" name="Google Shape;409;p21"/>
            <p:cNvSpPr/>
            <p:nvPr/>
          </p:nvSpPr>
          <p:spPr>
            <a:xfrm>
              <a:off x="4443" y="808018"/>
              <a:ext cx="7846101" cy="7610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1"/>
            <p:cNvSpPr txBox="1"/>
            <p:nvPr/>
          </p:nvSpPr>
          <p:spPr>
            <a:xfrm>
              <a:off x="26734" y="830309"/>
              <a:ext cx="7801519" cy="716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прикладном плане модель устойчивого развития - это способ орга- низации и функционирования общества, государства, экономики на принципах устойчивости, важнейшими из которых являются*: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789053" y="1569103"/>
              <a:ext cx="784610" cy="3848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2" name="Google Shape;412;p21"/>
            <p:cNvSpPr/>
            <p:nvPr/>
          </p:nvSpPr>
          <p:spPr>
            <a:xfrm>
              <a:off x="1573663" y="1675718"/>
              <a:ext cx="7090763" cy="55649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1"/>
            <p:cNvSpPr txBox="1"/>
            <p:nvPr/>
          </p:nvSpPr>
          <p:spPr>
            <a:xfrm>
              <a:off x="1589962" y="1692017"/>
              <a:ext cx="7058165" cy="5238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переход на ресурсосберегающий инновационный тип развития экономики в пределах хозяйственной ёмкости экосистем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789053" y="1569103"/>
              <a:ext cx="784610" cy="10686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5" name="Google Shape;415;p21"/>
            <p:cNvSpPr/>
            <p:nvPr/>
          </p:nvSpPr>
          <p:spPr>
            <a:xfrm>
              <a:off x="1573663" y="2338828"/>
              <a:ext cx="7090763" cy="59782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1"/>
            <p:cNvSpPr txBox="1"/>
            <p:nvPr/>
          </p:nvSpPr>
          <p:spPr>
            <a:xfrm>
              <a:off x="1591173" y="2356338"/>
              <a:ext cx="7055743" cy="5628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совершенствование системы управления, механизмов принятия и реализации управленческих решений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789053" y="1569103"/>
              <a:ext cx="784610" cy="180462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8" name="Google Shape;418;p21"/>
            <p:cNvSpPr/>
            <p:nvPr/>
          </p:nvSpPr>
          <p:spPr>
            <a:xfrm>
              <a:off x="1573663" y="3043271"/>
              <a:ext cx="7090763" cy="66091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1"/>
            <p:cNvSpPr txBox="1"/>
            <p:nvPr/>
          </p:nvSpPr>
          <p:spPr>
            <a:xfrm>
              <a:off x="1593020" y="3062628"/>
              <a:ext cx="7052049" cy="6221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международного сотрудничества и социального парт- нёрства в целях сохранения, защиты и восстановления экосистем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789053" y="1569103"/>
              <a:ext cx="784610" cy="26799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21" name="Google Shape;421;p21"/>
            <p:cNvSpPr/>
            <p:nvPr/>
          </p:nvSpPr>
          <p:spPr>
            <a:xfrm>
              <a:off x="1573663" y="3810799"/>
              <a:ext cx="7090763" cy="87654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1"/>
            <p:cNvSpPr txBox="1"/>
            <p:nvPr/>
          </p:nvSpPr>
          <p:spPr>
            <a:xfrm>
              <a:off x="1599336" y="3836472"/>
              <a:ext cx="7039417" cy="8251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повышение уровня координации и взаимодействия государства, частного бизнеса и гражданского общества по реализации постав- ленных целей и задач устойчивого развития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23" name="Google Shape;423;p21"/>
          <p:cNvSpPr txBox="1"/>
          <p:nvPr/>
        </p:nvSpPr>
        <p:spPr>
          <a:xfrm>
            <a:off x="124712" y="5961528"/>
            <a:ext cx="8892988" cy="3765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Из Национальной стратегии устойчивого развития Республики Беларусь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устойчивого развития</a:t>
            </a:r>
            <a:endParaRPr/>
          </a:p>
        </p:txBody>
      </p:sp>
      <p:sp>
        <p:nvSpPr>
          <p:cNvPr id="82" name="Google Shape;82;p3"/>
          <p:cNvSpPr txBox="1"/>
          <p:nvPr/>
        </p:nvSpPr>
        <p:spPr>
          <a:xfrm>
            <a:off x="116541" y="1129553"/>
            <a:ext cx="4374777" cy="258183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Идеи об осознанном производстве и потреблении, ограниченности ресурсов активно стали продвигаться ещё в 70-х гг. ХХ в. 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1972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была создана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Прог- рамма Организации Объединённых Наций (ЮНЕП) по окружающей сре- де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положившая начало обсуждению экологических проблем на глобальном уровне.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431800" y="6373906"/>
            <a:ext cx="4153441" cy="3113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Морис Стронг, основатель ЮНЕП</a:t>
            </a:r>
            <a:endParaRPr/>
          </a:p>
        </p:txBody>
      </p:sp>
      <p:pic>
        <p:nvPicPr>
          <p:cNvPr descr="Maurice Strong | UNEP - UN Environment Programme" id="84" name="Google Shape;8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5241" y="1129553"/>
            <a:ext cx="4484053" cy="56386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®ÐÐÐ â Ð­Ð½ÑÐ¸ÐºÐ»Ð¾Ð¿ÐµÐ´Ð¸Ñ Â«ÐÐ¾ÐºÑÑÐ³ ÑÐ²ÐµÑÐ°Â»" id="85" name="Google Shape;8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0068" y="3402105"/>
            <a:ext cx="2381250" cy="29718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86" name="Google Shape;86;p3"/>
          <p:cNvSpPr txBox="1"/>
          <p:nvPr/>
        </p:nvSpPr>
        <p:spPr>
          <a:xfrm>
            <a:off x="311150" y="5983940"/>
            <a:ext cx="1798918" cy="3113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Логотип ЮНЕП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устойчивого развития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121192" y="1210236"/>
            <a:ext cx="8892988" cy="69924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80-х гг. XX в. человечество договорилось о мерах по предотвращению загрязне- ния: возникла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концепция «безотходного производства»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3" name="Google Shape;93;p4"/>
          <p:cNvGrpSpPr/>
          <p:nvPr/>
        </p:nvGrpSpPr>
        <p:grpSpPr>
          <a:xfrm>
            <a:off x="235003" y="2232210"/>
            <a:ext cx="8665366" cy="3523158"/>
            <a:chOff x="2090" y="835211"/>
            <a:chExt cx="8665366" cy="3523158"/>
          </a:xfrm>
        </p:grpSpPr>
        <p:sp>
          <p:nvSpPr>
            <p:cNvPr id="94" name="Google Shape;94;p4"/>
            <p:cNvSpPr/>
            <p:nvPr/>
          </p:nvSpPr>
          <p:spPr>
            <a:xfrm>
              <a:off x="4334773" y="1574473"/>
              <a:ext cx="2372193" cy="8234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" name="Google Shape;95;p4"/>
            <p:cNvSpPr/>
            <p:nvPr/>
          </p:nvSpPr>
          <p:spPr>
            <a:xfrm>
              <a:off x="1962580" y="1574473"/>
              <a:ext cx="2372193" cy="82340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6" name="Google Shape;96;p4"/>
            <p:cNvSpPr/>
            <p:nvPr/>
          </p:nvSpPr>
          <p:spPr>
            <a:xfrm>
              <a:off x="1658978" y="835211"/>
              <a:ext cx="5351589" cy="7392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4"/>
            <p:cNvSpPr txBox="1"/>
            <p:nvPr/>
          </p:nvSpPr>
          <p:spPr>
            <a:xfrm>
              <a:off x="1658978" y="835211"/>
              <a:ext cx="5351589" cy="7392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Практические шаги мирового сообщества по снижению загрязнения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090" y="2397879"/>
              <a:ext cx="3920980" cy="196049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 txBox="1"/>
            <p:nvPr/>
          </p:nvSpPr>
          <p:spPr>
            <a:xfrm>
              <a:off x="2090" y="2397879"/>
              <a:ext cx="3920980" cy="19604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Конвенция о трансграничном загрязнении воздуха на большие расстояния (Хельсинки, 1985 г.)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746476" y="2397879"/>
              <a:ext cx="3920980" cy="196049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4"/>
            <p:cNvSpPr txBox="1"/>
            <p:nvPr/>
          </p:nvSpPr>
          <p:spPr>
            <a:xfrm>
              <a:off x="4746476" y="2397879"/>
              <a:ext cx="3920980" cy="19604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Базельская конвенция о контроле за трансграничной перевозкой особо опасных отходов и их удалением (1987 г.)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устойчивого развития</a:t>
            </a:r>
            <a:endParaRPr/>
          </a:p>
        </p:txBody>
      </p:sp>
      <p:sp>
        <p:nvSpPr>
          <p:cNvPr id="107" name="Google Shape;107;p5"/>
          <p:cNvSpPr txBox="1"/>
          <p:nvPr/>
        </p:nvSpPr>
        <p:spPr>
          <a:xfrm>
            <a:off x="130157" y="1157343"/>
            <a:ext cx="4970761" cy="28498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1983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ООН созвала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Всемирную комиссию по окружающей среде и развитию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назван- ную позже комиссией Брундтланд. Её возгла- вила премьер-министром Норвегии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Гру Хар- лем Брундтланд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В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1987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Комиссия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темой своего доклада «Наше будущее» сделала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устойчивое развитие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Утверждённый Ко- миссией термин «устойчивое развитие» и его объяснение через связь поколений широко используется до сих пор.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§ÐµÑÑÑÐµ Ð¸Ð´ÐµÐ¸ Ð´Ð»Ñ ÑÐ¾ÑÑÐ°Ð½ÐµÐ½Ð¸Ñ Ð¼Ð¸ÑÐ° â ÐÐ¸Ñ â ÐÐ¾Ð¼Ð¼ÐµÑÑÐ°Ð½ÑÑ" id="108" name="Google Shape;1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6425" y="1157343"/>
            <a:ext cx="3787756" cy="558411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9" name="Google Shape;109;p5"/>
          <p:cNvSpPr txBox="1"/>
          <p:nvPr/>
        </p:nvSpPr>
        <p:spPr>
          <a:xfrm>
            <a:off x="1072984" y="6430097"/>
            <a:ext cx="4153441" cy="3113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Гру Харлем Брундтланд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0" name="Google Shape;110;p5"/>
          <p:cNvGrpSpPr/>
          <p:nvPr/>
        </p:nvGrpSpPr>
        <p:grpSpPr>
          <a:xfrm>
            <a:off x="194855" y="4007223"/>
            <a:ext cx="4906063" cy="1174377"/>
            <a:chOff x="67" y="2742038"/>
            <a:chExt cx="4010278" cy="2634131"/>
          </a:xfrm>
        </p:grpSpPr>
        <p:sp>
          <p:nvSpPr>
            <p:cNvPr id="111" name="Google Shape;111;p5"/>
            <p:cNvSpPr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67" y="2742038"/>
              <a:ext cx="4010278" cy="26341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Устойчивое развитие общества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удов- летворение нужд современного поколения без нанесения ущерба будущим поколениям людей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устойчивого развития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194856" y="1157343"/>
            <a:ext cx="8636408" cy="17382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90-е гг. XX в. способствовали пониманию человечеством необходимости управ- ления состоянием окружающей среды. Всё более очевидным становится необхо- димость поиска новых путей и подходов к минимизации антропогенного воз- действия. Основным из таких путей сокращения техногенного воздействия в развитых странах мира стало развитие экологически эффективного бизнеса и экологического менеджмента. 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9" name="Google Shape;119;p6"/>
          <p:cNvGrpSpPr/>
          <p:nvPr/>
        </p:nvGrpSpPr>
        <p:grpSpPr>
          <a:xfrm>
            <a:off x="235003" y="3039781"/>
            <a:ext cx="8665366" cy="3523158"/>
            <a:chOff x="2090" y="27640"/>
            <a:chExt cx="8665366" cy="3523158"/>
          </a:xfrm>
        </p:grpSpPr>
        <p:sp>
          <p:nvSpPr>
            <p:cNvPr id="120" name="Google Shape;120;p6"/>
            <p:cNvSpPr/>
            <p:nvPr/>
          </p:nvSpPr>
          <p:spPr>
            <a:xfrm>
              <a:off x="4334773" y="766902"/>
              <a:ext cx="2372193" cy="8234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" name="Google Shape;121;p6"/>
            <p:cNvSpPr/>
            <p:nvPr/>
          </p:nvSpPr>
          <p:spPr>
            <a:xfrm>
              <a:off x="1962580" y="766902"/>
              <a:ext cx="2372193" cy="82340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" name="Google Shape;122;p6"/>
            <p:cNvSpPr/>
            <p:nvPr/>
          </p:nvSpPr>
          <p:spPr>
            <a:xfrm>
              <a:off x="1658978" y="27640"/>
              <a:ext cx="5351589" cy="7392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"/>
            <p:cNvSpPr txBox="1"/>
            <p:nvPr/>
          </p:nvSpPr>
          <p:spPr>
            <a:xfrm>
              <a:off x="1658978" y="27640"/>
              <a:ext cx="5351589" cy="7392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Ключевые понятия устойчивого развития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2090" y="1590308"/>
              <a:ext cx="3920980" cy="196049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2090" y="1590308"/>
              <a:ext cx="3920980" cy="19604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потребности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в том числе приори- тетные (необходимые для существо- вания беднейших слоёв населения)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746476" y="1590308"/>
              <a:ext cx="3920980" cy="196049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4746476" y="1590308"/>
              <a:ext cx="3920980" cy="196049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ограничения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, накладываемые на способность окружающей среды удовлетворять нынешние и будущие потребности человечества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устойчивого развития</a:t>
            </a:r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245443" y="1357129"/>
            <a:ext cx="8662077" cy="5111928"/>
            <a:chOff x="3396" y="191717"/>
            <a:chExt cx="8662077" cy="5111928"/>
          </a:xfrm>
        </p:grpSpPr>
        <p:sp>
          <p:nvSpPr>
            <p:cNvPr id="134" name="Google Shape;134;p7"/>
            <p:cNvSpPr/>
            <p:nvPr/>
          </p:nvSpPr>
          <p:spPr>
            <a:xfrm>
              <a:off x="3396" y="191717"/>
              <a:ext cx="4285113" cy="6857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 txBox="1"/>
            <p:nvPr/>
          </p:nvSpPr>
          <p:spPr>
            <a:xfrm>
              <a:off x="23480" y="211801"/>
              <a:ext cx="4244945" cy="6455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принципы концепции устойчивого развития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31908" y="877438"/>
              <a:ext cx="428511" cy="51429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" name="Google Shape;137;p7"/>
            <p:cNvSpPr/>
            <p:nvPr/>
          </p:nvSpPr>
          <p:spPr>
            <a:xfrm>
              <a:off x="860419" y="1048868"/>
              <a:ext cx="7805054" cy="6857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 txBox="1"/>
            <p:nvPr/>
          </p:nvSpPr>
          <p:spPr>
            <a:xfrm>
              <a:off x="880503" y="1068952"/>
              <a:ext cx="7764886" cy="6455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Человечество действительно способно придать развитию устойчивый и долговременный характер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431908" y="877438"/>
              <a:ext cx="428511" cy="13714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7"/>
            <p:cNvSpPr/>
            <p:nvPr/>
          </p:nvSpPr>
          <p:spPr>
            <a:xfrm>
              <a:off x="860419" y="1906020"/>
              <a:ext cx="7805054" cy="6857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880503" y="1926104"/>
              <a:ext cx="7764886" cy="6455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Имеющиеся ограничения в области эксплуатации природных ресурсов относительны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431908" y="877438"/>
              <a:ext cx="428511" cy="229224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7"/>
            <p:cNvSpPr/>
            <p:nvPr/>
          </p:nvSpPr>
          <p:spPr>
            <a:xfrm>
              <a:off x="860419" y="2763171"/>
              <a:ext cx="7805054" cy="81301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884231" y="2786983"/>
              <a:ext cx="7757430" cy="7653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Необходимо удовлетворить элементарные потребности всех людей и всем предоставить возможность реализовывать свои надежды на более благополучную жизнь 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431908" y="877438"/>
              <a:ext cx="428511" cy="32196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7"/>
            <p:cNvSpPr/>
            <p:nvPr/>
          </p:nvSpPr>
          <p:spPr>
            <a:xfrm>
              <a:off x="860419" y="3747620"/>
              <a:ext cx="7805054" cy="69887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880888" y="3768089"/>
              <a:ext cx="7764116" cy="6579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Необходимо согласовать образ жизни тех, кто располагает большими средствами с экологическими возможностями планеты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31908" y="877438"/>
              <a:ext cx="428511" cy="408334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7"/>
            <p:cNvSpPr/>
            <p:nvPr/>
          </p:nvSpPr>
          <p:spPr>
            <a:xfrm>
              <a:off x="860419" y="4617924"/>
              <a:ext cx="7805054" cy="68572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880503" y="4638008"/>
              <a:ext cx="7764886" cy="6455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Размеры и темпы роста населения должны быть согласованы с меняю- щимся производительным потенциалом глобальной экосистемы Земли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устойчивого развития</a:t>
            </a:r>
            <a:endParaRPr/>
          </a:p>
        </p:txBody>
      </p:sp>
      <p:sp>
        <p:nvSpPr>
          <p:cNvPr id="156" name="Google Shape;156;p8"/>
          <p:cNvSpPr txBox="1"/>
          <p:nvPr/>
        </p:nvSpPr>
        <p:spPr>
          <a:xfrm>
            <a:off x="188987" y="1091494"/>
            <a:ext cx="8764438" cy="22946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25 сентября 2015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193 государства - члена ООН приняли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Повестку дня в об- ласти устойчивого развития на период до 2030 г. (Повестка-2030)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Она со- держит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17 Целей устойчивого развития (ЦУР)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формирующих образ будущего мира, в котором отсутствуют нищета и голод, где люди могут реализовать свой потенциал в условиях равенства, в здоровой окружающей среде, где исполь- зуются рациональные модели потребления и производства, принимаются неот- ложные меры сохранения планеты для  устойчивой жизнедеятельности совре- менного и будущих поколений.</a:t>
            </a:r>
            <a:endParaRPr b="1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Agenda 2030 | Tag | ArchDaily Colombia" id="157" name="Google Shape;1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3245" y="3386121"/>
            <a:ext cx="5005094" cy="33367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8" name="Google Shape;158;p8"/>
          <p:cNvSpPr txBox="1"/>
          <p:nvPr/>
        </p:nvSpPr>
        <p:spPr>
          <a:xfrm>
            <a:off x="188988" y="6176513"/>
            <a:ext cx="3734258" cy="5087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17 Целей устойчивого развития проецируются на штаб-квартиру ООН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Понятие устойчивого развития</a:t>
            </a:r>
            <a:endParaRPr/>
          </a:p>
        </p:txBody>
      </p:sp>
      <p:pic>
        <p:nvPicPr>
          <p:cNvPr descr="Правила использования национальной версии значков Целей устойчивого  развития (ЦУР) и логотипа ЦУР — &amp;quot;Кобринская ЦРБ&amp;quot;"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023" y="796529"/>
            <a:ext cx="8824822" cy="648416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27.11.2023</vt:lpwstr>
  </property>
</Properties>
</file>