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embeddedFontLst>
    <p:embeddedFont>
      <p:font typeface="Lustria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Lustri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e5b72f17c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1e5b72f17c_1_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e5b72f17c_1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1e5b72f17c_1_1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e5b72f17c_1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1e5b72f17c_1_1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e5b72f17c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1e5b72f17c_1_1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e5b72f17c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1e5b72f17c_1_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e5b72f17c_1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1e5b72f17c_1_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e5b72f17c_1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1e5b72f17c_1_9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e5b72f17c_1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1e5b72f17c_1_9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e5b72f17c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1e5b72f17c_1_10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e5b72f17c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1e5b72f17c_1_10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e5b72f17c_1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1e5b72f17c_1_1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e5b72f17c_1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1e5b72f17c_1_1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86" name="Google Shape;86;p1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87" name="Google Shape;87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93" name="Google Shape;93;p2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94" name="Google Shape;94;p2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95" name="Google Shape;95;p2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stretch>
            <a:fillRect b="-41997" l="0" r="0" t="-41998"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ctrTitle"/>
          </p:nvPr>
        </p:nvSpPr>
        <p:spPr>
          <a:xfrm>
            <a:off x="251520" y="476672"/>
            <a:ext cx="8568952" cy="34563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6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§5 Начало использования металлов на белорусских землях</a:t>
            </a:r>
            <a:endParaRPr b="1" i="0" sz="6000" u="none" cap="none" strike="noStrik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30" name="Google Shape;130;p25"/>
          <p:cNvSpPr txBox="1"/>
          <p:nvPr>
            <p:ph idx="1" type="subTitle"/>
          </p:nvPr>
        </p:nvSpPr>
        <p:spPr>
          <a:xfrm>
            <a:off x="1187624" y="4293096"/>
            <a:ext cx="6400800" cy="1536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ru" sz="4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6 класс</a:t>
            </a:r>
            <a:endParaRPr b="0" i="0" sz="4000" u="none" cap="none" strike="noStrik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4"/>
          <p:cNvPicPr preferRelativeResize="0"/>
          <p:nvPr/>
        </p:nvPicPr>
        <p:blipFill rotWithShape="1">
          <a:blip r:embed="rId3">
            <a:alphaModFix/>
          </a:blip>
          <a:srcRect b="3137" l="1291" r="1615" t="0"/>
          <a:stretch/>
        </p:blipFill>
        <p:spPr>
          <a:xfrm>
            <a:off x="5292" y="1596008"/>
            <a:ext cx="9138708" cy="526854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6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Печь-домница</a:t>
            </a:r>
            <a:endParaRPr b="1" i="0" sz="6000" u="none" cap="none" strike="noStrik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85" name="Google Shape;185;p34"/>
          <p:cNvSpPr/>
          <p:nvPr/>
        </p:nvSpPr>
        <p:spPr>
          <a:xfrm>
            <a:off x="179512" y="2793504"/>
            <a:ext cx="1728192" cy="864096"/>
          </a:xfrm>
          <a:prstGeom prst="roundRect">
            <a:avLst>
              <a:gd fmla="val 16667" name="adj"/>
            </a:avLst>
          </a:prstGeom>
          <a:solidFill>
            <a:srgbClr val="538C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Железная руда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4"/>
          <p:cNvSpPr/>
          <p:nvPr/>
        </p:nvSpPr>
        <p:spPr>
          <a:xfrm>
            <a:off x="6516216" y="2793504"/>
            <a:ext cx="2016224" cy="864096"/>
          </a:xfrm>
          <a:prstGeom prst="roundRect">
            <a:avLst>
              <a:gd fmla="val 16667" name="adj"/>
            </a:avLst>
          </a:prstGeom>
          <a:solidFill>
            <a:srgbClr val="538C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Древесный уголь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4"/>
          <p:cNvSpPr/>
          <p:nvPr/>
        </p:nvSpPr>
        <p:spPr>
          <a:xfrm>
            <a:off x="8114425" y="3789040"/>
            <a:ext cx="1008112" cy="707504"/>
          </a:xfrm>
          <a:prstGeom prst="roundRect">
            <a:avLst>
              <a:gd fmla="val 16667" name="adj"/>
            </a:avLst>
          </a:prstGeom>
          <a:solidFill>
            <a:srgbClr val="538C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Меха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4"/>
          <p:cNvSpPr/>
          <p:nvPr/>
        </p:nvSpPr>
        <p:spPr>
          <a:xfrm>
            <a:off x="6660232" y="5373216"/>
            <a:ext cx="2304256" cy="1080120"/>
          </a:xfrm>
          <a:prstGeom prst="leftArrow">
            <a:avLst>
              <a:gd fmla="val 50000" name="adj1"/>
              <a:gd fmla="val 50000" name="adj2"/>
            </a:avLst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Сыродутный способ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5"/>
          <p:cNvPicPr preferRelativeResize="0"/>
          <p:nvPr/>
        </p:nvPicPr>
        <p:blipFill rotWithShape="1">
          <a:blip r:embed="rId3">
            <a:alphaModFix/>
          </a:blip>
          <a:srcRect b="2423" l="3576" r="3899" t="5051"/>
          <a:stretch/>
        </p:blipFill>
        <p:spPr>
          <a:xfrm>
            <a:off x="0" y="0"/>
            <a:ext cx="503825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5"/>
          <p:cNvSpPr/>
          <p:nvPr/>
        </p:nvSpPr>
        <p:spPr>
          <a:xfrm>
            <a:off x="5038258" y="2060848"/>
            <a:ext cx="4146971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Металлические </a:t>
            </a:r>
            <a:endParaRPr b="1" i="0" sz="4000" u="none" cap="none" strike="noStrik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орудия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труда </a:t>
            </a:r>
            <a:endParaRPr b="0" i="0" sz="4000" u="none" cap="none" strike="noStrik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РИСУНКИ\Рисунки\архив рисунков\История Беларуси\T1\t1q0109.jpg" id="199" name="Google Shape;199;p36"/>
          <p:cNvPicPr preferRelativeResize="0"/>
          <p:nvPr/>
        </p:nvPicPr>
        <p:blipFill rotWithShape="1">
          <a:blip r:embed="rId3">
            <a:alphaModFix/>
          </a:blip>
          <a:srcRect b="8065" l="4216" r="0" t="0"/>
          <a:stretch/>
        </p:blipFill>
        <p:spPr>
          <a:xfrm>
            <a:off x="0" y="1705178"/>
            <a:ext cx="9144000" cy="496418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6"/>
          <p:cNvSpPr txBox="1"/>
          <p:nvPr>
            <p:ph type="title"/>
          </p:nvPr>
        </p:nvSpPr>
        <p:spPr>
          <a:xfrm>
            <a:off x="0" y="260648"/>
            <a:ext cx="906307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Деревня Чаплин Лоевский район </a:t>
            </a:r>
            <a:r>
              <a:rPr b="0" i="0" lang="ru" sz="4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(железный век)</a:t>
            </a:r>
            <a:endParaRPr b="0" i="0" sz="4000" u="none" cap="none" strike="noStrik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01" name="Google Shape;201;p36"/>
          <p:cNvSpPr/>
          <p:nvPr/>
        </p:nvSpPr>
        <p:spPr>
          <a:xfrm>
            <a:off x="1187624" y="1705178"/>
            <a:ext cx="2664296" cy="1291774"/>
          </a:xfrm>
          <a:prstGeom prst="downArrowCallout">
            <a:avLst>
              <a:gd fmla="val 12130" name="adj1"/>
              <a:gd fmla="val 25000" name="adj2"/>
              <a:gd fmla="val 25000" name="adj3"/>
              <a:gd fmla="val 64977" name="adj4"/>
            </a:avLst>
          </a:prstGeom>
          <a:solidFill>
            <a:srgbClr val="FDE9D8">
              <a:alpha val="82745"/>
            </a:srgbClr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селище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6"/>
          <p:cNvSpPr/>
          <p:nvPr/>
        </p:nvSpPr>
        <p:spPr>
          <a:xfrm>
            <a:off x="5148064" y="1705178"/>
            <a:ext cx="2664296" cy="1291774"/>
          </a:xfrm>
          <a:prstGeom prst="downArrowCallout">
            <a:avLst>
              <a:gd fmla="val 12130" name="adj1"/>
              <a:gd fmla="val 25000" name="adj2"/>
              <a:gd fmla="val 25000" name="adj3"/>
              <a:gd fmla="val 64977" name="adj4"/>
            </a:avLst>
          </a:prstGeom>
          <a:solidFill>
            <a:srgbClr val="FDE9D8">
              <a:alpha val="82745"/>
            </a:srgbClr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городище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107504" y="274638"/>
            <a:ext cx="857929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Боевые каменные сверлёные топоры первых индоевропейцев</a:t>
            </a:r>
            <a:endParaRPr/>
          </a:p>
        </p:txBody>
      </p:sp>
      <p:pic>
        <p:nvPicPr>
          <p:cNvPr descr="http://www.palacegomel.by/uploads/posts/2014-05/1400224071_boevye-topory.jpg" id="136" name="Google Shape;136;p26"/>
          <p:cNvPicPr preferRelativeResize="0"/>
          <p:nvPr/>
        </p:nvPicPr>
        <p:blipFill rotWithShape="1">
          <a:blip r:embed="rId3">
            <a:alphaModFix/>
          </a:blip>
          <a:srcRect b="3835" l="3674" r="1944" t="6214"/>
          <a:stretch/>
        </p:blipFill>
        <p:spPr>
          <a:xfrm>
            <a:off x="0" y="1700808"/>
            <a:ext cx="9144000" cy="4145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4139952" y="2420888"/>
            <a:ext cx="4680520" cy="2016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5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Кремневый рабочий топор</a:t>
            </a:r>
            <a:endParaRPr/>
          </a:p>
        </p:txBody>
      </p:sp>
      <p:pic>
        <p:nvPicPr>
          <p:cNvPr descr="http://www.palacegomel.by/uploads/posts/2014-05/1400222541_topor.jpg" id="142" name="Google Shape;142;p27"/>
          <p:cNvPicPr preferRelativeResize="0"/>
          <p:nvPr/>
        </p:nvPicPr>
        <p:blipFill rotWithShape="1">
          <a:blip r:embed="rId3">
            <a:alphaModFix/>
          </a:blip>
          <a:srcRect b="5348" l="5219" r="7091" t="3639"/>
          <a:stretch/>
        </p:blipFill>
        <p:spPr>
          <a:xfrm>
            <a:off x="-15700" y="0"/>
            <a:ext cx="39456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323528" y="112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Медные топоры и наконечники копий</a:t>
            </a:r>
            <a:endParaRPr/>
          </a:p>
        </p:txBody>
      </p:sp>
      <p:pic>
        <p:nvPicPr>
          <p:cNvPr descr="http://www.palacegomel.by/uploads/posts/2014-05/1400746695_mednye-izdeliya.jpg" id="148" name="Google Shape;14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1196750"/>
            <a:ext cx="7272808" cy="5631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324597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Приспособление </a:t>
            </a:r>
            <a:br>
              <a:rPr b="1" i="0" lang="ru" sz="4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</a:br>
            <a:r>
              <a:rPr b="1" i="0" lang="ru" sz="4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для сверления камня</a:t>
            </a:r>
            <a:endParaRPr b="1" i="0" sz="4800" u="none" cap="none" strike="noStrik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descr="http://www.proza.ru/pics/2010/11/14/379.jpg" id="154" name="Google Shape;154;p29"/>
          <p:cNvPicPr preferRelativeResize="0"/>
          <p:nvPr/>
        </p:nvPicPr>
        <p:blipFill rotWithShape="1">
          <a:blip r:embed="rId3">
            <a:alphaModFix/>
          </a:blip>
          <a:srcRect b="3674" l="4866" r="3334" t="5755"/>
          <a:stretch/>
        </p:blipFill>
        <p:spPr>
          <a:xfrm>
            <a:off x="323528" y="1444886"/>
            <a:ext cx="8170462" cy="5413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Металлические орудия труда </a:t>
            </a:r>
            <a:endParaRPr b="1" i="0" sz="4800" u="none" cap="none" strike="noStrik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descr="&amp;ZHcy;&amp;acy;&amp;lcy;&amp;iecy;&amp;zcy;&amp;ncy;&amp;ycy;&amp;yacy; &amp;pcy;&amp;rcy;&amp;ycy;&amp;lcy;&amp;acy;&amp;dcy;&amp;ycy; &amp;pcy;&amp;rcy;&amp;acy;&amp;tscy;&amp;ycy;" id="160" name="Google Shape;16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980728"/>
            <a:ext cx="8352928" cy="606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mg3.proshkolu.ru/content/media/pic/std/2000000/1554000/1553350-fce58a1f8d208493.jpg" id="165" name="Google Shape;165;p31"/>
          <p:cNvPicPr preferRelativeResize="0"/>
          <p:nvPr/>
        </p:nvPicPr>
        <p:blipFill rotWithShape="1">
          <a:blip r:embed="rId3">
            <a:alphaModFix/>
          </a:blip>
          <a:srcRect b="3181" l="0" r="0" t="0"/>
          <a:stretch/>
        </p:blipFill>
        <p:spPr>
          <a:xfrm>
            <a:off x="-11285" y="1333500"/>
            <a:ext cx="9155285" cy="552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66" name="Google Shape;166;p31"/>
          <p:cNvSpPr txBox="1"/>
          <p:nvPr>
            <p:ph type="title"/>
          </p:nvPr>
        </p:nvSpPr>
        <p:spPr>
          <a:xfrm>
            <a:off x="251520" y="190500"/>
            <a:ext cx="8229600" cy="10062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Изготовление металла </a:t>
            </a:r>
            <a:br>
              <a:rPr b="1" i="0" lang="ru" sz="4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</a:br>
            <a:r>
              <a:rPr b="1" i="0" lang="ru" sz="4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в домницах</a:t>
            </a:r>
            <a:endParaRPr b="1" i="0" sz="4800" u="none" cap="none" strike="noStrik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tureo.ru/uploads/posts/2011-07/1310198643_2obrabotka.jpg" id="171" name="Google Shape;171;p32"/>
          <p:cNvPicPr preferRelativeResize="0"/>
          <p:nvPr/>
        </p:nvPicPr>
        <p:blipFill rotWithShape="1">
          <a:blip r:embed="rId3">
            <a:alphaModFix/>
          </a:blip>
          <a:srcRect b="2636" l="1744" r="1868" t="4292"/>
          <a:stretch/>
        </p:blipFill>
        <p:spPr>
          <a:xfrm>
            <a:off x="323528" y="1062955"/>
            <a:ext cx="8527860" cy="577884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2"/>
          <p:cNvSpPr txBox="1"/>
          <p:nvPr/>
        </p:nvSpPr>
        <p:spPr>
          <a:xfrm>
            <a:off x="179512" y="218896"/>
            <a:ext cx="8509836" cy="805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Изготовление металла в домницах</a:t>
            </a:r>
            <a:endParaRPr b="1" i="0" sz="4000" u="none" cap="none" strike="noStrik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РИСУНКИ\Рисунки\архив рисунков\История Беларуси\T1\t1q0115.jpg" id="177" name="Google Shape;177;p33"/>
          <p:cNvPicPr preferRelativeResize="0"/>
          <p:nvPr/>
        </p:nvPicPr>
        <p:blipFill rotWithShape="1">
          <a:blip r:embed="rId3">
            <a:alphaModFix/>
          </a:blip>
          <a:srcRect b="0" l="0" r="0" t="2574"/>
          <a:stretch/>
        </p:blipFill>
        <p:spPr>
          <a:xfrm>
            <a:off x="-1" y="0"/>
            <a:ext cx="9050909" cy="666936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3"/>
          <p:cNvSpPr txBox="1"/>
          <p:nvPr/>
        </p:nvSpPr>
        <p:spPr>
          <a:xfrm>
            <a:off x="3650308" y="5733256"/>
            <a:ext cx="5400600" cy="830997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Железный топор на деревянной ручке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(ранний железный век)</a:t>
            </a:r>
            <a:endParaRPr b="0" i="0" sz="2400" u="none" cap="none" strike="noStrik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История  3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