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8as7vLPTjQBe9kvRa9IW6D72F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1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1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1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1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1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1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1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1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1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0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2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2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2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2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6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26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3" name="Google Shape;63;p26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26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7" name="Google Shape;67;p26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26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28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28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0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0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0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1104900" y="2592151"/>
            <a:ext cx="5734050" cy="7366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3200"/>
              <a:t>УНИКАЛЬНОСТЬ ЧЕЛОВЕКА</a:t>
            </a:r>
            <a:endParaRPr b="1" sz="32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1104900" y="3328796"/>
            <a:ext cx="5734200" cy="34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937442" y="724277"/>
            <a:ext cx="484428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21154" r="0" t="0"/>
          <a:stretch/>
        </p:blipFill>
        <p:spPr>
          <a:xfrm>
            <a:off x="6996023" y="1310656"/>
            <a:ext cx="5195977" cy="42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Индивид, индивидуальность, личность</a:t>
            </a:r>
            <a:endParaRPr/>
          </a:p>
        </p:txBody>
      </p:sp>
      <p:grpSp>
        <p:nvGrpSpPr>
          <p:cNvPr id="308" name="Google Shape;308;p10"/>
          <p:cNvGrpSpPr/>
          <p:nvPr/>
        </p:nvGrpSpPr>
        <p:grpSpPr>
          <a:xfrm>
            <a:off x="1104900" y="1582932"/>
            <a:ext cx="4350755" cy="1915457"/>
            <a:chOff x="2107" y="370654"/>
            <a:chExt cx="7497424" cy="494523"/>
          </a:xfrm>
        </p:grpSpPr>
        <p:sp>
          <p:nvSpPr>
            <p:cNvPr id="309" name="Google Shape;309;p10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Индивид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понятие, относящееся к человеку как отдельному, единичному существу и выражающее его принадлежность к человеческому роду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10"/>
          <p:cNvGrpSpPr/>
          <p:nvPr/>
        </p:nvGrpSpPr>
        <p:grpSpPr>
          <a:xfrm>
            <a:off x="6734827" y="1612746"/>
            <a:ext cx="4350755" cy="1915457"/>
            <a:chOff x="2107" y="370654"/>
            <a:chExt cx="7497424" cy="494523"/>
          </a:xfrm>
        </p:grpSpPr>
        <p:sp>
          <p:nvSpPr>
            <p:cNvPr id="312" name="Google Shape;312;p10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Личность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социальный индивид, включённый в общение с другими людьми, в систему общественных отношений и деятельности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10"/>
          <p:cNvGrpSpPr/>
          <p:nvPr/>
        </p:nvGrpSpPr>
        <p:grpSpPr>
          <a:xfrm>
            <a:off x="1104900" y="5451894"/>
            <a:ext cx="9972277" cy="1203763"/>
            <a:chOff x="2107" y="370654"/>
            <a:chExt cx="7497424" cy="494523"/>
          </a:xfrm>
        </p:grpSpPr>
        <p:sp>
          <p:nvSpPr>
            <p:cNvPr id="315" name="Google Shape;315;p10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Человек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 в переводе с санскрита – разум)  – интегральный и междисциплинарный термин, обобщённое видовое понятие, обозначающее принадлежность к человеческому роду как таковому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0"/>
          <p:cNvSpPr/>
          <p:nvPr/>
        </p:nvSpPr>
        <p:spPr>
          <a:xfrm>
            <a:off x="2166497" y="3648633"/>
            <a:ext cx="2215721" cy="171734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>
            <a:off x="7802343" y="3631376"/>
            <a:ext cx="2215721" cy="171734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Индивид, индивидуальность, личность</a:t>
            </a:r>
            <a:endParaRPr/>
          </a:p>
        </p:txBody>
      </p:sp>
      <p:grpSp>
        <p:nvGrpSpPr>
          <p:cNvPr id="325" name="Google Shape;325;p11"/>
          <p:cNvGrpSpPr/>
          <p:nvPr/>
        </p:nvGrpSpPr>
        <p:grpSpPr>
          <a:xfrm>
            <a:off x="1460368" y="3504469"/>
            <a:ext cx="9269745" cy="3204735"/>
            <a:chOff x="355468" y="2145"/>
            <a:chExt cx="9269745" cy="3204735"/>
          </a:xfrm>
        </p:grpSpPr>
        <p:sp>
          <p:nvSpPr>
            <p:cNvPr id="326" name="Google Shape;326;p11"/>
            <p:cNvSpPr/>
            <p:nvPr/>
          </p:nvSpPr>
          <p:spPr>
            <a:xfrm>
              <a:off x="8151375" y="2021796"/>
              <a:ext cx="91440" cy="3505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7" name="Google Shape;327;p11"/>
            <p:cNvSpPr/>
            <p:nvPr/>
          </p:nvSpPr>
          <p:spPr>
            <a:xfrm>
              <a:off x="4990341" y="836711"/>
              <a:ext cx="3206754" cy="350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1"/>
            <p:cNvSpPr/>
            <p:nvPr/>
          </p:nvSpPr>
          <p:spPr>
            <a:xfrm>
              <a:off x="4944621" y="2021796"/>
              <a:ext cx="91440" cy="3505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9" name="Google Shape;329;p11"/>
            <p:cNvSpPr/>
            <p:nvPr/>
          </p:nvSpPr>
          <p:spPr>
            <a:xfrm>
              <a:off x="4944621" y="836711"/>
              <a:ext cx="91440" cy="3505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11"/>
            <p:cNvSpPr/>
            <p:nvPr/>
          </p:nvSpPr>
          <p:spPr>
            <a:xfrm>
              <a:off x="1737866" y="2021796"/>
              <a:ext cx="91440" cy="3505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1"/>
            <p:cNvSpPr/>
            <p:nvPr/>
          </p:nvSpPr>
          <p:spPr>
            <a:xfrm>
              <a:off x="1783586" y="836711"/>
              <a:ext cx="3206754" cy="350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1"/>
            <p:cNvSpPr/>
            <p:nvPr/>
          </p:nvSpPr>
          <p:spPr>
            <a:xfrm>
              <a:off x="3360190" y="2145"/>
              <a:ext cx="3260300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 txBox="1"/>
            <p:nvPr/>
          </p:nvSpPr>
          <p:spPr>
            <a:xfrm>
              <a:off x="3360190" y="2145"/>
              <a:ext cx="3260300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Признаки индивида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55468" y="1187229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355468" y="1187229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пол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55468" y="2372314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355468" y="2372314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возраст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3562222" y="1187229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 txBox="1"/>
            <p:nvPr/>
          </p:nvSpPr>
          <p:spPr>
            <a:xfrm>
              <a:off x="3562222" y="1187229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рост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562222" y="2372314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 txBox="1"/>
            <p:nvPr/>
          </p:nvSpPr>
          <p:spPr>
            <a:xfrm>
              <a:off x="3562222" y="2372314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вес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768977" y="1187229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 txBox="1"/>
            <p:nvPr/>
          </p:nvSpPr>
          <p:spPr>
            <a:xfrm>
              <a:off x="6768977" y="1187229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цвет волос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768977" y="2372314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 txBox="1"/>
            <p:nvPr/>
          </p:nvSpPr>
          <p:spPr>
            <a:xfrm>
              <a:off x="6768977" y="2372314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цвет глаз и т.п.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11"/>
          <p:cNvGrpSpPr/>
          <p:nvPr/>
        </p:nvGrpSpPr>
        <p:grpSpPr>
          <a:xfrm>
            <a:off x="4465091" y="1490237"/>
            <a:ext cx="3260300" cy="834566"/>
            <a:chOff x="3360190" y="2145"/>
            <a:chExt cx="3260300" cy="834566"/>
          </a:xfrm>
        </p:grpSpPr>
        <p:sp>
          <p:nvSpPr>
            <p:cNvPr id="347" name="Google Shape;347;p11"/>
            <p:cNvSpPr/>
            <p:nvPr/>
          </p:nvSpPr>
          <p:spPr>
            <a:xfrm>
              <a:off x="3360190" y="2145"/>
              <a:ext cx="3260300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3360190" y="2145"/>
              <a:ext cx="3260300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биологическое своеобразие человека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11"/>
          <p:cNvSpPr/>
          <p:nvPr/>
        </p:nvSpPr>
        <p:spPr>
          <a:xfrm>
            <a:off x="4551112" y="2404605"/>
            <a:ext cx="3091891" cy="107184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выражают прежде всего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Индивид, индивидуальность, личность</a:t>
            </a:r>
            <a:endParaRPr/>
          </a:p>
        </p:txBody>
      </p:sp>
      <p:grpSp>
        <p:nvGrpSpPr>
          <p:cNvPr id="356" name="Google Shape;356;p12"/>
          <p:cNvGrpSpPr/>
          <p:nvPr/>
        </p:nvGrpSpPr>
        <p:grpSpPr>
          <a:xfrm>
            <a:off x="783388" y="1796174"/>
            <a:ext cx="10623704" cy="4345832"/>
            <a:chOff x="4602" y="457200"/>
            <a:chExt cx="10623704" cy="4345832"/>
          </a:xfrm>
        </p:grpSpPr>
        <p:sp>
          <p:nvSpPr>
            <p:cNvPr id="357" name="Google Shape;357;p12"/>
            <p:cNvSpPr/>
            <p:nvPr/>
          </p:nvSpPr>
          <p:spPr>
            <a:xfrm>
              <a:off x="4602" y="457200"/>
              <a:ext cx="8011604" cy="1514785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48969" y="501567"/>
              <a:ext cx="7922870" cy="14260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Личность</a:t>
              </a: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это целостное </a:t>
              </a: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социальное</a:t>
              </a: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качество человека, состоящее в способности быть сознательным субъектом отношений и деятельности, т.е. в способности понимать себя и окружающих, осмысленно действовать, участвуя в жизни общества, и отвечать за свои поступки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805762" y="1971985"/>
              <a:ext cx="801160" cy="4051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0" name="Google Shape;360;p12"/>
            <p:cNvSpPr/>
            <p:nvPr/>
          </p:nvSpPr>
          <p:spPr>
            <a:xfrm>
              <a:off x="1606923" y="2094156"/>
              <a:ext cx="9021383" cy="56597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1623500" y="2110733"/>
              <a:ext cx="8988229" cy="532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устойчивая система </a:t>
              </a: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социально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значимых черт, характеризующих индивида как члена того или иного общества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805762" y="1971985"/>
              <a:ext cx="801160" cy="12806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3" name="Google Shape;363;p12"/>
            <p:cNvSpPr/>
            <p:nvPr/>
          </p:nvSpPr>
          <p:spPr>
            <a:xfrm>
              <a:off x="1606923" y="2782300"/>
              <a:ext cx="9021383" cy="9407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1634477" y="2809854"/>
              <a:ext cx="8966275" cy="885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термин, который употребляют для обозначения </a:t>
              </a: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социальной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сущности человека как существа, способного существовать в соответствии с законами социального бытия, при этом не теряя своей уникальности и неповторимости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805762" y="1971985"/>
              <a:ext cx="801160" cy="23521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12"/>
            <p:cNvSpPr/>
            <p:nvPr/>
          </p:nvSpPr>
          <p:spPr>
            <a:xfrm>
              <a:off x="1606923" y="3845229"/>
              <a:ext cx="9021383" cy="95780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1634976" y="3873282"/>
              <a:ext cx="8965277" cy="9016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относительно устойчивая </a:t>
              </a: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социокультурная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характеристика индивида, ситуацион- но проявляющаяся в единстве его интеллектуальных и морально-волевых каче- ств, в индивидуальных особенностях его сознания и деятельности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Индивид, индивидуальность, личность</a:t>
            </a:r>
            <a:endParaRPr/>
          </a:p>
        </p:txBody>
      </p:sp>
      <p:grpSp>
        <p:nvGrpSpPr>
          <p:cNvPr id="374" name="Google Shape;374;p13"/>
          <p:cNvGrpSpPr/>
          <p:nvPr/>
        </p:nvGrpSpPr>
        <p:grpSpPr>
          <a:xfrm>
            <a:off x="1105141" y="1709909"/>
            <a:ext cx="9980199" cy="4726264"/>
            <a:chOff x="241" y="45013"/>
            <a:chExt cx="9980199" cy="4726264"/>
          </a:xfrm>
        </p:grpSpPr>
        <p:sp>
          <p:nvSpPr>
            <p:cNvPr id="375" name="Google Shape;375;p13"/>
            <p:cNvSpPr/>
            <p:nvPr/>
          </p:nvSpPr>
          <p:spPr>
            <a:xfrm>
              <a:off x="8397148" y="3495366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3"/>
            <p:cNvSpPr/>
            <p:nvPr/>
          </p:nvSpPr>
          <p:spPr>
            <a:xfrm>
              <a:off x="8397148" y="2219454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3"/>
            <p:cNvSpPr/>
            <p:nvPr/>
          </p:nvSpPr>
          <p:spPr>
            <a:xfrm>
              <a:off x="4990341" y="943542"/>
              <a:ext cx="3452527" cy="3773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8" name="Google Shape;378;p13"/>
            <p:cNvSpPr/>
            <p:nvPr/>
          </p:nvSpPr>
          <p:spPr>
            <a:xfrm>
              <a:off x="4944621" y="3495366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3"/>
            <p:cNvSpPr/>
            <p:nvPr/>
          </p:nvSpPr>
          <p:spPr>
            <a:xfrm>
              <a:off x="4944620" y="2219454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3"/>
            <p:cNvSpPr/>
            <p:nvPr/>
          </p:nvSpPr>
          <p:spPr>
            <a:xfrm>
              <a:off x="4944620" y="943542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3"/>
            <p:cNvSpPr/>
            <p:nvPr/>
          </p:nvSpPr>
          <p:spPr>
            <a:xfrm>
              <a:off x="1492093" y="3495366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3"/>
            <p:cNvSpPr/>
            <p:nvPr/>
          </p:nvSpPr>
          <p:spPr>
            <a:xfrm>
              <a:off x="1492093" y="2219454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3"/>
            <p:cNvSpPr/>
            <p:nvPr/>
          </p:nvSpPr>
          <p:spPr>
            <a:xfrm>
              <a:off x="1537813" y="943542"/>
              <a:ext cx="3452527" cy="3773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4" name="Google Shape;384;p13"/>
            <p:cNvSpPr/>
            <p:nvPr/>
          </p:nvSpPr>
          <p:spPr>
            <a:xfrm>
              <a:off x="34699" y="45013"/>
              <a:ext cx="9911282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3"/>
            <p:cNvSpPr txBox="1"/>
            <p:nvPr/>
          </p:nvSpPr>
          <p:spPr>
            <a:xfrm>
              <a:off x="34699" y="45013"/>
              <a:ext cx="9911282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Индивидуальность </a:t>
              </a: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это отличительные биологические, психологические и социальные качества человека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41" y="1320924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 txBox="1"/>
            <p:nvPr/>
          </p:nvSpPr>
          <p:spPr>
            <a:xfrm>
              <a:off x="241" y="1320924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Темперамент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09" y="2596836"/>
              <a:ext cx="3074408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609" y="2596836"/>
              <a:ext cx="3074408" cy="89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41" y="3872748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 txBox="1"/>
            <p:nvPr/>
          </p:nvSpPr>
          <p:spPr>
            <a:xfrm>
              <a:off x="241" y="3872748"/>
              <a:ext cx="3075145" cy="89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3452768" y="1320924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3452768" y="1320924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Характер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3453136" y="2596836"/>
              <a:ext cx="3074408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 txBox="1"/>
            <p:nvPr/>
          </p:nvSpPr>
          <p:spPr>
            <a:xfrm>
              <a:off x="3453136" y="2596836"/>
              <a:ext cx="3074408" cy="89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3452768" y="3872748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3"/>
            <p:cNvSpPr txBox="1"/>
            <p:nvPr/>
          </p:nvSpPr>
          <p:spPr>
            <a:xfrm>
              <a:off x="3452768" y="3872748"/>
              <a:ext cx="3075145" cy="89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6905295" y="1320924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3"/>
            <p:cNvSpPr txBox="1"/>
            <p:nvPr/>
          </p:nvSpPr>
          <p:spPr>
            <a:xfrm>
              <a:off x="6905295" y="1320924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Способности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6905295" y="2596836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3"/>
            <p:cNvSpPr txBox="1"/>
            <p:nvPr/>
          </p:nvSpPr>
          <p:spPr>
            <a:xfrm>
              <a:off x="6905295" y="2596836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присущи человеку как личности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6905664" y="3872748"/>
              <a:ext cx="3074408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 txBox="1"/>
            <p:nvPr/>
          </p:nvSpPr>
          <p:spPr>
            <a:xfrm>
              <a:off x="6905664" y="3872748"/>
              <a:ext cx="3074408" cy="89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3"/>
          <p:cNvGrpSpPr/>
          <p:nvPr/>
        </p:nvGrpSpPr>
        <p:grpSpPr>
          <a:xfrm>
            <a:off x="1104899" y="4282215"/>
            <a:ext cx="6572041" cy="900000"/>
            <a:chOff x="3562222" y="2372314"/>
            <a:chExt cx="2856236" cy="834566"/>
          </a:xfrm>
        </p:grpSpPr>
        <p:sp>
          <p:nvSpPr>
            <p:cNvPr id="405" name="Google Shape;405;p13"/>
            <p:cNvSpPr/>
            <p:nvPr/>
          </p:nvSpPr>
          <p:spPr>
            <a:xfrm>
              <a:off x="3562222" y="2372314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3"/>
            <p:cNvSpPr txBox="1"/>
            <p:nvPr/>
          </p:nvSpPr>
          <p:spPr>
            <a:xfrm>
              <a:off x="3562222" y="2372314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присущи человеку как индивиду и как личности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3"/>
          <p:cNvGrpSpPr/>
          <p:nvPr/>
        </p:nvGrpSpPr>
        <p:grpSpPr>
          <a:xfrm>
            <a:off x="1104900" y="5558355"/>
            <a:ext cx="9980682" cy="900000"/>
            <a:chOff x="3562222" y="2372314"/>
            <a:chExt cx="2856236" cy="834566"/>
          </a:xfrm>
        </p:grpSpPr>
        <p:sp>
          <p:nvSpPr>
            <p:cNvPr id="408" name="Google Shape;408;p13"/>
            <p:cNvSpPr/>
            <p:nvPr/>
          </p:nvSpPr>
          <p:spPr>
            <a:xfrm>
              <a:off x="3562222" y="2372314"/>
              <a:ext cx="2856236" cy="83456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3"/>
            <p:cNvSpPr txBox="1"/>
            <p:nvPr/>
          </p:nvSpPr>
          <p:spPr>
            <a:xfrm>
              <a:off x="3562222" y="2372314"/>
              <a:ext cx="2856236" cy="8345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придают оригинальность личности; сказываются на её поведении; влияют на отношения с людьми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Сознание и самосознание</a:t>
            </a:r>
            <a:endParaRPr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1107463" y="2133063"/>
            <a:ext cx="9975555" cy="3212975"/>
            <a:chOff x="2563" y="761464"/>
            <a:chExt cx="9975555" cy="3212975"/>
          </a:xfrm>
        </p:grpSpPr>
        <p:sp>
          <p:nvSpPr>
            <p:cNvPr id="417" name="Google Shape;417;p14"/>
            <p:cNvSpPr/>
            <p:nvPr/>
          </p:nvSpPr>
          <p:spPr>
            <a:xfrm>
              <a:off x="4990341" y="1493232"/>
              <a:ext cx="2570724" cy="3073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8" name="Google Shape;418;p14"/>
            <p:cNvSpPr/>
            <p:nvPr/>
          </p:nvSpPr>
          <p:spPr>
            <a:xfrm>
              <a:off x="2419616" y="1493232"/>
              <a:ext cx="2570724" cy="3073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9" name="Google Shape;419;p14"/>
            <p:cNvSpPr/>
            <p:nvPr/>
          </p:nvSpPr>
          <p:spPr>
            <a:xfrm>
              <a:off x="3560985" y="761464"/>
              <a:ext cx="2858711" cy="73176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 txBox="1"/>
            <p:nvPr/>
          </p:nvSpPr>
          <p:spPr>
            <a:xfrm>
              <a:off x="3560985" y="761464"/>
              <a:ext cx="2858711" cy="73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Личность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2563" y="1800575"/>
              <a:ext cx="4834106" cy="217386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 txBox="1"/>
            <p:nvPr/>
          </p:nvSpPr>
          <p:spPr>
            <a:xfrm>
              <a:off x="2563" y="1800575"/>
              <a:ext cx="4834106" cy="2173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сознательное существо, которое переживает и осмысливает происходящее, ставит перед собой цели и способно активно действовать, прилагать усилия для их достижения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5144012" y="1800575"/>
              <a:ext cx="4834106" cy="217386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 txBox="1"/>
            <p:nvPr/>
          </p:nvSpPr>
          <p:spPr>
            <a:xfrm>
              <a:off x="5144012" y="1800575"/>
              <a:ext cx="4834106" cy="2173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человек, обладающий </a:t>
              </a: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сознанием</a:t>
              </a: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и </a:t>
              </a: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самосознанием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Сознание и самосознание</a:t>
            </a:r>
            <a:endParaRPr/>
          </a:p>
        </p:txBody>
      </p:sp>
      <p:grpSp>
        <p:nvGrpSpPr>
          <p:cNvPr id="431" name="Google Shape;431;p15"/>
          <p:cNvGrpSpPr/>
          <p:nvPr/>
        </p:nvGrpSpPr>
        <p:grpSpPr>
          <a:xfrm>
            <a:off x="1106543" y="2039508"/>
            <a:ext cx="9977394" cy="3400085"/>
            <a:chOff x="1643" y="667909"/>
            <a:chExt cx="9977394" cy="3400085"/>
          </a:xfrm>
        </p:grpSpPr>
        <p:sp>
          <p:nvSpPr>
            <p:cNvPr id="432" name="Google Shape;432;p15"/>
            <p:cNvSpPr/>
            <p:nvPr/>
          </p:nvSpPr>
          <p:spPr>
            <a:xfrm>
              <a:off x="7497223" y="3037533"/>
              <a:ext cx="1756137" cy="3047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3" name="Google Shape;433;p15"/>
            <p:cNvSpPr/>
            <p:nvPr/>
          </p:nvSpPr>
          <p:spPr>
            <a:xfrm>
              <a:off x="7451503" y="3037533"/>
              <a:ext cx="91440" cy="30478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4" name="Google Shape;434;p15"/>
            <p:cNvSpPr/>
            <p:nvPr/>
          </p:nvSpPr>
          <p:spPr>
            <a:xfrm>
              <a:off x="5741086" y="3037533"/>
              <a:ext cx="1756137" cy="3047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5" name="Google Shape;435;p15"/>
            <p:cNvSpPr/>
            <p:nvPr/>
          </p:nvSpPr>
          <p:spPr>
            <a:xfrm>
              <a:off x="4947899" y="2059133"/>
              <a:ext cx="2549324" cy="3047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6" name="Google Shape;436;p15"/>
            <p:cNvSpPr/>
            <p:nvPr/>
          </p:nvSpPr>
          <p:spPr>
            <a:xfrm>
              <a:off x="2398575" y="3037533"/>
              <a:ext cx="878068" cy="3047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7" name="Google Shape;437;p15"/>
            <p:cNvSpPr/>
            <p:nvPr/>
          </p:nvSpPr>
          <p:spPr>
            <a:xfrm>
              <a:off x="1520506" y="3037533"/>
              <a:ext cx="878068" cy="3047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8" name="Google Shape;438;p15"/>
            <p:cNvSpPr/>
            <p:nvPr/>
          </p:nvSpPr>
          <p:spPr>
            <a:xfrm>
              <a:off x="2398575" y="2059133"/>
              <a:ext cx="2549324" cy="3047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9" name="Google Shape;439;p15"/>
            <p:cNvSpPr/>
            <p:nvPr/>
          </p:nvSpPr>
          <p:spPr>
            <a:xfrm>
              <a:off x="1606535" y="667909"/>
              <a:ext cx="6682727" cy="139122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5"/>
            <p:cNvSpPr txBox="1"/>
            <p:nvPr/>
          </p:nvSpPr>
          <p:spPr>
            <a:xfrm>
              <a:off x="1606535" y="667909"/>
              <a:ext cx="6682727" cy="1391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Сознание </a:t>
              </a:r>
              <a:r>
                <a:rPr b="0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это присущая человеку способность:</a:t>
              </a:r>
              <a:endParaRPr/>
            </a:p>
            <a:p>
              <a:pPr indent="0" lvl="0" marL="0" marR="0" rtl="0" algn="l">
                <a:lnSpc>
                  <a:spcPct val="5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воспринимать действительность в мыслях и образах;</a:t>
              </a:r>
              <a:endParaRPr/>
            </a:p>
            <a:p>
              <a:pPr indent="0" lvl="0" marL="0" marR="0" rtl="0" algn="l">
                <a:lnSpc>
                  <a:spcPct val="5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понимать происходящее;</a:t>
              </a:r>
              <a:endParaRPr/>
            </a:p>
            <a:p>
              <a:pPr indent="0" lvl="0" marL="0" marR="0" rtl="0" algn="l">
                <a:lnSpc>
                  <a:spcPct val="5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осмысленно, целенаправленно действовать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1643" y="2363917"/>
              <a:ext cx="4793863" cy="67361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5"/>
            <p:cNvSpPr txBox="1"/>
            <p:nvPr/>
          </p:nvSpPr>
          <p:spPr>
            <a:xfrm>
              <a:off x="1643" y="2363917"/>
              <a:ext cx="4793863" cy="6736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познание действительности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794830" y="3342318"/>
              <a:ext cx="1451353" cy="72567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5"/>
            <p:cNvSpPr txBox="1"/>
            <p:nvPr/>
          </p:nvSpPr>
          <p:spPr>
            <a:xfrm>
              <a:off x="794830" y="3342318"/>
              <a:ext cx="1451353" cy="725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мысли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550967" y="3342318"/>
              <a:ext cx="1451353" cy="72567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5"/>
            <p:cNvSpPr txBox="1"/>
            <p:nvPr/>
          </p:nvSpPr>
          <p:spPr>
            <a:xfrm>
              <a:off x="2550967" y="3342318"/>
              <a:ext cx="1451353" cy="725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образы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5100291" y="2363917"/>
              <a:ext cx="4793863" cy="67361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5"/>
            <p:cNvSpPr txBox="1"/>
            <p:nvPr/>
          </p:nvSpPr>
          <p:spPr>
            <a:xfrm>
              <a:off x="5100291" y="2363917"/>
              <a:ext cx="4793863" cy="6736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оценка действительности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5015409" y="3342318"/>
              <a:ext cx="1451353" cy="72567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5"/>
            <p:cNvSpPr txBox="1"/>
            <p:nvPr/>
          </p:nvSpPr>
          <p:spPr>
            <a:xfrm>
              <a:off x="5015409" y="3342318"/>
              <a:ext cx="1451353" cy="725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ценности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6771547" y="3342318"/>
              <a:ext cx="1451353" cy="72567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5"/>
            <p:cNvSpPr txBox="1"/>
            <p:nvPr/>
          </p:nvSpPr>
          <p:spPr>
            <a:xfrm>
              <a:off x="6771547" y="3342318"/>
              <a:ext cx="1451353" cy="725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идеалы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527684" y="3342318"/>
              <a:ext cx="1451353" cy="72567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5"/>
            <p:cNvSpPr txBox="1"/>
            <p:nvPr/>
          </p:nvSpPr>
          <p:spPr>
            <a:xfrm>
              <a:off x="8527684" y="3342318"/>
              <a:ext cx="1451353" cy="725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нормы жизни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Сознание и самосознание</a:t>
            </a:r>
            <a:endParaRPr/>
          </a:p>
        </p:txBody>
      </p:sp>
      <p:grpSp>
        <p:nvGrpSpPr>
          <p:cNvPr id="461" name="Google Shape;461;p16"/>
          <p:cNvGrpSpPr/>
          <p:nvPr/>
        </p:nvGrpSpPr>
        <p:grpSpPr>
          <a:xfrm>
            <a:off x="1236932" y="3334125"/>
            <a:ext cx="9975409" cy="2889846"/>
            <a:chOff x="2636" y="634027"/>
            <a:chExt cx="9975409" cy="2889846"/>
          </a:xfrm>
        </p:grpSpPr>
        <p:sp>
          <p:nvSpPr>
            <p:cNvPr id="462" name="Google Shape;462;p16"/>
            <p:cNvSpPr/>
            <p:nvPr/>
          </p:nvSpPr>
          <p:spPr>
            <a:xfrm>
              <a:off x="7515228" y="2485844"/>
              <a:ext cx="91440" cy="30702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3" name="Google Shape;463;p16"/>
            <p:cNvSpPr/>
            <p:nvPr/>
          </p:nvSpPr>
          <p:spPr>
            <a:xfrm>
              <a:off x="4990340" y="1500256"/>
              <a:ext cx="2570607" cy="3070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16"/>
            <p:cNvSpPr/>
            <p:nvPr/>
          </p:nvSpPr>
          <p:spPr>
            <a:xfrm>
              <a:off x="2374013" y="2485844"/>
              <a:ext cx="91440" cy="30702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5" name="Google Shape;465;p16"/>
            <p:cNvSpPr/>
            <p:nvPr/>
          </p:nvSpPr>
          <p:spPr>
            <a:xfrm>
              <a:off x="2419733" y="1500256"/>
              <a:ext cx="2570607" cy="30702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6" name="Google Shape;466;p16"/>
            <p:cNvSpPr/>
            <p:nvPr/>
          </p:nvSpPr>
          <p:spPr>
            <a:xfrm>
              <a:off x="2907738" y="634027"/>
              <a:ext cx="4165204" cy="86622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6"/>
            <p:cNvSpPr txBox="1"/>
            <p:nvPr/>
          </p:nvSpPr>
          <p:spPr>
            <a:xfrm>
              <a:off x="2907738" y="634027"/>
              <a:ext cx="4165204" cy="8662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Мысли, образы, знания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5195" y="1807279"/>
              <a:ext cx="4829075" cy="67856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6"/>
            <p:cNvSpPr txBox="1"/>
            <p:nvPr/>
          </p:nvSpPr>
          <p:spPr>
            <a:xfrm>
              <a:off x="5195" y="1807279"/>
              <a:ext cx="4829075" cy="678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имеют идеальную форму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2636" y="2792867"/>
              <a:ext cx="4834193" cy="73100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6"/>
            <p:cNvSpPr txBox="1"/>
            <p:nvPr/>
          </p:nvSpPr>
          <p:spPr>
            <a:xfrm>
              <a:off x="2636" y="2792867"/>
              <a:ext cx="4834193" cy="7310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отражают материальный мир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5146410" y="1807279"/>
              <a:ext cx="4829075" cy="67856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6"/>
            <p:cNvSpPr txBox="1"/>
            <p:nvPr/>
          </p:nvSpPr>
          <p:spPr>
            <a:xfrm>
              <a:off x="5146410" y="1807279"/>
              <a:ext cx="4829075" cy="678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 совпадают с познаваемыми предметами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143852" y="2792867"/>
              <a:ext cx="4834193" cy="73100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6"/>
            <p:cNvSpPr txBox="1"/>
            <p:nvPr/>
          </p:nvSpPr>
          <p:spPr>
            <a:xfrm>
              <a:off x="5143852" y="2792867"/>
              <a:ext cx="4834193" cy="7310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 материальны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6"/>
          <p:cNvGrpSpPr/>
          <p:nvPr/>
        </p:nvGrpSpPr>
        <p:grpSpPr>
          <a:xfrm>
            <a:off x="4142035" y="1503516"/>
            <a:ext cx="4165204" cy="866228"/>
            <a:chOff x="2907738" y="923028"/>
            <a:chExt cx="4165204" cy="866228"/>
          </a:xfrm>
        </p:grpSpPr>
        <p:sp>
          <p:nvSpPr>
            <p:cNvPr id="477" name="Google Shape;477;p16"/>
            <p:cNvSpPr/>
            <p:nvPr/>
          </p:nvSpPr>
          <p:spPr>
            <a:xfrm>
              <a:off x="2907738" y="923028"/>
              <a:ext cx="4165204" cy="86622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 txBox="1"/>
            <p:nvPr/>
          </p:nvSpPr>
          <p:spPr>
            <a:xfrm>
              <a:off x="2907738" y="923028"/>
              <a:ext cx="4165204" cy="8662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Познание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6"/>
          <p:cNvSpPr/>
          <p:nvPr/>
        </p:nvSpPr>
        <p:spPr>
          <a:xfrm>
            <a:off x="4304581" y="2458527"/>
            <a:ext cx="3830127" cy="84538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формирует и накапливает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0" name="Google Shape;480;p16"/>
          <p:cNvGrpSpPr/>
          <p:nvPr/>
        </p:nvGrpSpPr>
        <p:grpSpPr>
          <a:xfrm>
            <a:off x="9739223" y="1475117"/>
            <a:ext cx="2027208" cy="866228"/>
            <a:chOff x="2907738" y="923028"/>
            <a:chExt cx="4165204" cy="866228"/>
          </a:xfrm>
        </p:grpSpPr>
        <p:sp>
          <p:nvSpPr>
            <p:cNvPr id="481" name="Google Shape;481;p16"/>
            <p:cNvSpPr/>
            <p:nvPr/>
          </p:nvSpPr>
          <p:spPr>
            <a:xfrm>
              <a:off x="2907738" y="923028"/>
              <a:ext cx="4165204" cy="86622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 txBox="1"/>
            <p:nvPr/>
          </p:nvSpPr>
          <p:spPr>
            <a:xfrm>
              <a:off x="2907738" y="923028"/>
              <a:ext cx="4165204" cy="8662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Наука</a:t>
              </a: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высшая форма познания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16"/>
          <p:cNvSpPr/>
          <p:nvPr/>
        </p:nvSpPr>
        <p:spPr>
          <a:xfrm>
            <a:off x="8410755" y="1595887"/>
            <a:ext cx="1199071" cy="74545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Сознание и самосознание</a:t>
            </a:r>
            <a:endParaRPr/>
          </a:p>
        </p:txBody>
      </p:sp>
      <p:grpSp>
        <p:nvGrpSpPr>
          <p:cNvPr id="490" name="Google Shape;490;p17"/>
          <p:cNvGrpSpPr/>
          <p:nvPr/>
        </p:nvGrpSpPr>
        <p:grpSpPr>
          <a:xfrm>
            <a:off x="1106012" y="2035831"/>
            <a:ext cx="9978456" cy="3407439"/>
            <a:chOff x="1112" y="664232"/>
            <a:chExt cx="9978456" cy="3407439"/>
          </a:xfrm>
        </p:grpSpPr>
        <p:sp>
          <p:nvSpPr>
            <p:cNvPr id="491" name="Google Shape;491;p17"/>
            <p:cNvSpPr/>
            <p:nvPr/>
          </p:nvSpPr>
          <p:spPr>
            <a:xfrm>
              <a:off x="7425905" y="2536947"/>
              <a:ext cx="1352308" cy="3019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2" name="Google Shape;492;p17"/>
            <p:cNvSpPr/>
            <p:nvPr/>
          </p:nvSpPr>
          <p:spPr>
            <a:xfrm>
              <a:off x="6073597" y="2536947"/>
              <a:ext cx="1352308" cy="30190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3" name="Google Shape;493;p17"/>
            <p:cNvSpPr/>
            <p:nvPr/>
          </p:nvSpPr>
          <p:spPr>
            <a:xfrm>
              <a:off x="4900656" y="1383055"/>
              <a:ext cx="2525248" cy="3019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4" name="Google Shape;494;p17"/>
            <p:cNvSpPr/>
            <p:nvPr/>
          </p:nvSpPr>
          <p:spPr>
            <a:xfrm>
              <a:off x="2375408" y="1383055"/>
              <a:ext cx="2525248" cy="30190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5" name="Google Shape;495;p17"/>
            <p:cNvSpPr/>
            <p:nvPr/>
          </p:nvSpPr>
          <p:spPr>
            <a:xfrm>
              <a:off x="2929829" y="664232"/>
              <a:ext cx="3941654" cy="71882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7"/>
            <p:cNvSpPr txBox="1"/>
            <p:nvPr/>
          </p:nvSpPr>
          <p:spPr>
            <a:xfrm>
              <a:off x="2929829" y="664232"/>
              <a:ext cx="3941654" cy="7188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Оценка действительности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112" y="1684961"/>
              <a:ext cx="4748591" cy="851985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7"/>
            <p:cNvSpPr txBox="1"/>
            <p:nvPr/>
          </p:nvSpPr>
          <p:spPr>
            <a:xfrm>
              <a:off x="1112" y="1684961"/>
              <a:ext cx="4748591" cy="851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определение своего отношения к чему-то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5051609" y="1684961"/>
              <a:ext cx="4748591" cy="851985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7"/>
            <p:cNvSpPr txBox="1"/>
            <p:nvPr/>
          </p:nvSpPr>
          <p:spPr>
            <a:xfrm>
              <a:off x="5051609" y="1684961"/>
              <a:ext cx="4748591" cy="851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соотнесение данного предмета или явления: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4872241" y="2838853"/>
              <a:ext cx="2402710" cy="123281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7"/>
            <p:cNvSpPr txBox="1"/>
            <p:nvPr/>
          </p:nvSpPr>
          <p:spPr>
            <a:xfrm>
              <a:off x="4872241" y="2838853"/>
              <a:ext cx="2402710" cy="1232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 нашими представлениями о должном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7576858" y="2838853"/>
              <a:ext cx="2402710" cy="123281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7"/>
            <p:cNvSpPr txBox="1"/>
            <p:nvPr/>
          </p:nvSpPr>
          <p:spPr>
            <a:xfrm>
              <a:off x="7576858" y="2838853"/>
              <a:ext cx="2402710" cy="1232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 нашими интересами и желаниями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Сознание и самосознание</a:t>
            </a:r>
            <a:endParaRPr/>
          </a:p>
        </p:txBody>
      </p:sp>
      <p:grpSp>
        <p:nvGrpSpPr>
          <p:cNvPr id="511" name="Google Shape;511;p18"/>
          <p:cNvGrpSpPr/>
          <p:nvPr/>
        </p:nvGrpSpPr>
        <p:grpSpPr>
          <a:xfrm>
            <a:off x="1950296" y="1497439"/>
            <a:ext cx="8220241" cy="5182964"/>
            <a:chOff x="845396" y="5068"/>
            <a:chExt cx="8220241" cy="5182964"/>
          </a:xfrm>
        </p:grpSpPr>
        <p:sp>
          <p:nvSpPr>
            <p:cNvPr id="512" name="Google Shape;512;p18"/>
            <p:cNvSpPr/>
            <p:nvPr/>
          </p:nvSpPr>
          <p:spPr>
            <a:xfrm>
              <a:off x="1830158" y="2596551"/>
              <a:ext cx="646004" cy="18464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8"/>
            <p:cNvSpPr txBox="1"/>
            <p:nvPr/>
          </p:nvSpPr>
          <p:spPr>
            <a:xfrm>
              <a:off x="2104256" y="3470862"/>
              <a:ext cx="97808" cy="97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1830158" y="2596551"/>
              <a:ext cx="646004" cy="6154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 txBox="1"/>
            <p:nvPr/>
          </p:nvSpPr>
          <p:spPr>
            <a:xfrm>
              <a:off x="2130854" y="2881982"/>
              <a:ext cx="44613" cy="44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1830158" y="1981074"/>
              <a:ext cx="646004" cy="61547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8"/>
            <p:cNvSpPr txBox="1"/>
            <p:nvPr/>
          </p:nvSpPr>
          <p:spPr>
            <a:xfrm>
              <a:off x="2130854" y="2266505"/>
              <a:ext cx="44613" cy="44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1830158" y="750120"/>
              <a:ext cx="646004" cy="184643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8"/>
            <p:cNvSpPr txBox="1"/>
            <p:nvPr/>
          </p:nvSpPr>
          <p:spPr>
            <a:xfrm>
              <a:off x="2104256" y="1624431"/>
              <a:ext cx="97808" cy="97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 rot="-5400000">
              <a:off x="-1253705" y="2104169"/>
              <a:ext cx="5182964" cy="98476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8"/>
            <p:cNvSpPr txBox="1"/>
            <p:nvPr/>
          </p:nvSpPr>
          <p:spPr>
            <a:xfrm rot="-5400000">
              <a:off x="-1253705" y="2104169"/>
              <a:ext cx="5182964" cy="9847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Самосознание – </a:t>
              </a:r>
              <a:r>
                <a:rPr b="0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осознание человеком того, что он собой представляет</a:t>
              </a:r>
              <a:endParaRPr b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2476163" y="257738"/>
              <a:ext cx="6589473" cy="98476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8"/>
            <p:cNvSpPr txBox="1"/>
            <p:nvPr/>
          </p:nvSpPr>
          <p:spPr>
            <a:xfrm>
              <a:off x="2476163" y="257738"/>
              <a:ext cx="6589473" cy="9847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Самоузнавание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обнаружение себя в окружающем мире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2476163" y="1488692"/>
              <a:ext cx="6589473" cy="98476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8"/>
            <p:cNvSpPr txBox="1"/>
            <p:nvPr/>
          </p:nvSpPr>
          <p:spPr>
            <a:xfrm>
              <a:off x="2476163" y="1488692"/>
              <a:ext cx="6589473" cy="9847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Самонаблюдение (интроспекция)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наблюдение собствен- ного психического состояния и собственных мыслей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2476163" y="2719646"/>
              <a:ext cx="6589473" cy="98476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8"/>
            <p:cNvSpPr txBox="1"/>
            <p:nvPr/>
          </p:nvSpPr>
          <p:spPr>
            <a:xfrm>
              <a:off x="2476163" y="2719646"/>
              <a:ext cx="6589473" cy="9847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Самовосприятие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восприятие, понимание самого себя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2476163" y="3950600"/>
              <a:ext cx="6589473" cy="98476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8"/>
            <p:cNvSpPr txBox="1"/>
            <p:nvPr/>
          </p:nvSpPr>
          <p:spPr>
            <a:xfrm>
              <a:off x="2476163" y="3950600"/>
              <a:ext cx="6589473" cy="9847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Самооценка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собственная оценка личностью своих каче- ств, способностей, поступков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pic>
        <p:nvPicPr>
          <p:cNvPr id="536" name="Google Shape;5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5252" y="1947932"/>
            <a:ext cx="3194806" cy="42984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37" name="Google Shape;537;p19"/>
          <p:cNvSpPr txBox="1"/>
          <p:nvPr>
            <p:ph idx="1" type="body"/>
          </p:nvPr>
        </p:nvSpPr>
        <p:spPr>
          <a:xfrm>
            <a:off x="1104901" y="1947925"/>
            <a:ext cx="6283800" cy="105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72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/>
              <a:t>Обществоведение: Учебное пособие для 9 класса. / Под ред. А.Н.Данилова. – Минск: Адукацыя і выха- ванне, 2019, §1.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Биологическое, психологическое и социальное в человеке.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Индивид, индивидуальность, личность.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Сознание и самосознание.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Биологическое, психологическое и социальное в человеке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780893" y="1838746"/>
            <a:ext cx="10628693" cy="4533229"/>
            <a:chOff x="2107" y="327244"/>
            <a:chExt cx="10628693" cy="4533229"/>
          </a:xfrm>
        </p:grpSpPr>
        <p:sp>
          <p:nvSpPr>
            <p:cNvPr id="141" name="Google Shape;141;p3"/>
            <p:cNvSpPr/>
            <p:nvPr/>
          </p:nvSpPr>
          <p:spPr>
            <a:xfrm>
              <a:off x="2107" y="32724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6591" y="34172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Биологические характеристики человека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51850" y="821768"/>
              <a:ext cx="749742" cy="3708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3"/>
            <p:cNvSpPr/>
            <p:nvPr/>
          </p:nvSpPr>
          <p:spPr>
            <a:xfrm>
              <a:off x="1501592" y="945399"/>
              <a:ext cx="9129208" cy="4945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1516076" y="959883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способность к саморегуляции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51850" y="821768"/>
              <a:ext cx="749742" cy="103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3"/>
            <p:cNvSpPr/>
            <p:nvPr/>
          </p:nvSpPr>
          <p:spPr>
            <a:xfrm>
              <a:off x="1501592" y="1563553"/>
              <a:ext cx="9129208" cy="5815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1518625" y="1580586"/>
              <a:ext cx="9095142" cy="5474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обмен веществом, энергией и информацией с окружающей средой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51850" y="821768"/>
              <a:ext cx="749742" cy="17465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3"/>
            <p:cNvSpPr/>
            <p:nvPr/>
          </p:nvSpPr>
          <p:spPr>
            <a:xfrm>
              <a:off x="1501592" y="2268739"/>
              <a:ext cx="9129208" cy="5992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1519143" y="2286290"/>
              <a:ext cx="9094106" cy="5641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особенности строения и функционирования организма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51850" y="821768"/>
              <a:ext cx="749742" cy="24170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3"/>
            <p:cNvSpPr/>
            <p:nvPr/>
          </p:nvSpPr>
          <p:spPr>
            <a:xfrm>
              <a:off x="1501592" y="2991595"/>
              <a:ext cx="9129208" cy="4945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1516076" y="3006079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работа органов чувств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51850" y="821768"/>
              <a:ext cx="749742" cy="31042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3"/>
            <p:cNvSpPr/>
            <p:nvPr/>
          </p:nvSpPr>
          <p:spPr>
            <a:xfrm>
              <a:off x="1501592" y="3609749"/>
              <a:ext cx="9129208" cy="63257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1520119" y="3628276"/>
              <a:ext cx="9092154" cy="5955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психика (совокупность внутренних состояний и явлений – ощущения, переживания, эмоции и пр.)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51850" y="821768"/>
              <a:ext cx="749742" cy="37914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3"/>
            <p:cNvSpPr/>
            <p:nvPr/>
          </p:nvSpPr>
          <p:spPr>
            <a:xfrm>
              <a:off x="1501592" y="4365950"/>
              <a:ext cx="9129208" cy="4945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1516076" y="4380434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зависимость здоровья от условий жизни, природной среды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Биологическое, психологическое и социальное в человеке</a:t>
            </a: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79126" y="2154353"/>
            <a:ext cx="10632227" cy="3761430"/>
            <a:chOff x="340" y="597158"/>
            <a:chExt cx="10632227" cy="3761430"/>
          </a:xfrm>
        </p:grpSpPr>
        <p:sp>
          <p:nvSpPr>
            <p:cNvPr id="168" name="Google Shape;168;p4"/>
            <p:cNvSpPr/>
            <p:nvPr/>
          </p:nvSpPr>
          <p:spPr>
            <a:xfrm>
              <a:off x="5316454" y="2151468"/>
              <a:ext cx="3761679" cy="6528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9" name="Google Shape;169;p4"/>
            <p:cNvSpPr/>
            <p:nvPr/>
          </p:nvSpPr>
          <p:spPr>
            <a:xfrm>
              <a:off x="5270734" y="2151468"/>
              <a:ext cx="91440" cy="6528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4"/>
            <p:cNvSpPr/>
            <p:nvPr/>
          </p:nvSpPr>
          <p:spPr>
            <a:xfrm>
              <a:off x="1554775" y="2151468"/>
              <a:ext cx="3761679" cy="6528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4"/>
            <p:cNvSpPr/>
            <p:nvPr/>
          </p:nvSpPr>
          <p:spPr>
            <a:xfrm>
              <a:off x="3227166" y="597158"/>
              <a:ext cx="4178576" cy="1554310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3227166" y="597158"/>
              <a:ext cx="4178576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Отличия человека от животных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0" y="2804278"/>
              <a:ext cx="3108868" cy="1554310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340" y="2804278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высокоорганизованный мозг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762020" y="2804278"/>
              <a:ext cx="3108868" cy="1554310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3762020" y="2804278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мышление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523699" y="2804278"/>
              <a:ext cx="3108868" cy="1554310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7523699" y="2804278"/>
              <a:ext cx="3108868" cy="15543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членораздельная речь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Биологическое, психологическое и социальное в человеке</a:t>
            </a:r>
            <a:endParaRPr/>
          </a:p>
        </p:txBody>
      </p:sp>
      <p:grpSp>
        <p:nvGrpSpPr>
          <p:cNvPr id="185" name="Google Shape;185;p5"/>
          <p:cNvGrpSpPr/>
          <p:nvPr/>
        </p:nvGrpSpPr>
        <p:grpSpPr>
          <a:xfrm>
            <a:off x="780893" y="2011553"/>
            <a:ext cx="10628693" cy="3915075"/>
            <a:chOff x="2107" y="672579"/>
            <a:chExt cx="10628693" cy="3915075"/>
          </a:xfrm>
        </p:grpSpPr>
        <p:sp>
          <p:nvSpPr>
            <p:cNvPr id="186" name="Google Shape;186;p5"/>
            <p:cNvSpPr/>
            <p:nvPr/>
          </p:nvSpPr>
          <p:spPr>
            <a:xfrm>
              <a:off x="2107" y="672579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16591" y="687063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Социальные характеристики человека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51850" y="1167103"/>
              <a:ext cx="749742" cy="3708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5"/>
            <p:cNvSpPr/>
            <p:nvPr/>
          </p:nvSpPr>
          <p:spPr>
            <a:xfrm>
              <a:off x="1501592" y="1290734"/>
              <a:ext cx="9129208" cy="4945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1516076" y="1305218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умение создавать орудия труда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1850" y="1167103"/>
              <a:ext cx="749742" cy="103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5"/>
            <p:cNvSpPr/>
            <p:nvPr/>
          </p:nvSpPr>
          <p:spPr>
            <a:xfrm>
              <a:off x="1501592" y="1908888"/>
              <a:ext cx="9129208" cy="58155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1518625" y="1925921"/>
              <a:ext cx="9095142" cy="5474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способность преобразовывать условия своего существования, творчески видоиз- менять окружающий мир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51850" y="1167103"/>
              <a:ext cx="749742" cy="17465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5"/>
            <p:cNvSpPr/>
            <p:nvPr/>
          </p:nvSpPr>
          <p:spPr>
            <a:xfrm>
              <a:off x="1501592" y="2614074"/>
              <a:ext cx="9129208" cy="59922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1519143" y="2631625"/>
              <a:ext cx="9094106" cy="5641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способность создавать культурные ценности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751850" y="1167103"/>
              <a:ext cx="749742" cy="24170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5"/>
            <p:cNvSpPr/>
            <p:nvPr/>
          </p:nvSpPr>
          <p:spPr>
            <a:xfrm>
              <a:off x="1501592" y="3336929"/>
              <a:ext cx="9129208" cy="49452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1516076" y="3351413"/>
              <a:ext cx="9100240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способность заниматься самопознанием и саморазвитием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751850" y="1167103"/>
              <a:ext cx="749742" cy="31042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5"/>
            <p:cNvSpPr/>
            <p:nvPr/>
          </p:nvSpPr>
          <p:spPr>
            <a:xfrm>
              <a:off x="1501592" y="3955084"/>
              <a:ext cx="9129208" cy="63257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1520119" y="3973611"/>
              <a:ext cx="9092154" cy="5955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способность вырабатывать духовные ориентиры собственной жизни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Биологическое, психологическое и социальное в человеке</a:t>
            </a:r>
            <a:endParaRPr/>
          </a:p>
        </p:txBody>
      </p:sp>
      <p:grpSp>
        <p:nvGrpSpPr>
          <p:cNvPr id="209" name="Google Shape;209;p6"/>
          <p:cNvGrpSpPr/>
          <p:nvPr/>
        </p:nvGrpSpPr>
        <p:grpSpPr>
          <a:xfrm>
            <a:off x="2032000" y="1423359"/>
            <a:ext cx="8128000" cy="494523"/>
            <a:chOff x="2107" y="370654"/>
            <a:chExt cx="7497424" cy="494523"/>
          </a:xfrm>
        </p:grpSpPr>
        <p:sp>
          <p:nvSpPr>
            <p:cNvPr id="210" name="Google Shape;210;p6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Человек – биосоциальное существо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6"/>
          <p:cNvGrpSpPr/>
          <p:nvPr/>
        </p:nvGrpSpPr>
        <p:grpSpPr>
          <a:xfrm>
            <a:off x="1235990" y="2138003"/>
            <a:ext cx="9718502" cy="552090"/>
            <a:chOff x="0" y="824362"/>
            <a:chExt cx="8128000" cy="954012"/>
          </a:xfrm>
        </p:grpSpPr>
        <p:sp>
          <p:nvSpPr>
            <p:cNvPr id="213" name="Google Shape;213;p6"/>
            <p:cNvSpPr/>
            <p:nvPr/>
          </p:nvSpPr>
          <p:spPr>
            <a:xfrm rot="10800000">
              <a:off x="0" y="824362"/>
              <a:ext cx="8128000" cy="954012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0" y="824362"/>
              <a:ext cx="8128000" cy="95401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Правила и нормы культуры, выработанные в процессе исторического развития общества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6"/>
          <p:cNvGrpSpPr/>
          <p:nvPr/>
        </p:nvGrpSpPr>
        <p:grpSpPr>
          <a:xfrm>
            <a:off x="1252451" y="4122075"/>
            <a:ext cx="9718502" cy="544817"/>
            <a:chOff x="0" y="1712684"/>
            <a:chExt cx="8128000" cy="954012"/>
          </a:xfrm>
        </p:grpSpPr>
        <p:sp>
          <p:nvSpPr>
            <p:cNvPr id="216" name="Google Shape;216;p6"/>
            <p:cNvSpPr/>
            <p:nvPr/>
          </p:nvSpPr>
          <p:spPr>
            <a:xfrm rot="10800000">
              <a:off x="0" y="1712684"/>
              <a:ext cx="8128000" cy="954012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0" y="1712684"/>
              <a:ext cx="8128000" cy="95401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 биологические стороны жизни человека, его врождённые и унаследованные качества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6"/>
          <p:cNvGrpSpPr/>
          <p:nvPr/>
        </p:nvGrpSpPr>
        <p:grpSpPr>
          <a:xfrm>
            <a:off x="1235990" y="6098874"/>
            <a:ext cx="9718502" cy="570014"/>
            <a:chOff x="0" y="2601005"/>
            <a:chExt cx="8128000" cy="954001"/>
          </a:xfrm>
        </p:grpSpPr>
        <p:sp>
          <p:nvSpPr>
            <p:cNvPr id="219" name="Google Shape;219;p6"/>
            <p:cNvSpPr/>
            <p:nvPr/>
          </p:nvSpPr>
          <p:spPr>
            <a:xfrm>
              <a:off x="0" y="2601005"/>
              <a:ext cx="8128000" cy="9540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0" y="2601005"/>
              <a:ext cx="8128000" cy="95400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 способности и характер человека как личности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6"/>
          <p:cNvSpPr/>
          <p:nvPr/>
        </p:nvSpPr>
        <p:spPr>
          <a:xfrm>
            <a:off x="3142794" y="2784982"/>
            <a:ext cx="5904894" cy="1242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thickThin" w="48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оказывают регулирующее воздействие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159255" y="4761781"/>
            <a:ext cx="5904894" cy="1242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thickThin" w="48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оказывают влияние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Биологическое, психологическое и социальное в человеке</a:t>
            </a:r>
            <a:endParaRPr/>
          </a:p>
        </p:txBody>
      </p:sp>
      <p:grpSp>
        <p:nvGrpSpPr>
          <p:cNvPr id="229" name="Google Shape;229;p7"/>
          <p:cNvGrpSpPr/>
          <p:nvPr/>
        </p:nvGrpSpPr>
        <p:grpSpPr>
          <a:xfrm>
            <a:off x="2032000" y="1423359"/>
            <a:ext cx="9927084" cy="4051808"/>
            <a:chOff x="2107" y="370654"/>
            <a:chExt cx="9156933" cy="4051808"/>
          </a:xfrm>
        </p:grpSpPr>
        <p:sp>
          <p:nvSpPr>
            <p:cNvPr id="230" name="Google Shape;230;p7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Две природы человека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5389997" y="2360808"/>
              <a:ext cx="3769043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82421"/>
                  </a:solidFill>
                  <a:latin typeface="Arial"/>
                  <a:ea typeface="Arial"/>
                  <a:cs typeface="Arial"/>
                  <a:sym typeface="Arial"/>
                </a:rPr>
                <a:t>творит, создаёт</a:t>
              </a:r>
              <a:endParaRPr b="1" sz="2000">
                <a:solidFill>
                  <a:srgbClr val="28242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5389997" y="3956907"/>
              <a:ext cx="3769043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82421"/>
                  </a:solidFill>
                  <a:latin typeface="Arial"/>
                  <a:ea typeface="Arial"/>
                  <a:cs typeface="Arial"/>
                  <a:sym typeface="Arial"/>
                </a:rPr>
                <a:t>преобразовывает</a:t>
              </a:r>
              <a:endParaRPr b="1" sz="2000">
                <a:solidFill>
                  <a:srgbClr val="28242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7"/>
          <p:cNvGrpSpPr/>
          <p:nvPr/>
        </p:nvGrpSpPr>
        <p:grpSpPr>
          <a:xfrm>
            <a:off x="301926" y="2389487"/>
            <a:ext cx="6862947" cy="3907386"/>
            <a:chOff x="1" y="327774"/>
            <a:chExt cx="6862947" cy="3907386"/>
          </a:xfrm>
        </p:grpSpPr>
        <p:sp>
          <p:nvSpPr>
            <p:cNvPr id="235" name="Google Shape;235;p7"/>
            <p:cNvSpPr/>
            <p:nvPr/>
          </p:nvSpPr>
          <p:spPr>
            <a:xfrm>
              <a:off x="876799" y="2281468"/>
              <a:ext cx="746573" cy="9777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1219330" y="2739598"/>
              <a:ext cx="61510" cy="61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876799" y="1304134"/>
              <a:ext cx="729318" cy="97733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1210971" y="1762315"/>
              <a:ext cx="60973" cy="60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 rot="-5400000">
              <a:off x="-1515293" y="1843068"/>
              <a:ext cx="3907386" cy="87679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 rot="-5400000">
              <a:off x="-1515293" y="1843068"/>
              <a:ext cx="3907386" cy="8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Природа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606117" y="353680"/>
              <a:ext cx="5239575" cy="190090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1606117" y="353680"/>
              <a:ext cx="5239575" cy="19009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Культура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– созданная человеческой деятель- ностью «вторая природа», надстроенная над естественной средой обитания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623372" y="2308784"/>
              <a:ext cx="5239575" cy="190090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1623372" y="2308784"/>
              <a:ext cx="5239575" cy="19009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Природа (натура)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самоорганизующаяся, существующая и развивающаяся по собствен- ным законам естественная среда обитания человека и общества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7"/>
          <p:cNvGrpSpPr/>
          <p:nvPr/>
        </p:nvGrpSpPr>
        <p:grpSpPr>
          <a:xfrm>
            <a:off x="8220974" y="3879068"/>
            <a:ext cx="3390181" cy="1098374"/>
            <a:chOff x="2107" y="370654"/>
            <a:chExt cx="7497424" cy="494523"/>
          </a:xfrm>
        </p:grpSpPr>
        <p:sp>
          <p:nvSpPr>
            <p:cNvPr id="246" name="Google Shape;246;p7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Человеческое общество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 rot="10800000">
            <a:off x="7366958" y="5374699"/>
            <a:ext cx="2685748" cy="70111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"/>
          <p:cNvSpPr/>
          <p:nvPr/>
        </p:nvSpPr>
        <p:spPr>
          <a:xfrm flipH="1">
            <a:off x="7366958" y="2820388"/>
            <a:ext cx="2685748" cy="70111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Биологическое, психологическое и социальное в человеке. </a:t>
            </a:r>
            <a:endParaRPr/>
          </a:p>
        </p:txBody>
      </p:sp>
      <p:grpSp>
        <p:nvGrpSpPr>
          <p:cNvPr id="256" name="Google Shape;256;p8"/>
          <p:cNvGrpSpPr/>
          <p:nvPr/>
        </p:nvGrpSpPr>
        <p:grpSpPr>
          <a:xfrm>
            <a:off x="2015539" y="1626065"/>
            <a:ext cx="8128000" cy="1017916"/>
            <a:chOff x="2107" y="370654"/>
            <a:chExt cx="7497424" cy="494523"/>
          </a:xfrm>
        </p:grpSpPr>
        <p:sp>
          <p:nvSpPr>
            <p:cNvPr id="257" name="Google Shape;257;p8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Качество человека – социальное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(способность быть субъектом жизни общества)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8"/>
          <p:cNvGrpSpPr/>
          <p:nvPr/>
        </p:nvGrpSpPr>
        <p:grpSpPr>
          <a:xfrm>
            <a:off x="2031241" y="3510952"/>
            <a:ext cx="8128000" cy="586595"/>
            <a:chOff x="2107" y="370654"/>
            <a:chExt cx="7497424" cy="494523"/>
          </a:xfrm>
        </p:grpSpPr>
        <p:sp>
          <p:nvSpPr>
            <p:cNvPr id="260" name="Google Shape;260;p8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Субъект деятельности – активное существо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2047702" y="4114801"/>
            <a:ext cx="8128000" cy="586595"/>
            <a:chOff x="2107" y="370654"/>
            <a:chExt cx="7497424" cy="494523"/>
          </a:xfrm>
        </p:grpSpPr>
        <p:sp>
          <p:nvSpPr>
            <p:cNvPr id="263" name="Google Shape;263;p8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Тот, кто действует осознанно и может отвечать за то, что делает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4376076" y="4968816"/>
            <a:ext cx="3111653" cy="1302588"/>
            <a:chOff x="2107" y="370654"/>
            <a:chExt cx="7497424" cy="494523"/>
          </a:xfrm>
        </p:grpSpPr>
        <p:sp>
          <p:nvSpPr>
            <p:cNvPr id="266" name="Google Shape;266;p8"/>
            <p:cNvSpPr/>
            <p:nvPr/>
          </p:nvSpPr>
          <p:spPr>
            <a:xfrm>
              <a:off x="2107" y="370654"/>
              <a:ext cx="7497424" cy="4945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16591" y="385138"/>
              <a:ext cx="7468456" cy="465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-180975" lvl="0" marL="1809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понимает</a:t>
              </a:r>
              <a:endParaRPr/>
            </a:p>
            <a:p>
              <a:pPr indent="-180975" lvl="0" marL="180975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действует</a:t>
              </a:r>
              <a:endParaRPr/>
            </a:p>
            <a:p>
              <a:pPr indent="-180975" lvl="0" marL="180975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отвечает за поступки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8"/>
          <p:cNvSpPr/>
          <p:nvPr/>
        </p:nvSpPr>
        <p:spPr>
          <a:xfrm>
            <a:off x="5591660" y="2734233"/>
            <a:ext cx="958504" cy="72530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Индивид, индивидуальность, личность</a:t>
            </a:r>
            <a:endParaRPr/>
          </a:p>
        </p:txBody>
      </p:sp>
      <p:grpSp>
        <p:nvGrpSpPr>
          <p:cNvPr id="275" name="Google Shape;275;p9"/>
          <p:cNvGrpSpPr/>
          <p:nvPr/>
        </p:nvGrpSpPr>
        <p:grpSpPr>
          <a:xfrm>
            <a:off x="1105141" y="1738727"/>
            <a:ext cx="9980199" cy="4726264"/>
            <a:chOff x="241" y="220479"/>
            <a:chExt cx="9980199" cy="4726264"/>
          </a:xfrm>
        </p:grpSpPr>
        <p:sp>
          <p:nvSpPr>
            <p:cNvPr id="276" name="Google Shape;276;p9"/>
            <p:cNvSpPr/>
            <p:nvPr/>
          </p:nvSpPr>
          <p:spPr>
            <a:xfrm>
              <a:off x="8397148" y="3670832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9"/>
            <p:cNvSpPr/>
            <p:nvPr/>
          </p:nvSpPr>
          <p:spPr>
            <a:xfrm>
              <a:off x="8397148" y="2394920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9"/>
            <p:cNvSpPr/>
            <p:nvPr/>
          </p:nvSpPr>
          <p:spPr>
            <a:xfrm>
              <a:off x="4990341" y="1119008"/>
              <a:ext cx="3452527" cy="3773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9"/>
            <p:cNvSpPr/>
            <p:nvPr/>
          </p:nvSpPr>
          <p:spPr>
            <a:xfrm>
              <a:off x="4944620" y="2394920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9"/>
            <p:cNvSpPr/>
            <p:nvPr/>
          </p:nvSpPr>
          <p:spPr>
            <a:xfrm>
              <a:off x="4944620" y="1119008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9"/>
            <p:cNvSpPr/>
            <p:nvPr/>
          </p:nvSpPr>
          <p:spPr>
            <a:xfrm>
              <a:off x="1492093" y="3670832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9"/>
            <p:cNvSpPr/>
            <p:nvPr/>
          </p:nvSpPr>
          <p:spPr>
            <a:xfrm>
              <a:off x="1492093" y="2394920"/>
              <a:ext cx="91440" cy="377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9"/>
            <p:cNvSpPr/>
            <p:nvPr/>
          </p:nvSpPr>
          <p:spPr>
            <a:xfrm>
              <a:off x="1537813" y="1119008"/>
              <a:ext cx="3452527" cy="3773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9"/>
            <p:cNvSpPr/>
            <p:nvPr/>
          </p:nvSpPr>
          <p:spPr>
            <a:xfrm>
              <a:off x="3235252" y="220479"/>
              <a:ext cx="3510177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9"/>
            <p:cNvSpPr txBox="1"/>
            <p:nvPr/>
          </p:nvSpPr>
          <p:spPr>
            <a:xfrm>
              <a:off x="3235252" y="220479"/>
              <a:ext cx="3510177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Человек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241" y="1496390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241" y="1496390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Индивид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241" y="2772302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241" y="2772302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биологическое существо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241" y="4048214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241" y="4048214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индивидом рождаются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452768" y="1496390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3452768" y="1496390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Индивидуальность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3452768" y="2772302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 txBox="1"/>
            <p:nvPr/>
          </p:nvSpPr>
          <p:spPr>
            <a:xfrm>
              <a:off x="3452768" y="2772302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неповторимое существо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905295" y="1496390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 txBox="1"/>
            <p:nvPr/>
          </p:nvSpPr>
          <p:spPr>
            <a:xfrm>
              <a:off x="6905295" y="1496390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Личность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905295" y="2772302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6905295" y="2772302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социальное существо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905295" y="4048214"/>
              <a:ext cx="3075145" cy="89852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9"/>
            <p:cNvSpPr txBox="1"/>
            <p:nvPr/>
          </p:nvSpPr>
          <p:spPr>
            <a:xfrm>
              <a:off x="6905295" y="4048214"/>
              <a:ext cx="3075145" cy="898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личностью становятся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15.09.2019</vt:lpwstr>
  </property>
</Properties>
</file>