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Cambria Math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0" roundtripDataSignature="AMtx7mhKwQne23BcgLw7GNR7AIyhRRrb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mbriaMath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5.jpg"/><Relationship Id="rId6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5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5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5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5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5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5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5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5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5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26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9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9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9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9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0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0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0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0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6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16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9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19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9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9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9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0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0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2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3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3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4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4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4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4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4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4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4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4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/>
              <a:t>Социальная мобильность</a:t>
            </a:r>
            <a:endParaRPr/>
          </a:p>
        </p:txBody>
      </p:sp>
      <p:sp>
        <p:nvSpPr>
          <p:cNvPr id="162" name="Google Shape;162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Обществоведение (повышенный уровень)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10 класс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Жизненная стратегия</a:t>
            </a:r>
            <a:endParaRPr sz="3600"/>
          </a:p>
        </p:txBody>
      </p:sp>
      <p:sp>
        <p:nvSpPr>
          <p:cNvPr id="314" name="Google Shape;314;p10"/>
          <p:cNvSpPr txBox="1"/>
          <p:nvPr/>
        </p:nvSpPr>
        <p:spPr>
          <a:xfrm>
            <a:off x="251520" y="1268760"/>
            <a:ext cx="7989322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Жизненная стратегия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это основная линия жизни, избранная индиви- дом сознательно, исходя из его представлений о смысле жизни, ценностей и образа будущего, а также оценки своих ресурсов и потенциала</a:t>
            </a:r>
            <a:endParaRPr/>
          </a:p>
        </p:txBody>
      </p:sp>
      <p:grpSp>
        <p:nvGrpSpPr>
          <p:cNvPr id="315" name="Google Shape;315;p10"/>
          <p:cNvGrpSpPr/>
          <p:nvPr/>
        </p:nvGrpSpPr>
        <p:grpSpPr>
          <a:xfrm>
            <a:off x="395536" y="2351270"/>
            <a:ext cx="7704855" cy="4243690"/>
            <a:chOff x="0" y="2390"/>
            <a:chExt cx="7704855" cy="4243690"/>
          </a:xfrm>
        </p:grpSpPr>
        <p:sp>
          <p:nvSpPr>
            <p:cNvPr id="316" name="Google Shape;316;p10"/>
            <p:cNvSpPr/>
            <p:nvPr/>
          </p:nvSpPr>
          <p:spPr>
            <a:xfrm>
              <a:off x="0" y="2390"/>
              <a:ext cx="6484924" cy="70728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0"/>
            <p:cNvSpPr txBox="1"/>
            <p:nvPr/>
          </p:nvSpPr>
          <p:spPr>
            <a:xfrm>
              <a:off x="20716" y="23106"/>
              <a:ext cx="6443492" cy="6658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Факторы, влияющие на формирование жизненных стратегий молодёжи в современном обществе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648492" y="709672"/>
              <a:ext cx="648492" cy="5304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9" name="Google Shape;319;p10"/>
            <p:cNvSpPr/>
            <p:nvPr/>
          </p:nvSpPr>
          <p:spPr>
            <a:xfrm>
              <a:off x="1296985" y="886493"/>
              <a:ext cx="6407870" cy="7072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0"/>
            <p:cNvSpPr txBox="1"/>
            <p:nvPr/>
          </p:nvSpPr>
          <p:spPr>
            <a:xfrm>
              <a:off x="1317701" y="907209"/>
              <a:ext cx="6366438" cy="6658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смена установки от государственной опеки к приоритету личных усилий для достижения успеха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648492" y="709672"/>
              <a:ext cx="648492" cy="14145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2" name="Google Shape;322;p10"/>
            <p:cNvSpPr/>
            <p:nvPr/>
          </p:nvSpPr>
          <p:spPr>
            <a:xfrm>
              <a:off x="1296985" y="1770595"/>
              <a:ext cx="6407870" cy="7072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0"/>
            <p:cNvSpPr txBox="1"/>
            <p:nvPr/>
          </p:nvSpPr>
          <p:spPr>
            <a:xfrm>
              <a:off x="1317701" y="1791311"/>
              <a:ext cx="6366438" cy="6658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рационализация системы ценностей, снижение влияния идеологических целей и средств, далёких от собственных потребностей индивидов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648492" y="709672"/>
              <a:ext cx="648492" cy="22986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5" name="Google Shape;325;p10"/>
            <p:cNvSpPr/>
            <p:nvPr/>
          </p:nvSpPr>
          <p:spPr>
            <a:xfrm>
              <a:off x="1296985" y="2654697"/>
              <a:ext cx="6407870" cy="7072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0"/>
            <p:cNvSpPr txBox="1"/>
            <p:nvPr/>
          </p:nvSpPr>
          <p:spPr>
            <a:xfrm>
              <a:off x="1317701" y="2675413"/>
              <a:ext cx="6366438" cy="6658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переход к преимущественно рыночным отношениям, раз- витию частного предпринимательства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648492" y="709672"/>
              <a:ext cx="648492" cy="31827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8" name="Google Shape;328;p10"/>
            <p:cNvSpPr/>
            <p:nvPr/>
          </p:nvSpPr>
          <p:spPr>
            <a:xfrm>
              <a:off x="1296985" y="3538799"/>
              <a:ext cx="6407870" cy="7072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0"/>
            <p:cNvSpPr txBox="1"/>
            <p:nvPr/>
          </p:nvSpPr>
          <p:spPr>
            <a:xfrm>
              <a:off x="1317701" y="3559515"/>
              <a:ext cx="6366438" cy="6658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получение высшего образования, когда практически весь период социализации приходится на время обучения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Жизненная стратегия</a:t>
            </a:r>
            <a:endParaRPr sz="3600"/>
          </a:p>
        </p:txBody>
      </p:sp>
      <p:grpSp>
        <p:nvGrpSpPr>
          <p:cNvPr id="335" name="Google Shape;335;p11"/>
          <p:cNvGrpSpPr/>
          <p:nvPr/>
        </p:nvGrpSpPr>
        <p:grpSpPr>
          <a:xfrm>
            <a:off x="258505" y="1613022"/>
            <a:ext cx="8040309" cy="4696298"/>
            <a:chOff x="6985" y="216022"/>
            <a:chExt cx="8040309" cy="4696298"/>
          </a:xfrm>
        </p:grpSpPr>
        <p:sp>
          <p:nvSpPr>
            <p:cNvPr id="336" name="Google Shape;336;p11"/>
            <p:cNvSpPr/>
            <p:nvPr/>
          </p:nvSpPr>
          <p:spPr>
            <a:xfrm>
              <a:off x="6138606" y="2429938"/>
              <a:ext cx="91440" cy="58843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7" name="Google Shape;337;p11"/>
            <p:cNvSpPr/>
            <p:nvPr/>
          </p:nvSpPr>
          <p:spPr>
            <a:xfrm>
              <a:off x="4027140" y="993462"/>
              <a:ext cx="2157186" cy="5884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8" name="Google Shape;338;p11"/>
            <p:cNvSpPr/>
            <p:nvPr/>
          </p:nvSpPr>
          <p:spPr>
            <a:xfrm>
              <a:off x="1824233" y="2429938"/>
              <a:ext cx="91440" cy="58843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9" name="Google Shape;339;p11"/>
            <p:cNvSpPr/>
            <p:nvPr/>
          </p:nvSpPr>
          <p:spPr>
            <a:xfrm>
              <a:off x="1869953" y="993462"/>
              <a:ext cx="2157186" cy="58843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0" name="Google Shape;340;p11"/>
            <p:cNvSpPr/>
            <p:nvPr/>
          </p:nvSpPr>
          <p:spPr>
            <a:xfrm>
              <a:off x="1678318" y="216022"/>
              <a:ext cx="4697643" cy="7774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1"/>
            <p:cNvSpPr txBox="1"/>
            <p:nvPr/>
          </p:nvSpPr>
          <p:spPr>
            <a:xfrm>
              <a:off x="1678318" y="216022"/>
              <a:ext cx="4697643" cy="7774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Базовые жизненные стратегии современной молодёжи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985" y="1581900"/>
              <a:ext cx="3725935" cy="84803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1"/>
            <p:cNvSpPr txBox="1"/>
            <p:nvPr/>
          </p:nvSpPr>
          <p:spPr>
            <a:xfrm>
              <a:off x="6985" y="1581900"/>
              <a:ext cx="3725935" cy="8480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конформизм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985" y="3018376"/>
              <a:ext cx="3725935" cy="189394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1"/>
            <p:cNvSpPr txBox="1"/>
            <p:nvPr/>
          </p:nvSpPr>
          <p:spPr>
            <a:xfrm>
              <a:off x="6985" y="3018376"/>
              <a:ext cx="3725935" cy="1893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приспособление человека к приня- тым групповым нормам поведения и  деятельности под влиянием  реального или воображаемого дав- ления со стороны другого челове- ка или  группы в целом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4321359" y="1581900"/>
              <a:ext cx="3725935" cy="84803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1"/>
            <p:cNvSpPr txBox="1"/>
            <p:nvPr/>
          </p:nvSpPr>
          <p:spPr>
            <a:xfrm>
              <a:off x="4321359" y="1581900"/>
              <a:ext cx="3725935" cy="8480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нонконформизм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4321359" y="3018376"/>
              <a:ext cx="3725935" cy="189394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1"/>
            <p:cNvSpPr txBox="1"/>
            <p:nvPr/>
          </p:nvSpPr>
          <p:spPr>
            <a:xfrm>
              <a:off x="4321359" y="3018376"/>
              <a:ext cx="3725935" cy="1893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стремление отстаивать установки, мнения, противоречащие тем, ко- торые господствуют в данной группе или обществе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Жизненная стратегия</a:t>
            </a:r>
            <a:endParaRPr sz="3600"/>
          </a:p>
        </p:txBody>
      </p:sp>
      <p:grpSp>
        <p:nvGrpSpPr>
          <p:cNvPr id="355" name="Google Shape;355;p12"/>
          <p:cNvGrpSpPr/>
          <p:nvPr/>
        </p:nvGrpSpPr>
        <p:grpSpPr>
          <a:xfrm>
            <a:off x="611557" y="1343793"/>
            <a:ext cx="7281399" cy="5253558"/>
            <a:chOff x="216021" y="3025"/>
            <a:chExt cx="7281399" cy="5253558"/>
          </a:xfrm>
        </p:grpSpPr>
        <p:sp>
          <p:nvSpPr>
            <p:cNvPr id="356" name="Google Shape;356;p12"/>
            <p:cNvSpPr/>
            <p:nvPr/>
          </p:nvSpPr>
          <p:spPr>
            <a:xfrm>
              <a:off x="216021" y="3025"/>
              <a:ext cx="5506584" cy="72421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2"/>
            <p:cNvSpPr txBox="1"/>
            <p:nvPr/>
          </p:nvSpPr>
          <p:spPr>
            <a:xfrm>
              <a:off x="237232" y="24236"/>
              <a:ext cx="5464162" cy="681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Отличительные социальные качества современной молодёжи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12"/>
            <p:cNvSpPr/>
            <p:nvPr/>
          </p:nvSpPr>
          <p:spPr>
            <a:xfrm>
              <a:off x="766679" y="727237"/>
              <a:ext cx="550658" cy="5431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9" name="Google Shape;359;p12"/>
            <p:cNvSpPr/>
            <p:nvPr/>
          </p:nvSpPr>
          <p:spPr>
            <a:xfrm>
              <a:off x="1317337" y="908290"/>
              <a:ext cx="6171497" cy="72421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2"/>
            <p:cNvSpPr txBox="1"/>
            <p:nvPr/>
          </p:nvSpPr>
          <p:spPr>
            <a:xfrm>
              <a:off x="1338548" y="929501"/>
              <a:ext cx="6129075" cy="681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оптимизм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" name="Google Shape;361;p12"/>
            <p:cNvSpPr/>
            <p:nvPr/>
          </p:nvSpPr>
          <p:spPr>
            <a:xfrm>
              <a:off x="766679" y="727237"/>
              <a:ext cx="550658" cy="14484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2" name="Google Shape;362;p12"/>
            <p:cNvSpPr/>
            <p:nvPr/>
          </p:nvSpPr>
          <p:spPr>
            <a:xfrm>
              <a:off x="1317337" y="1813554"/>
              <a:ext cx="6171497" cy="72421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2"/>
            <p:cNvSpPr txBox="1"/>
            <p:nvPr/>
          </p:nvSpPr>
          <p:spPr>
            <a:xfrm>
              <a:off x="1338548" y="1834765"/>
              <a:ext cx="6129075" cy="681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более гибкая реакция на социальные изменения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766679" y="727237"/>
              <a:ext cx="550658" cy="23536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5" name="Google Shape;365;p12"/>
            <p:cNvSpPr/>
            <p:nvPr/>
          </p:nvSpPr>
          <p:spPr>
            <a:xfrm>
              <a:off x="1317337" y="2718818"/>
              <a:ext cx="6171497" cy="72421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2"/>
            <p:cNvSpPr txBox="1"/>
            <p:nvPr/>
          </p:nvSpPr>
          <p:spPr>
            <a:xfrm>
              <a:off x="1338548" y="2740029"/>
              <a:ext cx="6129075" cy="681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высокая информированность о процессах в науке, техни- ке, социальной жизни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7" name="Google Shape;367;p12"/>
            <p:cNvSpPr/>
            <p:nvPr/>
          </p:nvSpPr>
          <p:spPr>
            <a:xfrm>
              <a:off x="766679" y="727237"/>
              <a:ext cx="550658" cy="32589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8" name="Google Shape;368;p12"/>
            <p:cNvSpPr/>
            <p:nvPr/>
          </p:nvSpPr>
          <p:spPr>
            <a:xfrm>
              <a:off x="1317337" y="3624082"/>
              <a:ext cx="6171497" cy="72421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2"/>
            <p:cNvSpPr txBox="1"/>
            <p:nvPr/>
          </p:nvSpPr>
          <p:spPr>
            <a:xfrm>
              <a:off x="1338548" y="3645293"/>
              <a:ext cx="6129075" cy="681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динамичное овладение современными технологиями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0" name="Google Shape;370;p12"/>
            <p:cNvSpPr/>
            <p:nvPr/>
          </p:nvSpPr>
          <p:spPr>
            <a:xfrm>
              <a:off x="766679" y="727237"/>
              <a:ext cx="559812" cy="41672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1" name="Google Shape;371;p12"/>
            <p:cNvSpPr/>
            <p:nvPr/>
          </p:nvSpPr>
          <p:spPr>
            <a:xfrm>
              <a:off x="1326491" y="4532372"/>
              <a:ext cx="6170929" cy="72421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2"/>
            <p:cNvSpPr txBox="1"/>
            <p:nvPr/>
          </p:nvSpPr>
          <p:spPr>
            <a:xfrm>
              <a:off x="1347702" y="4553583"/>
              <a:ext cx="6128507" cy="681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включение в мировое информационное пространство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Жизненная стратегия</a:t>
            </a:r>
            <a:endParaRPr sz="3600"/>
          </a:p>
        </p:txBody>
      </p:sp>
      <p:grpSp>
        <p:nvGrpSpPr>
          <p:cNvPr id="378" name="Google Shape;378;p13"/>
          <p:cNvGrpSpPr/>
          <p:nvPr/>
        </p:nvGrpSpPr>
        <p:grpSpPr>
          <a:xfrm>
            <a:off x="397842" y="2204863"/>
            <a:ext cx="7844259" cy="3512616"/>
            <a:chOff x="2306" y="807863"/>
            <a:chExt cx="7844259" cy="3512616"/>
          </a:xfrm>
        </p:grpSpPr>
        <p:sp>
          <p:nvSpPr>
            <p:cNvPr id="379" name="Google Shape;379;p13"/>
            <p:cNvSpPr/>
            <p:nvPr/>
          </p:nvSpPr>
          <p:spPr>
            <a:xfrm>
              <a:off x="4963024" y="2803636"/>
              <a:ext cx="2040400" cy="3541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0" name="Google Shape;380;p13"/>
            <p:cNvSpPr/>
            <p:nvPr/>
          </p:nvSpPr>
          <p:spPr>
            <a:xfrm>
              <a:off x="4917304" y="2803636"/>
              <a:ext cx="91440" cy="35411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1" name="Google Shape;381;p13"/>
            <p:cNvSpPr/>
            <p:nvPr/>
          </p:nvSpPr>
          <p:spPr>
            <a:xfrm>
              <a:off x="2922624" y="2803636"/>
              <a:ext cx="2040400" cy="35411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2" name="Google Shape;382;p13"/>
            <p:cNvSpPr/>
            <p:nvPr/>
          </p:nvSpPr>
          <p:spPr>
            <a:xfrm>
              <a:off x="2922624" y="1606376"/>
              <a:ext cx="2040400" cy="3541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3" name="Google Shape;383;p13"/>
            <p:cNvSpPr/>
            <p:nvPr/>
          </p:nvSpPr>
          <p:spPr>
            <a:xfrm>
              <a:off x="2876904" y="1606376"/>
              <a:ext cx="91440" cy="35411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4" name="Google Shape;384;p13"/>
            <p:cNvSpPr/>
            <p:nvPr/>
          </p:nvSpPr>
          <p:spPr>
            <a:xfrm>
              <a:off x="882224" y="1606376"/>
              <a:ext cx="2040400" cy="35411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5" name="Google Shape;385;p13"/>
            <p:cNvSpPr/>
            <p:nvPr/>
          </p:nvSpPr>
          <p:spPr>
            <a:xfrm>
              <a:off x="2306" y="807863"/>
              <a:ext cx="5840636" cy="79851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3"/>
            <p:cNvSpPr txBox="1"/>
            <p:nvPr/>
          </p:nvSpPr>
          <p:spPr>
            <a:xfrm>
              <a:off x="2306" y="807863"/>
              <a:ext cx="5840636" cy="7985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Жизненные стратегии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(по степени и формам активности относительно социальной среды)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39084" y="1960496"/>
              <a:ext cx="1686281" cy="84314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3"/>
            <p:cNvSpPr txBox="1"/>
            <p:nvPr/>
          </p:nvSpPr>
          <p:spPr>
            <a:xfrm>
              <a:off x="39084" y="1960496"/>
              <a:ext cx="1686281" cy="8431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приспособлен- чество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2079484" y="1960496"/>
              <a:ext cx="1686281" cy="84314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3"/>
            <p:cNvSpPr txBox="1"/>
            <p:nvPr/>
          </p:nvSpPr>
          <p:spPr>
            <a:xfrm>
              <a:off x="2079484" y="1960496"/>
              <a:ext cx="1686281" cy="8431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изоляционизм (автономизм)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4119884" y="1960496"/>
              <a:ext cx="1686281" cy="84314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3"/>
            <p:cNvSpPr txBox="1"/>
            <p:nvPr/>
          </p:nvSpPr>
          <p:spPr>
            <a:xfrm>
              <a:off x="4119884" y="1960496"/>
              <a:ext cx="1686281" cy="8431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активизм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2079484" y="3157755"/>
              <a:ext cx="1686281" cy="116272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3"/>
            <p:cNvSpPr txBox="1"/>
            <p:nvPr/>
          </p:nvSpPr>
          <p:spPr>
            <a:xfrm>
              <a:off x="2079484" y="3157755"/>
              <a:ext cx="1686281" cy="11627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направлен на развитие системы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4119884" y="3157755"/>
              <a:ext cx="1686281" cy="116272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3"/>
            <p:cNvSpPr txBox="1"/>
            <p:nvPr/>
          </p:nvSpPr>
          <p:spPr>
            <a:xfrm>
              <a:off x="4119884" y="3157755"/>
              <a:ext cx="1686281" cy="11627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направлен на слом системы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6160284" y="3157755"/>
              <a:ext cx="1686281" cy="116272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3"/>
            <p:cNvSpPr txBox="1"/>
            <p:nvPr/>
          </p:nvSpPr>
          <p:spPr>
            <a:xfrm>
              <a:off x="6160284" y="3157755"/>
              <a:ext cx="1686281" cy="11627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направлен на радикальную перестройку системы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Социальная мобильность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Жизненная стратегия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Социальная мобильность</a:t>
            </a:r>
            <a:endParaRPr sz="3600"/>
          </a:p>
        </p:txBody>
      </p:sp>
      <p:pic>
        <p:nvPicPr>
          <p:cNvPr id="177" name="Google Shape;17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788024" y="1398783"/>
            <a:ext cx="3337790" cy="5199926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78" name="Google Shape;178;p3"/>
          <p:cNvSpPr txBox="1"/>
          <p:nvPr/>
        </p:nvSpPr>
        <p:spPr>
          <a:xfrm>
            <a:off x="2899365" y="6272556"/>
            <a:ext cx="188865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Питирим Сорокин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Google Shape;179;p3"/>
          <p:cNvSpPr txBox="1"/>
          <p:nvPr/>
        </p:nvSpPr>
        <p:spPr>
          <a:xfrm>
            <a:off x="251520" y="1398783"/>
            <a:ext cx="4320480" cy="1200329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Социальная мобильность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изменение индивидом или группой позиции, занимаемой в социальной структуре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80" name="Google Shape;180;p3"/>
          <p:cNvSpPr txBox="1"/>
          <p:nvPr/>
        </p:nvSpPr>
        <p:spPr>
          <a:xfrm>
            <a:off x="251520" y="2852936"/>
            <a:ext cx="4320480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Понятие «социальная мобильность» было введено в научный оборот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  1920-е гг. Питиримом Сорокиным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Социальная мобильность</a:t>
            </a:r>
            <a:endParaRPr sz="3600"/>
          </a:p>
        </p:txBody>
      </p:sp>
      <p:grpSp>
        <p:nvGrpSpPr>
          <p:cNvPr id="186" name="Google Shape;186;p4"/>
          <p:cNvGrpSpPr/>
          <p:nvPr/>
        </p:nvGrpSpPr>
        <p:grpSpPr>
          <a:xfrm>
            <a:off x="183434" y="1757042"/>
            <a:ext cx="8129059" cy="4552275"/>
            <a:chOff x="3922" y="360042"/>
            <a:chExt cx="8129059" cy="4552275"/>
          </a:xfrm>
        </p:grpSpPr>
        <p:sp>
          <p:nvSpPr>
            <p:cNvPr id="187" name="Google Shape;187;p4"/>
            <p:cNvSpPr/>
            <p:nvPr/>
          </p:nvSpPr>
          <p:spPr>
            <a:xfrm>
              <a:off x="5786929" y="2929022"/>
              <a:ext cx="1284490" cy="4458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4"/>
            <p:cNvSpPr/>
            <p:nvPr/>
          </p:nvSpPr>
          <p:spPr>
            <a:xfrm>
              <a:off x="4502439" y="2929022"/>
              <a:ext cx="1284490" cy="44585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4"/>
            <p:cNvSpPr/>
            <p:nvPr/>
          </p:nvSpPr>
          <p:spPr>
            <a:xfrm>
              <a:off x="3784951" y="1421604"/>
              <a:ext cx="2001978" cy="4458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4"/>
            <p:cNvSpPr/>
            <p:nvPr/>
          </p:nvSpPr>
          <p:spPr>
            <a:xfrm>
              <a:off x="1782972" y="1421604"/>
              <a:ext cx="2001978" cy="44585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4"/>
            <p:cNvSpPr/>
            <p:nvPr/>
          </p:nvSpPr>
          <p:spPr>
            <a:xfrm>
              <a:off x="1881273" y="360042"/>
              <a:ext cx="3807355" cy="106156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 txBox="1"/>
            <p:nvPr/>
          </p:nvSpPr>
          <p:spPr>
            <a:xfrm>
              <a:off x="1881273" y="360042"/>
              <a:ext cx="3807355" cy="10615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Типы социальной мобильности (по П.Сорокину)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922" y="1867460"/>
              <a:ext cx="3558101" cy="106156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 txBox="1"/>
            <p:nvPr/>
          </p:nvSpPr>
          <p:spPr>
            <a:xfrm>
              <a:off x="3922" y="1867460"/>
              <a:ext cx="3558101" cy="10615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Горизонтальная мобильность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переход человека в другую социальную группу без изменения социального статуса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4007879" y="1867460"/>
              <a:ext cx="3558101" cy="106156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4007879" y="1867460"/>
              <a:ext cx="3558101" cy="10615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Вертикальная мобильность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переход по ступеням социальной лестницы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440877" y="3374878"/>
              <a:ext cx="2123124" cy="15374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 txBox="1"/>
            <p:nvPr/>
          </p:nvSpPr>
          <p:spPr>
            <a:xfrm>
              <a:off x="3440877" y="3374878"/>
              <a:ext cx="2123124" cy="15374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Нисходящая мобильность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спуск по социальной иерархии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009857" y="3374878"/>
              <a:ext cx="2123124" cy="15374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 txBox="1"/>
            <p:nvPr/>
          </p:nvSpPr>
          <p:spPr>
            <a:xfrm>
              <a:off x="6009857" y="3374878"/>
              <a:ext cx="2123124" cy="15374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Восходящая мобильность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подъём по социальной иерархии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Социальная мобильность</a:t>
            </a:r>
            <a:endParaRPr sz="3600"/>
          </a:p>
        </p:txBody>
      </p:sp>
      <p:grpSp>
        <p:nvGrpSpPr>
          <p:cNvPr id="206" name="Google Shape;206;p5"/>
          <p:cNvGrpSpPr/>
          <p:nvPr/>
        </p:nvGrpSpPr>
        <p:grpSpPr>
          <a:xfrm>
            <a:off x="328304" y="2276868"/>
            <a:ext cx="7911327" cy="3168359"/>
            <a:chOff x="4776" y="1152124"/>
            <a:chExt cx="7911327" cy="3168359"/>
          </a:xfrm>
        </p:grpSpPr>
        <p:sp>
          <p:nvSpPr>
            <p:cNvPr id="207" name="Google Shape;207;p5"/>
            <p:cNvSpPr/>
            <p:nvPr/>
          </p:nvSpPr>
          <p:spPr>
            <a:xfrm>
              <a:off x="3960440" y="1971575"/>
              <a:ext cx="3076138" cy="3441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5"/>
            <p:cNvSpPr/>
            <p:nvPr/>
          </p:nvSpPr>
          <p:spPr>
            <a:xfrm>
              <a:off x="3960440" y="1971575"/>
              <a:ext cx="959208" cy="3441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9" name="Google Shape;209;p5"/>
            <p:cNvSpPr/>
            <p:nvPr/>
          </p:nvSpPr>
          <p:spPr>
            <a:xfrm>
              <a:off x="2835046" y="1971575"/>
              <a:ext cx="1125393" cy="34416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0" name="Google Shape;210;p5"/>
            <p:cNvSpPr/>
            <p:nvPr/>
          </p:nvSpPr>
          <p:spPr>
            <a:xfrm>
              <a:off x="824227" y="1971575"/>
              <a:ext cx="3136212" cy="34416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5"/>
            <p:cNvSpPr/>
            <p:nvPr/>
          </p:nvSpPr>
          <p:spPr>
            <a:xfrm>
              <a:off x="1920776" y="1152124"/>
              <a:ext cx="4079327" cy="81945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1920776" y="1152124"/>
              <a:ext cx="4079327" cy="8194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Факторы, оказывающие влияние на социальную мобильность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776" y="2315745"/>
              <a:ext cx="1638902" cy="20047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5"/>
            <p:cNvSpPr txBox="1"/>
            <p:nvPr/>
          </p:nvSpPr>
          <p:spPr>
            <a:xfrm>
              <a:off x="4776" y="2315745"/>
              <a:ext cx="1638902" cy="2004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пол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987848" y="2315745"/>
              <a:ext cx="1694396" cy="20047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1987848" y="2315745"/>
              <a:ext cx="1694396" cy="2004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возраст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4026414" y="2315745"/>
              <a:ext cx="1786469" cy="20047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4026414" y="2315745"/>
              <a:ext cx="1786469" cy="2004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рождаемости и смертности в стране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157053" y="2315745"/>
              <a:ext cx="1759050" cy="20047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5"/>
            <p:cNvSpPr txBox="1"/>
            <p:nvPr/>
          </p:nvSpPr>
          <p:spPr>
            <a:xfrm>
              <a:off x="6157053" y="2315745"/>
              <a:ext cx="1759050" cy="2004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плотность населения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Социальная мобильность</a:t>
            </a:r>
            <a:endParaRPr sz="3600"/>
          </a:p>
        </p:txBody>
      </p:sp>
      <p:sp>
        <p:nvSpPr>
          <p:cNvPr id="226" name="Google Shape;226;p6"/>
          <p:cNvSpPr txBox="1"/>
          <p:nvPr/>
        </p:nvSpPr>
        <p:spPr>
          <a:xfrm>
            <a:off x="97350" y="1196750"/>
            <a:ext cx="8305800" cy="6465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Каналы социальной мобильности («социальные лифты»)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-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это пути, по кото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рым происходит перемещение людей из одних социальных групп в другие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27" name="Google Shape;227;p6"/>
          <p:cNvGrpSpPr/>
          <p:nvPr/>
        </p:nvGrpSpPr>
        <p:grpSpPr>
          <a:xfrm>
            <a:off x="262590" y="1975567"/>
            <a:ext cx="7970746" cy="4691260"/>
            <a:chOff x="11070" y="2532"/>
            <a:chExt cx="7970746" cy="4691260"/>
          </a:xfrm>
        </p:grpSpPr>
        <p:sp>
          <p:nvSpPr>
            <p:cNvPr id="228" name="Google Shape;228;p6"/>
            <p:cNvSpPr/>
            <p:nvPr/>
          </p:nvSpPr>
          <p:spPr>
            <a:xfrm>
              <a:off x="11070" y="2532"/>
              <a:ext cx="5792469" cy="38296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6"/>
            <p:cNvSpPr txBox="1"/>
            <p:nvPr/>
          </p:nvSpPr>
          <p:spPr>
            <a:xfrm>
              <a:off x="22287" y="13749"/>
              <a:ext cx="5770035" cy="3605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каналы социальной мобильности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90317" y="385492"/>
              <a:ext cx="579246" cy="2872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6"/>
            <p:cNvSpPr/>
            <p:nvPr/>
          </p:nvSpPr>
          <p:spPr>
            <a:xfrm>
              <a:off x="1169564" y="481232"/>
              <a:ext cx="6811002" cy="38296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 txBox="1"/>
            <p:nvPr/>
          </p:nvSpPr>
          <p:spPr>
            <a:xfrm>
              <a:off x="1180781" y="492449"/>
              <a:ext cx="6788568" cy="3605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экономика (можно приложить усилия и стать миллионером)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90317" y="385492"/>
              <a:ext cx="579246" cy="7659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4" name="Google Shape;234;p6"/>
            <p:cNvSpPr/>
            <p:nvPr/>
          </p:nvSpPr>
          <p:spPr>
            <a:xfrm>
              <a:off x="1169564" y="959932"/>
              <a:ext cx="6811002" cy="38296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 txBox="1"/>
            <p:nvPr/>
          </p:nvSpPr>
          <p:spPr>
            <a:xfrm>
              <a:off x="1180781" y="971149"/>
              <a:ext cx="6788568" cy="3605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политика (можно стать государственным лидером)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90317" y="385492"/>
              <a:ext cx="579246" cy="12446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7" name="Google Shape;237;p6"/>
            <p:cNvSpPr/>
            <p:nvPr/>
          </p:nvSpPr>
          <p:spPr>
            <a:xfrm>
              <a:off x="1169564" y="1438632"/>
              <a:ext cx="6811002" cy="38296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 txBox="1"/>
            <p:nvPr/>
          </p:nvSpPr>
          <p:spPr>
            <a:xfrm>
              <a:off x="1180781" y="1449849"/>
              <a:ext cx="6788568" cy="3605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наука (можно стать доктором наук)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90317" y="385492"/>
              <a:ext cx="579246" cy="17233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0" name="Google Shape;240;p6"/>
            <p:cNvSpPr/>
            <p:nvPr/>
          </p:nvSpPr>
          <p:spPr>
            <a:xfrm>
              <a:off x="1169564" y="1917332"/>
              <a:ext cx="6811002" cy="38296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"/>
            <p:cNvSpPr txBox="1"/>
            <p:nvPr/>
          </p:nvSpPr>
          <p:spPr>
            <a:xfrm>
              <a:off x="1180781" y="1928549"/>
              <a:ext cx="6788568" cy="3605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образование (можно стать профессором)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590317" y="385492"/>
              <a:ext cx="579246" cy="22020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3" name="Google Shape;243;p6"/>
            <p:cNvSpPr/>
            <p:nvPr/>
          </p:nvSpPr>
          <p:spPr>
            <a:xfrm>
              <a:off x="1169564" y="2396032"/>
              <a:ext cx="6811002" cy="38296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6"/>
            <p:cNvSpPr txBox="1"/>
            <p:nvPr/>
          </p:nvSpPr>
          <p:spPr>
            <a:xfrm>
              <a:off x="1180781" y="2407249"/>
              <a:ext cx="6788568" cy="3605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армия (можно стать генералом)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590317" y="385492"/>
              <a:ext cx="579246" cy="26807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6" name="Google Shape;246;p6"/>
            <p:cNvSpPr/>
            <p:nvPr/>
          </p:nvSpPr>
          <p:spPr>
            <a:xfrm>
              <a:off x="1169564" y="2874732"/>
              <a:ext cx="6811002" cy="38296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6"/>
            <p:cNvSpPr txBox="1"/>
            <p:nvPr/>
          </p:nvSpPr>
          <p:spPr>
            <a:xfrm>
              <a:off x="1180781" y="2885949"/>
              <a:ext cx="6788568" cy="3605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религия (можно стать церковным иерархом)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590317" y="385492"/>
              <a:ext cx="579246" cy="31594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9" name="Google Shape;249;p6"/>
            <p:cNvSpPr/>
            <p:nvPr/>
          </p:nvSpPr>
          <p:spPr>
            <a:xfrm>
              <a:off x="1169564" y="3353432"/>
              <a:ext cx="6811002" cy="38296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6"/>
            <p:cNvSpPr txBox="1"/>
            <p:nvPr/>
          </p:nvSpPr>
          <p:spPr>
            <a:xfrm>
              <a:off x="1180781" y="3364649"/>
              <a:ext cx="6788568" cy="3605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искусство (можно стать известным художником)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590317" y="385492"/>
              <a:ext cx="579246" cy="36381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2" name="Google Shape;252;p6"/>
            <p:cNvSpPr/>
            <p:nvPr/>
          </p:nvSpPr>
          <p:spPr>
            <a:xfrm>
              <a:off x="1169564" y="3832132"/>
              <a:ext cx="6811002" cy="38296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6"/>
            <p:cNvSpPr txBox="1"/>
            <p:nvPr/>
          </p:nvSpPr>
          <p:spPr>
            <a:xfrm>
              <a:off x="1180781" y="3843349"/>
              <a:ext cx="6788568" cy="3605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средства массовой информации (стать влиятельным журналис- том)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590317" y="385492"/>
              <a:ext cx="579246" cy="41168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" name="Google Shape;255;p6"/>
            <p:cNvSpPr/>
            <p:nvPr/>
          </p:nvSpPr>
          <p:spPr>
            <a:xfrm>
              <a:off x="1169564" y="4310832"/>
              <a:ext cx="6812252" cy="38296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6"/>
            <p:cNvSpPr txBox="1"/>
            <p:nvPr/>
          </p:nvSpPr>
          <p:spPr>
            <a:xfrm>
              <a:off x="1180781" y="4322049"/>
              <a:ext cx="6789818" cy="3605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семья (можно «выйти замуж за принца»)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Социальная мобильность</a:t>
            </a:r>
            <a:endParaRPr sz="3600"/>
          </a:p>
        </p:txBody>
      </p:sp>
      <p:grpSp>
        <p:nvGrpSpPr>
          <p:cNvPr id="262" name="Google Shape;262;p7"/>
          <p:cNvGrpSpPr/>
          <p:nvPr/>
        </p:nvGrpSpPr>
        <p:grpSpPr>
          <a:xfrm>
            <a:off x="258505" y="1613022"/>
            <a:ext cx="8040309" cy="4696298"/>
            <a:chOff x="6985" y="216022"/>
            <a:chExt cx="8040309" cy="4696298"/>
          </a:xfrm>
        </p:grpSpPr>
        <p:sp>
          <p:nvSpPr>
            <p:cNvPr id="263" name="Google Shape;263;p7"/>
            <p:cNvSpPr/>
            <p:nvPr/>
          </p:nvSpPr>
          <p:spPr>
            <a:xfrm>
              <a:off x="6138606" y="2429938"/>
              <a:ext cx="91440" cy="58843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4" name="Google Shape;264;p7"/>
            <p:cNvSpPr/>
            <p:nvPr/>
          </p:nvSpPr>
          <p:spPr>
            <a:xfrm>
              <a:off x="4027140" y="993462"/>
              <a:ext cx="2157186" cy="5884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5" name="Google Shape;265;p7"/>
            <p:cNvSpPr/>
            <p:nvPr/>
          </p:nvSpPr>
          <p:spPr>
            <a:xfrm>
              <a:off x="1824233" y="2429938"/>
              <a:ext cx="91440" cy="58843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6" name="Google Shape;266;p7"/>
            <p:cNvSpPr/>
            <p:nvPr/>
          </p:nvSpPr>
          <p:spPr>
            <a:xfrm>
              <a:off x="1869953" y="993462"/>
              <a:ext cx="2157186" cy="58843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7" name="Google Shape;267;p7"/>
            <p:cNvSpPr/>
            <p:nvPr/>
          </p:nvSpPr>
          <p:spPr>
            <a:xfrm>
              <a:off x="1678318" y="216022"/>
              <a:ext cx="4697643" cy="7774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 txBox="1"/>
            <p:nvPr/>
          </p:nvSpPr>
          <p:spPr>
            <a:xfrm>
              <a:off x="1678318" y="216022"/>
              <a:ext cx="4697643" cy="7774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Типы социальной мобильности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6985" y="1581900"/>
              <a:ext cx="3725935" cy="84803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 txBox="1"/>
            <p:nvPr/>
          </p:nvSpPr>
          <p:spPr>
            <a:xfrm>
              <a:off x="6985" y="1581900"/>
              <a:ext cx="3725935" cy="8480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индивидуальная мобильность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6985" y="3018376"/>
              <a:ext cx="3725935" cy="189394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 txBox="1"/>
            <p:nvPr/>
          </p:nvSpPr>
          <p:spPr>
            <a:xfrm>
              <a:off x="6985" y="3018376"/>
              <a:ext cx="3725935" cy="1893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социальное перемещение конкретного человека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321359" y="1581900"/>
              <a:ext cx="3725935" cy="84803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 txBox="1"/>
            <p:nvPr/>
          </p:nvSpPr>
          <p:spPr>
            <a:xfrm>
              <a:off x="4321359" y="1581900"/>
              <a:ext cx="3725935" cy="8480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групповая мобильность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321359" y="3018376"/>
              <a:ext cx="3725935" cy="189394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 txBox="1"/>
            <p:nvPr/>
          </p:nvSpPr>
          <p:spPr>
            <a:xfrm>
              <a:off x="4321359" y="3018376"/>
              <a:ext cx="3725935" cy="1893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перемещения совершаются коллективно, и целые классы, социальные слои изменяют свой статус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Социальная мобильность</a:t>
            </a:r>
            <a:endParaRPr sz="3600"/>
          </a:p>
        </p:txBody>
      </p:sp>
      <p:sp>
        <p:nvSpPr>
          <p:cNvPr id="282" name="Google Shape;282;p8"/>
          <p:cNvSpPr txBox="1"/>
          <p:nvPr/>
        </p:nvSpPr>
        <p:spPr>
          <a:xfrm>
            <a:off x="1717333" y="1510411"/>
            <a:ext cx="5040560" cy="7416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Наличие и характер социальной мобильности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83" name="Google Shape;283;p8"/>
          <p:cNvGrpSpPr/>
          <p:nvPr/>
        </p:nvGrpSpPr>
        <p:grpSpPr>
          <a:xfrm>
            <a:off x="395536" y="3557438"/>
            <a:ext cx="3456384" cy="1870784"/>
            <a:chOff x="395536" y="3557438"/>
            <a:chExt cx="3456384" cy="1870784"/>
          </a:xfrm>
        </p:grpSpPr>
        <p:sp>
          <p:nvSpPr>
            <p:cNvPr id="284" name="Google Shape;284;p8"/>
            <p:cNvSpPr txBox="1"/>
            <p:nvPr/>
          </p:nvSpPr>
          <p:spPr>
            <a:xfrm>
              <a:off x="395536" y="3557438"/>
              <a:ext cx="3456384" cy="6463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Закрытые общества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(кастовые сословные общества)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85" name="Google Shape;285;p8"/>
            <p:cNvSpPr txBox="1"/>
            <p:nvPr/>
          </p:nvSpPr>
          <p:spPr>
            <a:xfrm>
              <a:off x="416236" y="4227622"/>
              <a:ext cx="3435600" cy="1200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общественные системы, в ко- торых мобильность затрудне- на, а некоторые её виды запре- щены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4561649" y="3555769"/>
            <a:ext cx="3456384" cy="2420019"/>
            <a:chOff x="4561649" y="3555769"/>
            <a:chExt cx="3456384" cy="2420019"/>
          </a:xfrm>
        </p:grpSpPr>
        <p:sp>
          <p:nvSpPr>
            <p:cNvPr id="287" name="Google Shape;287;p8"/>
            <p:cNvSpPr txBox="1"/>
            <p:nvPr/>
          </p:nvSpPr>
          <p:spPr>
            <a:xfrm>
              <a:off x="4561649" y="3555769"/>
              <a:ext cx="3456384" cy="6480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Открытые общества</a:t>
              </a:r>
              <a:endParaRPr b="1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88" name="Google Shape;288;p8"/>
            <p:cNvSpPr txBox="1"/>
            <p:nvPr/>
          </p:nvSpPr>
          <p:spPr>
            <a:xfrm>
              <a:off x="4572000" y="4221088"/>
              <a:ext cx="3435600" cy="17547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общественные системы, кото- рые одобряют и поощряют со- циальную мобильность, соз- дают условия для продвиже- ния субъекта по социальной лестнице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289" name="Google Shape;289;p8"/>
          <p:cNvSpPr/>
          <p:nvPr/>
        </p:nvSpPr>
        <p:spPr>
          <a:xfrm>
            <a:off x="1787386" y="2279339"/>
            <a:ext cx="936104" cy="1250771"/>
          </a:xfrm>
          <a:prstGeom prst="downArrow">
            <a:avLst>
              <a:gd fmla="val 50000" name="adj1"/>
              <a:gd fmla="val 86861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5821789" y="2304998"/>
            <a:ext cx="936104" cy="1250771"/>
          </a:xfrm>
          <a:prstGeom prst="downArrow">
            <a:avLst>
              <a:gd fmla="val 50000" name="adj1"/>
              <a:gd fmla="val 86861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Социальная мобильность</a:t>
            </a:r>
            <a:endParaRPr sz="3600"/>
          </a:p>
        </p:txBody>
      </p:sp>
      <p:sp>
        <p:nvSpPr>
          <p:cNvPr id="296" name="Google Shape;296;p9"/>
          <p:cNvSpPr txBox="1"/>
          <p:nvPr/>
        </p:nvSpPr>
        <p:spPr>
          <a:xfrm>
            <a:off x="255086" y="6093296"/>
            <a:ext cx="7989300" cy="6465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современном обществе интенсивность протекания процессов горизон- тальной и вертикальной мобильности резко возрастает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97" name="Google Shape;297;p9"/>
          <p:cNvGrpSpPr/>
          <p:nvPr/>
        </p:nvGrpSpPr>
        <p:grpSpPr>
          <a:xfrm>
            <a:off x="180595" y="1808821"/>
            <a:ext cx="8063812" cy="3699203"/>
            <a:chOff x="1083" y="540061"/>
            <a:chExt cx="8063812" cy="3699203"/>
          </a:xfrm>
        </p:grpSpPr>
        <p:sp>
          <p:nvSpPr>
            <p:cNvPr id="298" name="Google Shape;298;p9"/>
            <p:cNvSpPr/>
            <p:nvPr/>
          </p:nvSpPr>
          <p:spPr>
            <a:xfrm>
              <a:off x="4032448" y="1718981"/>
              <a:ext cx="2853527" cy="13413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97852"/>
                  </a:lnTo>
                  <a:lnTo>
                    <a:pt x="120000" y="97852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9" name="Google Shape;299;p9"/>
            <p:cNvSpPr/>
            <p:nvPr/>
          </p:nvSpPr>
          <p:spPr>
            <a:xfrm>
              <a:off x="3986728" y="1718981"/>
              <a:ext cx="91440" cy="13413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97852"/>
                  </a:lnTo>
                  <a:lnTo>
                    <a:pt x="60711" y="97852"/>
                  </a:lnTo>
                  <a:lnTo>
                    <a:pt x="60711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0" name="Google Shape;300;p9"/>
            <p:cNvSpPr/>
            <p:nvPr/>
          </p:nvSpPr>
          <p:spPr>
            <a:xfrm>
              <a:off x="1180003" y="1718981"/>
              <a:ext cx="2852444" cy="134136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97852"/>
                  </a:lnTo>
                  <a:lnTo>
                    <a:pt x="0" y="97852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1" name="Google Shape;301;p9"/>
            <p:cNvSpPr/>
            <p:nvPr/>
          </p:nvSpPr>
          <p:spPr>
            <a:xfrm>
              <a:off x="2232248" y="540061"/>
              <a:ext cx="3600398" cy="117892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9"/>
            <p:cNvSpPr txBox="1"/>
            <p:nvPr/>
          </p:nvSpPr>
          <p:spPr>
            <a:xfrm>
              <a:off x="2232248" y="540061"/>
              <a:ext cx="3600398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Причины роста интенсивности социальной мобильности в современном обществе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1083" y="3060344"/>
              <a:ext cx="2357840" cy="117892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9"/>
            <p:cNvSpPr txBox="1"/>
            <p:nvPr/>
          </p:nvSpPr>
          <p:spPr>
            <a:xfrm>
              <a:off x="1083" y="3060344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Динамизм общественной жизни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2854070" y="3060344"/>
              <a:ext cx="2357840" cy="117892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9"/>
            <p:cNvSpPr txBox="1"/>
            <p:nvPr/>
          </p:nvSpPr>
          <p:spPr>
            <a:xfrm>
              <a:off x="2854070" y="3060344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Стремительные преобразования в экономике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5707055" y="3060344"/>
              <a:ext cx="2357840" cy="117892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9"/>
            <p:cNvSpPr txBox="1"/>
            <p:nvPr/>
          </p:nvSpPr>
          <p:spPr>
            <a:xfrm>
              <a:off x="5707055" y="3060344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Появление новых профессий и исчезновение многих старых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07.10.2020</vt:lpwstr>
  </property>
</Properties>
</file>