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6" r:id="rId2"/>
    <p:sldId id="271" r:id="rId3"/>
    <p:sldId id="258" r:id="rId4"/>
    <p:sldId id="259" r:id="rId5"/>
    <p:sldId id="260" r:id="rId6"/>
    <p:sldId id="261" r:id="rId7"/>
    <p:sldId id="262" r:id="rId8"/>
    <p:sldId id="268" r:id="rId9"/>
    <p:sldId id="265" r:id="rId10"/>
    <p:sldId id="266" r:id="rId11"/>
    <p:sldId id="267" r:id="rId12"/>
    <p:sldId id="269" r:id="rId13"/>
    <p:sldId id="270" r:id="rId14"/>
  </p:sldIdLst>
  <p:sldSz cx="9144000" cy="6858000" type="screen4x3"/>
  <p:notesSz cx="6858000" cy="99456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707" autoAdjust="0"/>
  </p:normalViewPr>
  <p:slideViewPr>
    <p:cSldViewPr>
      <p:cViewPr>
        <p:scale>
          <a:sx n="114" d="100"/>
          <a:sy n="114" d="100"/>
        </p:scale>
        <p:origin x="-1470" y="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DAF3-D8BE-4FFD-ADFE-9291BF9EA4F2}" type="doc">
      <dgm:prSet loTypeId="urn:microsoft.com/office/officeart/2005/8/layout/default" loCatId="list" qsTypeId="urn:microsoft.com/office/officeart/2005/8/quickstyle/3d2#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E847E84-9871-4CE9-96C8-AC7B6CBE8F4B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Брахманы</a:t>
          </a:r>
        </a:p>
      </dgm:t>
    </dgm:pt>
    <dgm:pt modelId="{02F68F83-0E1A-4446-97FB-8C7AC510877D}" type="parTrans" cxnId="{88634C28-7255-45F8-867E-5233A667C4F9}">
      <dgm:prSet/>
      <dgm:spPr/>
      <dgm:t>
        <a:bodyPr/>
        <a:lstStyle/>
        <a:p>
          <a:endParaRPr lang="ru-RU"/>
        </a:p>
      </dgm:t>
    </dgm:pt>
    <dgm:pt modelId="{006367FB-502F-49C7-AA1F-CBF3C81B26CE}" type="sibTrans" cxnId="{88634C28-7255-45F8-867E-5233A667C4F9}">
      <dgm:prSet/>
      <dgm:spPr/>
      <dgm:t>
        <a:bodyPr/>
        <a:lstStyle/>
        <a:p>
          <a:endParaRPr lang="ru-RU"/>
        </a:p>
      </dgm:t>
    </dgm:pt>
    <dgm:pt modelId="{0188A2E5-9F0A-47FD-A4E1-497D726ACA30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Кшатрии</a:t>
          </a:r>
        </a:p>
      </dgm:t>
    </dgm:pt>
    <dgm:pt modelId="{C81142BF-A8D7-47AA-9768-62E3B6D66A20}" type="parTrans" cxnId="{FA7BCF00-A98D-4C97-9E6D-3EB6EA091FE6}">
      <dgm:prSet/>
      <dgm:spPr/>
      <dgm:t>
        <a:bodyPr/>
        <a:lstStyle/>
        <a:p>
          <a:endParaRPr lang="ru-RU"/>
        </a:p>
      </dgm:t>
    </dgm:pt>
    <dgm:pt modelId="{95A67410-3E1F-45F6-B4E4-5DB29FD007A6}" type="sibTrans" cxnId="{FA7BCF00-A98D-4C97-9E6D-3EB6EA091FE6}">
      <dgm:prSet/>
      <dgm:spPr/>
      <dgm:t>
        <a:bodyPr/>
        <a:lstStyle/>
        <a:p>
          <a:endParaRPr lang="ru-RU"/>
        </a:p>
      </dgm:t>
    </dgm:pt>
    <dgm:pt modelId="{98B2E410-00F8-4140-9269-83A787E3B393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Вайшьи</a:t>
          </a:r>
        </a:p>
      </dgm:t>
    </dgm:pt>
    <dgm:pt modelId="{25A70E68-938C-4B5C-8F43-EBCD6B4551D8}" type="parTrans" cxnId="{D7C03E72-B92B-4978-84F3-ED7D1F1D7806}">
      <dgm:prSet/>
      <dgm:spPr/>
      <dgm:t>
        <a:bodyPr/>
        <a:lstStyle/>
        <a:p>
          <a:endParaRPr lang="ru-RU"/>
        </a:p>
      </dgm:t>
    </dgm:pt>
    <dgm:pt modelId="{65BE8BC6-53FC-414A-9122-0F06B4A60843}" type="sibTrans" cxnId="{D7C03E72-B92B-4978-84F3-ED7D1F1D7806}">
      <dgm:prSet/>
      <dgm:spPr/>
      <dgm:t>
        <a:bodyPr/>
        <a:lstStyle/>
        <a:p>
          <a:endParaRPr lang="ru-RU"/>
        </a:p>
      </dgm:t>
    </dgm:pt>
    <dgm:pt modelId="{DC86E6BA-686F-4E98-BFB0-941C3D8EEF1E}">
      <dgm:prSet phldrT="[Текст]"/>
      <dgm:spPr/>
      <dgm:t>
        <a:bodyPr/>
        <a:lstStyle/>
        <a:p>
          <a:r>
            <a: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Шудры</a:t>
          </a:r>
        </a:p>
      </dgm:t>
    </dgm:pt>
    <dgm:pt modelId="{A3045EA2-5A6A-4D43-B336-01B8E0A40656}" type="parTrans" cxnId="{DF24A31E-41D4-4B12-97F9-92E7C14B7036}">
      <dgm:prSet/>
      <dgm:spPr/>
      <dgm:t>
        <a:bodyPr/>
        <a:lstStyle/>
        <a:p>
          <a:endParaRPr lang="ru-RU"/>
        </a:p>
      </dgm:t>
    </dgm:pt>
    <dgm:pt modelId="{C6FFD89E-2292-444D-8F97-FEFC1B2643AC}" type="sibTrans" cxnId="{DF24A31E-41D4-4B12-97F9-92E7C14B7036}">
      <dgm:prSet/>
      <dgm:spPr/>
      <dgm:t>
        <a:bodyPr/>
        <a:lstStyle/>
        <a:p>
          <a:endParaRPr lang="ru-RU"/>
        </a:p>
      </dgm:t>
    </dgm:pt>
    <dgm:pt modelId="{3566A443-02B6-4AC4-9F79-3A7A77C85E1D}">
      <dgm:prSet phldrT="[Текст]" custT="1"/>
      <dgm:spPr/>
      <dgm:t>
        <a:bodyPr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r>
            <a:rPr lang="ru-RU" sz="4000" b="1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Варны</a:t>
          </a:r>
        </a:p>
      </dgm:t>
    </dgm:pt>
    <dgm:pt modelId="{4277ACF8-6A07-4A85-A333-19651B09492D}" type="parTrans" cxnId="{ECE4D377-0312-4485-BC16-4BE3CC3A08A9}">
      <dgm:prSet/>
      <dgm:spPr/>
      <dgm:t>
        <a:bodyPr/>
        <a:lstStyle/>
        <a:p>
          <a:endParaRPr lang="ru-RU"/>
        </a:p>
      </dgm:t>
    </dgm:pt>
    <dgm:pt modelId="{5781BF4D-FF8F-4CEA-B961-6F8DEE886152}" type="sibTrans" cxnId="{ECE4D377-0312-4485-BC16-4BE3CC3A08A9}">
      <dgm:prSet/>
      <dgm:spPr/>
      <dgm:t>
        <a:bodyPr/>
        <a:lstStyle/>
        <a:p>
          <a:endParaRPr lang="ru-RU"/>
        </a:p>
      </dgm:t>
    </dgm:pt>
    <dgm:pt modelId="{24553DF2-A294-4FC4-AAAE-A5E9A18CEFDD}" type="pres">
      <dgm:prSet presAssocID="{9B9CDAF3-D8BE-4FFD-ADFE-9291BF9EA4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42DD3A-B6A2-49A7-BF15-3F16F58250EC}" type="pres">
      <dgm:prSet presAssocID="{8E847E84-9871-4CE9-96C8-AC7B6CBE8F4B}" presName="node" presStyleLbl="node1" presStyleIdx="0" presStyleCnt="5" custAng="0" custScaleX="67336" custLinFactY="14260" custLinFactNeighborX="-31573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4FEE52-3DDE-4D09-BA67-E7972A803D88}" type="pres">
      <dgm:prSet presAssocID="{006367FB-502F-49C7-AA1F-CBF3C81B26CE}" presName="sibTrans" presStyleCnt="0"/>
      <dgm:spPr/>
    </dgm:pt>
    <dgm:pt modelId="{76AF7007-DFB6-4D87-A00C-08497078A03A}" type="pres">
      <dgm:prSet presAssocID="{0188A2E5-9F0A-47FD-A4E1-497D726ACA30}" presName="node" presStyleLbl="node1" presStyleIdx="1" presStyleCnt="5" custScaleX="72470" custLinFactY="14260" custLinFactNeighborX="-35767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E021C0-D949-48C4-8F03-EF9813D157DA}" type="pres">
      <dgm:prSet presAssocID="{95A67410-3E1F-45F6-B4E4-5DB29FD007A6}" presName="sibTrans" presStyleCnt="0"/>
      <dgm:spPr/>
    </dgm:pt>
    <dgm:pt modelId="{DDADA070-F21D-4333-9019-FE6C542D9B86}" type="pres">
      <dgm:prSet presAssocID="{98B2E410-00F8-4140-9269-83A787E3B393}" presName="node" presStyleLbl="node1" presStyleIdx="2" presStyleCnt="5" custScaleX="69619" custLinFactY="13956" custLinFactNeighborX="-4048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0AE63-23D2-4DB0-A3EC-21BB07C5554F}" type="pres">
      <dgm:prSet presAssocID="{65BE8BC6-53FC-414A-9122-0F06B4A60843}" presName="sibTrans" presStyleCnt="0"/>
      <dgm:spPr/>
    </dgm:pt>
    <dgm:pt modelId="{3E81CD42-7228-4F08-BAB4-0BB66EAD22BF}" type="pres">
      <dgm:prSet presAssocID="{DC86E6BA-686F-4E98-BFB0-941C3D8EEF1E}" presName="node" presStyleLbl="node1" presStyleIdx="3" presStyleCnt="5" custScaleX="66916" custLinFactX="67828" custLinFactNeighborX="100000" custLinFactNeighborY="-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5313DA-3D46-490E-A7FE-453594BD4D85}" type="pres">
      <dgm:prSet presAssocID="{C6FFD89E-2292-444D-8F97-FEFC1B2643AC}" presName="sibTrans" presStyleCnt="0"/>
      <dgm:spPr/>
    </dgm:pt>
    <dgm:pt modelId="{60682AF1-CCF2-431C-9730-7DC3EE68EAF0}" type="pres">
      <dgm:prSet presAssocID="{3566A443-02B6-4AC4-9F79-3A7A77C85E1D}" presName="node" presStyleLbl="node1" presStyleIdx="4" presStyleCnt="5" custLinFactY="-16693" custLinFactNeighborX="-38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E4D377-0312-4485-BC16-4BE3CC3A08A9}" srcId="{9B9CDAF3-D8BE-4FFD-ADFE-9291BF9EA4F2}" destId="{3566A443-02B6-4AC4-9F79-3A7A77C85E1D}" srcOrd="4" destOrd="0" parTransId="{4277ACF8-6A07-4A85-A333-19651B09492D}" sibTransId="{5781BF4D-FF8F-4CEA-B961-6F8DEE886152}"/>
    <dgm:cxn modelId="{88634C28-7255-45F8-867E-5233A667C4F9}" srcId="{9B9CDAF3-D8BE-4FFD-ADFE-9291BF9EA4F2}" destId="{8E847E84-9871-4CE9-96C8-AC7B6CBE8F4B}" srcOrd="0" destOrd="0" parTransId="{02F68F83-0E1A-4446-97FB-8C7AC510877D}" sibTransId="{006367FB-502F-49C7-AA1F-CBF3C81B26CE}"/>
    <dgm:cxn modelId="{FA7BCF00-A98D-4C97-9E6D-3EB6EA091FE6}" srcId="{9B9CDAF3-D8BE-4FFD-ADFE-9291BF9EA4F2}" destId="{0188A2E5-9F0A-47FD-A4E1-497D726ACA30}" srcOrd="1" destOrd="0" parTransId="{C81142BF-A8D7-47AA-9768-62E3B6D66A20}" sibTransId="{95A67410-3E1F-45F6-B4E4-5DB29FD007A6}"/>
    <dgm:cxn modelId="{A0573138-2B7F-4C94-9375-DF5FFA70935C}" type="presOf" srcId="{3566A443-02B6-4AC4-9F79-3A7A77C85E1D}" destId="{60682AF1-CCF2-431C-9730-7DC3EE68EAF0}" srcOrd="0" destOrd="0" presId="urn:microsoft.com/office/officeart/2005/8/layout/default"/>
    <dgm:cxn modelId="{425F69A1-2091-471C-88CB-B696D17DDD2F}" type="presOf" srcId="{98B2E410-00F8-4140-9269-83A787E3B393}" destId="{DDADA070-F21D-4333-9019-FE6C542D9B86}" srcOrd="0" destOrd="0" presId="urn:microsoft.com/office/officeart/2005/8/layout/default"/>
    <dgm:cxn modelId="{59BB62B9-01DF-425D-9101-E388D488139B}" type="presOf" srcId="{0188A2E5-9F0A-47FD-A4E1-497D726ACA30}" destId="{76AF7007-DFB6-4D87-A00C-08497078A03A}" srcOrd="0" destOrd="0" presId="urn:microsoft.com/office/officeart/2005/8/layout/default"/>
    <dgm:cxn modelId="{D7C03E72-B92B-4978-84F3-ED7D1F1D7806}" srcId="{9B9CDAF3-D8BE-4FFD-ADFE-9291BF9EA4F2}" destId="{98B2E410-00F8-4140-9269-83A787E3B393}" srcOrd="2" destOrd="0" parTransId="{25A70E68-938C-4B5C-8F43-EBCD6B4551D8}" sibTransId="{65BE8BC6-53FC-414A-9122-0F06B4A60843}"/>
    <dgm:cxn modelId="{8325C421-CC17-4DC4-9ED8-4394C7793FD5}" type="presOf" srcId="{9B9CDAF3-D8BE-4FFD-ADFE-9291BF9EA4F2}" destId="{24553DF2-A294-4FC4-AAAE-A5E9A18CEFDD}" srcOrd="0" destOrd="0" presId="urn:microsoft.com/office/officeart/2005/8/layout/default"/>
    <dgm:cxn modelId="{FBB74444-8521-4102-A60B-A1AFDF51FB9E}" type="presOf" srcId="{8E847E84-9871-4CE9-96C8-AC7B6CBE8F4B}" destId="{2B42DD3A-B6A2-49A7-BF15-3F16F58250EC}" srcOrd="0" destOrd="0" presId="urn:microsoft.com/office/officeart/2005/8/layout/default"/>
    <dgm:cxn modelId="{E137E60D-B8F5-43A8-A312-777839DC6A3F}" type="presOf" srcId="{DC86E6BA-686F-4E98-BFB0-941C3D8EEF1E}" destId="{3E81CD42-7228-4F08-BAB4-0BB66EAD22BF}" srcOrd="0" destOrd="0" presId="urn:microsoft.com/office/officeart/2005/8/layout/default"/>
    <dgm:cxn modelId="{DF24A31E-41D4-4B12-97F9-92E7C14B7036}" srcId="{9B9CDAF3-D8BE-4FFD-ADFE-9291BF9EA4F2}" destId="{DC86E6BA-686F-4E98-BFB0-941C3D8EEF1E}" srcOrd="3" destOrd="0" parTransId="{A3045EA2-5A6A-4D43-B336-01B8E0A40656}" sibTransId="{C6FFD89E-2292-444D-8F97-FEFC1B2643AC}"/>
    <dgm:cxn modelId="{60B77872-EA59-428C-AD16-F1C2912984C3}" type="presParOf" srcId="{24553DF2-A294-4FC4-AAAE-A5E9A18CEFDD}" destId="{2B42DD3A-B6A2-49A7-BF15-3F16F58250EC}" srcOrd="0" destOrd="0" presId="urn:microsoft.com/office/officeart/2005/8/layout/default"/>
    <dgm:cxn modelId="{9CE8D175-E522-44FE-9397-D59FB9D0BFA7}" type="presParOf" srcId="{24553DF2-A294-4FC4-AAAE-A5E9A18CEFDD}" destId="{924FEE52-3DDE-4D09-BA67-E7972A803D88}" srcOrd="1" destOrd="0" presId="urn:microsoft.com/office/officeart/2005/8/layout/default"/>
    <dgm:cxn modelId="{0F82652E-18BD-4D0F-929E-1E8472074DB6}" type="presParOf" srcId="{24553DF2-A294-4FC4-AAAE-A5E9A18CEFDD}" destId="{76AF7007-DFB6-4D87-A00C-08497078A03A}" srcOrd="2" destOrd="0" presId="urn:microsoft.com/office/officeart/2005/8/layout/default"/>
    <dgm:cxn modelId="{6128C35B-2520-4642-B1D0-BE3DC9F0736C}" type="presParOf" srcId="{24553DF2-A294-4FC4-AAAE-A5E9A18CEFDD}" destId="{38E021C0-D949-48C4-8F03-EF9813D157DA}" srcOrd="3" destOrd="0" presId="urn:microsoft.com/office/officeart/2005/8/layout/default"/>
    <dgm:cxn modelId="{66DB3E0A-5A8D-4B3D-9327-63F8FB0DD4A4}" type="presParOf" srcId="{24553DF2-A294-4FC4-AAAE-A5E9A18CEFDD}" destId="{DDADA070-F21D-4333-9019-FE6C542D9B86}" srcOrd="4" destOrd="0" presId="urn:microsoft.com/office/officeart/2005/8/layout/default"/>
    <dgm:cxn modelId="{420B8A27-BDC6-4B2C-95F3-4ADC4D8553DD}" type="presParOf" srcId="{24553DF2-A294-4FC4-AAAE-A5E9A18CEFDD}" destId="{D320AE63-23D2-4DB0-A3EC-21BB07C5554F}" srcOrd="5" destOrd="0" presId="urn:microsoft.com/office/officeart/2005/8/layout/default"/>
    <dgm:cxn modelId="{D6D031CF-3CC6-4956-B5B2-FA30BE8A0A8D}" type="presParOf" srcId="{24553DF2-A294-4FC4-AAAE-A5E9A18CEFDD}" destId="{3E81CD42-7228-4F08-BAB4-0BB66EAD22BF}" srcOrd="6" destOrd="0" presId="urn:microsoft.com/office/officeart/2005/8/layout/default"/>
    <dgm:cxn modelId="{82519D83-D121-479C-83CB-76E81F876DB3}" type="presParOf" srcId="{24553DF2-A294-4FC4-AAAE-A5E9A18CEFDD}" destId="{735313DA-3D46-490E-A7FE-453594BD4D85}" srcOrd="7" destOrd="0" presId="urn:microsoft.com/office/officeart/2005/8/layout/default"/>
    <dgm:cxn modelId="{FEE2E079-3718-43E6-B74C-891A046FF57F}" type="presParOf" srcId="{24553DF2-A294-4FC4-AAAE-A5E9A18CEFDD}" destId="{60682AF1-CCF2-431C-9730-7DC3EE68EAF0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42DD3A-B6A2-49A7-BF15-3F16F58250EC}">
      <dsp:nvSpPr>
        <dsp:cNvPr id="0" name=""/>
        <dsp:cNvSpPr/>
      </dsp:nvSpPr>
      <dsp:spPr>
        <a:xfrm>
          <a:off x="6" y="2143138"/>
          <a:ext cx="2104513" cy="1875234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Брахманы</a:t>
          </a:r>
        </a:p>
      </dsp:txBody>
      <dsp:txXfrm>
        <a:off x="6" y="2143138"/>
        <a:ext cx="2104513" cy="1875234"/>
      </dsp:txXfrm>
    </dsp:sp>
    <dsp:sp modelId="{76AF7007-DFB6-4D87-A00C-08497078A03A}">
      <dsp:nvSpPr>
        <dsp:cNvPr id="0" name=""/>
        <dsp:cNvSpPr/>
      </dsp:nvSpPr>
      <dsp:spPr>
        <a:xfrm>
          <a:off x="2285979" y="2143138"/>
          <a:ext cx="2264970" cy="1875234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Кшатрии</a:t>
          </a:r>
        </a:p>
      </dsp:txBody>
      <dsp:txXfrm>
        <a:off x="2285979" y="2143138"/>
        <a:ext cx="2264970" cy="1875234"/>
      </dsp:txXfrm>
    </dsp:sp>
    <dsp:sp modelId="{DDADA070-F21D-4333-9019-FE6C542D9B86}">
      <dsp:nvSpPr>
        <dsp:cNvPr id="0" name=""/>
        <dsp:cNvSpPr/>
      </dsp:nvSpPr>
      <dsp:spPr>
        <a:xfrm>
          <a:off x="4716002" y="2137438"/>
          <a:ext cx="2175865" cy="1875234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Вайшьи</a:t>
          </a:r>
        </a:p>
      </dsp:txBody>
      <dsp:txXfrm>
        <a:off x="4716002" y="2137438"/>
        <a:ext cx="2175865" cy="1875234"/>
      </dsp:txXfrm>
    </dsp:sp>
    <dsp:sp modelId="{3E81CD42-7228-4F08-BAB4-0BB66EAD22BF}">
      <dsp:nvSpPr>
        <dsp:cNvPr id="0" name=""/>
        <dsp:cNvSpPr/>
      </dsp:nvSpPr>
      <dsp:spPr>
        <a:xfrm>
          <a:off x="7052613" y="2137431"/>
          <a:ext cx="2091386" cy="1875234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b="1" kern="1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Шудры</a:t>
          </a:r>
        </a:p>
      </dsp:txBody>
      <dsp:txXfrm>
        <a:off x="7052613" y="2137431"/>
        <a:ext cx="2091386" cy="1875234"/>
      </dsp:txXfrm>
    </dsp:sp>
    <dsp:sp modelId="{60682AF1-CCF2-431C-9730-7DC3EE68EAF0}">
      <dsp:nvSpPr>
        <dsp:cNvPr id="0" name=""/>
        <dsp:cNvSpPr/>
      </dsp:nvSpPr>
      <dsp:spPr>
        <a:xfrm>
          <a:off x="3000366" y="2"/>
          <a:ext cx="3125390" cy="1875234"/>
        </a:xfrm>
        <a:prstGeom prst="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  <a:scene3d>
            <a:camera prst="orthographicFront"/>
            <a:lightRig rig="flat" dir="t">
              <a:rot lat="0" lon="0" rev="18900000"/>
            </a:lightRig>
          </a:scene3d>
          <a:sp3d extrusionH="31750" contourW="6350" prstMaterial="powder">
            <a:bevelT w="19050" h="19050" prst="angle"/>
            <a:contourClr>
              <a:schemeClr val="accent3">
                <a:tint val="100000"/>
                <a:shade val="100000"/>
                <a:satMod val="100000"/>
                <a:hueMod val="100000"/>
              </a:schemeClr>
            </a:contourClr>
          </a:sp3d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000" b="1" kern="1200" cap="none" spc="0" dirty="0">
              <a:ln/>
              <a:solidFill>
                <a:schemeClr val="accent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rPr>
            <a:t>Варны</a:t>
          </a:r>
        </a:p>
      </dsp:txBody>
      <dsp:txXfrm>
        <a:off x="3000366" y="2"/>
        <a:ext cx="3125390" cy="18752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83C8A3-A501-41A6-A9EF-5A66E6162009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F11A3-7480-472A-A454-ADF3A42B065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9248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F26E9-9F56-4335-9D09-D1CA7D70F25D}" type="datetimeFigureOut">
              <a:rPr lang="ru-RU" smtClean="0"/>
              <a:pPr/>
              <a:t>12.01.2020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899075-765F-4AE5-A4E2-DF4C8D914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21280" t="7069" r="4498" b="29948"/>
          <a:stretch>
            <a:fillRect/>
          </a:stretch>
        </p:blipFill>
        <p:spPr bwMode="auto">
          <a:xfrm>
            <a:off x="2602062" y="638561"/>
            <a:ext cx="3127236" cy="2143140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7529" y="3916376"/>
            <a:ext cx="3127236" cy="2355851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72198" y="928669"/>
            <a:ext cx="2286016" cy="3810027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5785" y="2425954"/>
            <a:ext cx="2620650" cy="3652476"/>
          </a:xfrm>
          <a:prstGeom prst="ellipse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444362" y="285728"/>
            <a:ext cx="6389890" cy="553997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Проблемное задание!</a:t>
            </a:r>
          </a:p>
          <a:p>
            <a:pPr algn="ctr"/>
            <a:r>
              <a:rPr lang="ru-RU" sz="6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Каковы достижения </a:t>
            </a:r>
          </a:p>
          <a:p>
            <a:pPr algn="ctr"/>
            <a:r>
              <a:rPr lang="ru-RU" sz="6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индийской к</a:t>
            </a:r>
            <a:r>
              <a:rPr lang="ru-RU" sz="60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ультуры </a:t>
            </a:r>
          </a:p>
          <a:p>
            <a:pPr algn="ctr"/>
            <a:r>
              <a:rPr lang="ru-RU" sz="60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эпохи</a:t>
            </a:r>
          </a:p>
          <a:p>
            <a:pPr algn="ctr"/>
            <a:r>
              <a:rPr lang="ru-RU" sz="60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средневековья?</a:t>
            </a:r>
          </a:p>
          <a:p>
            <a:pPr algn="ctr"/>
            <a:r>
              <a:rPr lang="ru-RU" sz="60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Стр.132.</a:t>
            </a:r>
          </a:p>
        </p:txBody>
      </p:sp>
      <p:pic>
        <p:nvPicPr>
          <p:cNvPr id="7" name="Рисунок 6" descr="48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72074"/>
            <a:ext cx="1038145" cy="1414472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214546" y="1571612"/>
            <a:ext cx="4713150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</a:t>
            </a:r>
            <a:r>
              <a:rPr lang="ru-RU" sz="72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остижения</a:t>
            </a:r>
          </a:p>
          <a:p>
            <a:pPr algn="ctr"/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Культуры </a:t>
            </a:r>
          </a:p>
          <a:p>
            <a:pPr algn="ctr"/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Индии</a:t>
            </a:r>
            <a:endParaRPr lang="ru-RU" sz="7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1652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4" name="Таблица 6">
            <a:extLst>
              <a:ext uri="{FF2B5EF4-FFF2-40B4-BE49-F238E27FC236}">
                <a16:creationId xmlns:a16="http://schemas.microsoft.com/office/drawing/2014/main" xmlns="" id="{38FF6E1F-4BE1-4C00-A9E9-42184E01D6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473032"/>
              </p:ext>
            </p:extLst>
          </p:nvPr>
        </p:nvGraphicFramePr>
        <p:xfrm>
          <a:off x="756691" y="1510040"/>
          <a:ext cx="7630617" cy="164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543539">
                  <a:extLst>
                    <a:ext uri="{9D8B030D-6E8A-4147-A177-3AD203B41FA5}">
                      <a16:colId xmlns:a16="http://schemas.microsoft.com/office/drawing/2014/main" xmlns="" val="362511071"/>
                    </a:ext>
                  </a:extLst>
                </a:gridCol>
                <a:gridCol w="2543539">
                  <a:extLst>
                    <a:ext uri="{9D8B030D-6E8A-4147-A177-3AD203B41FA5}">
                      <a16:colId xmlns:a16="http://schemas.microsoft.com/office/drawing/2014/main" xmlns="" val="481895921"/>
                    </a:ext>
                  </a:extLst>
                </a:gridCol>
                <a:gridCol w="2543539">
                  <a:extLst>
                    <a:ext uri="{9D8B030D-6E8A-4147-A177-3AD203B41FA5}">
                      <a16:colId xmlns:a16="http://schemas.microsoft.com/office/drawing/2014/main" xmlns="" val="169373884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3200" dirty="0"/>
                        <a:t>Варны в Индии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Религии в Индии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/>
                        <a:t>Достижения культуры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774715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70241003"/>
                  </a:ext>
                </a:extLst>
              </a:tr>
            </a:tbl>
          </a:graphicData>
        </a:graphic>
      </p:graphicFrame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2A4629F8-7BE0-4E1C-884C-6349C232E42A}"/>
              </a:ext>
            </a:extLst>
          </p:cNvPr>
          <p:cNvSpPr/>
          <p:nvPr/>
        </p:nvSpPr>
        <p:spPr>
          <a:xfrm>
            <a:off x="1187624" y="926584"/>
            <a:ext cx="698477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ЗАКРЕПЛЕНИЕ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8A2A17A2-F77A-46EB-ADD0-F0BBDFF7834A}"/>
              </a:ext>
            </a:extLst>
          </p:cNvPr>
          <p:cNvSpPr/>
          <p:nvPr/>
        </p:nvSpPr>
        <p:spPr>
          <a:xfrm>
            <a:off x="1095177" y="3267788"/>
            <a:ext cx="73437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Слова для таблицы:</a:t>
            </a:r>
          </a:p>
          <a:p>
            <a:pPr algn="just"/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Минарет </a:t>
            </a:r>
            <a:r>
              <a:rPr lang="ru-RU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Кутб</a:t>
            </a:r>
            <a:r>
              <a:rPr lang="ru-RU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-Минар, брахманы, индуизм, кшатрии, цифры, краски, астрономия, вайшьи, шудры, духи и лекарства, Вишну, Брахма, Шива, медицина </a:t>
            </a:r>
            <a:r>
              <a:rPr lang="ru-RU" sz="3200" b="1" dirty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041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120507" y="1571612"/>
            <a:ext cx="6901248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Домашнее задание:</a:t>
            </a:r>
          </a:p>
          <a:p>
            <a:pPr algn="ctr"/>
            <a:r>
              <a:rPr lang="ru-RU" sz="72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Параграф 29, </a:t>
            </a:r>
          </a:p>
          <a:p>
            <a:pPr algn="ctr"/>
            <a:r>
              <a:rPr lang="ru-RU" sz="72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вопрос</a:t>
            </a:r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ы 2, 5 с.181</a:t>
            </a:r>
          </a:p>
          <a:p>
            <a:pPr algn="ctr"/>
            <a:r>
              <a:rPr lang="ru-RU" sz="72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(письменно)</a:t>
            </a:r>
            <a:endParaRPr lang="ru-RU" sz="72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7611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506772" y="1714488"/>
            <a:ext cx="6122189" cy="304698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96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Индийская </a:t>
            </a:r>
          </a:p>
          <a:p>
            <a:pPr algn="ctr"/>
            <a:r>
              <a:rPr lang="ru-RU" sz="9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цивилизация</a:t>
            </a:r>
            <a:endParaRPr lang="ru-RU" sz="96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Monotype Corsiva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03805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28596" y="285728"/>
            <a:ext cx="8286808" cy="769441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Цели и задачи урока:</a:t>
            </a: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Знать: </a:t>
            </a:r>
          </a:p>
          <a:p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Значение терминов: </a:t>
            </a:r>
            <a:r>
              <a:rPr lang="ru-RU" sz="2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индуизм, каста, </a:t>
            </a:r>
            <a:r>
              <a:rPr lang="ru-RU" sz="2800" b="1" dirty="0" err="1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варна</a:t>
            </a:r>
            <a:r>
              <a:rPr lang="ru-RU" sz="2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, Делийский султанат, династия, буддизм.            </a:t>
            </a:r>
          </a:p>
          <a:p>
            <a:r>
              <a:rPr lang="ru-RU" sz="2800" b="1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                     </a:t>
            </a:r>
            <a:r>
              <a:rPr lang="ru-RU" sz="28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Основные даты:   </a:t>
            </a:r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1206г.</a:t>
            </a:r>
          </a:p>
          <a:p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</a:t>
            </a:r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Уметь:</a:t>
            </a:r>
          </a:p>
          <a:p>
            <a:pPr lvl="2">
              <a:buFont typeface="Wingdings" pitchFamily="2" charset="2"/>
              <a:buChar char="Ø"/>
            </a:pPr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Работать с историческими источниками;</a:t>
            </a:r>
          </a:p>
          <a:p>
            <a:pPr lvl="2">
              <a:buFont typeface="Wingdings" pitchFamily="2" charset="2"/>
              <a:buChar char="Ø"/>
            </a:pPr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Излагать, оспаривать и доказывать свою   </a:t>
            </a:r>
          </a:p>
          <a:p>
            <a:pPr lvl="2"/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точку  зрения, вести диалог. </a:t>
            </a:r>
          </a:p>
          <a:p>
            <a:pPr lvl="2">
              <a:buFont typeface="Wingdings" pitchFamily="2" charset="2"/>
              <a:buChar char="Ø"/>
            </a:pPr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Находить и характеризовать особенности    </a:t>
            </a:r>
          </a:p>
          <a:p>
            <a:pPr lvl="2"/>
            <a:r>
              <a:rPr lang="ru-RU" sz="28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           развития  страны.</a:t>
            </a:r>
          </a:p>
          <a:p>
            <a:r>
              <a:rPr lang="ru-RU" sz="5400" b="1" dirty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</a:p>
          <a:p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630679" y="357166"/>
            <a:ext cx="8021748" cy="517064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cap="none" spc="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Познавательное задание!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Дать характеристику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х</a:t>
            </a:r>
            <a:r>
              <a:rPr lang="ru-RU" sz="54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озяйственной жизни страны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и её особенностей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в</a:t>
            </a:r>
            <a:r>
              <a:rPr lang="ru-RU" sz="5400" b="1" cap="none" spc="0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средние века.</a:t>
            </a:r>
          </a:p>
          <a:p>
            <a:pPr algn="ctr"/>
            <a:r>
              <a:rPr lang="ru-RU" sz="5400" b="1" dirty="0">
                <a:ln w="11430"/>
                <a:solidFill>
                  <a:schemeClr val="accent2">
                    <a:lumMod val="5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Стр.176-177</a:t>
            </a:r>
            <a:endParaRPr lang="ru-RU" sz="5400" b="1" cap="none" spc="0" dirty="0">
              <a:ln w="11430"/>
              <a:solidFill>
                <a:schemeClr val="accent2">
                  <a:lumMod val="5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28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4857760"/>
            <a:ext cx="1500198" cy="148371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714356"/>
            <a:ext cx="8320739" cy="409342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514350" indent="-514350">
              <a:buAutoNum type="arabicPeriod"/>
            </a:pPr>
            <a:r>
              <a: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Основные </a:t>
            </a:r>
            <a:r>
              <a:rPr lang="ru-RU" sz="2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занятия населения:</a:t>
            </a:r>
          </a:p>
          <a:p>
            <a:pPr marL="514350" indent="-514350"/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Скотоводство, земледелие, охота, собирательство,</a:t>
            </a:r>
          </a:p>
          <a:p>
            <a:pPr marL="514350" indent="-514350"/>
            <a:r>
              <a:rPr lang="ru-RU" sz="2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Ремесло, торговля</a:t>
            </a:r>
            <a:r>
              <a: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marL="514350" indent="-514350">
              <a:buAutoNum type="arabicPeriod" startAt="2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Неравномерное развитие различных </a:t>
            </a:r>
          </a:p>
          <a:p>
            <a:pPr marL="514350" indent="-51435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регионов страны;</a:t>
            </a:r>
          </a:p>
          <a:p>
            <a:pPr marL="514350" indent="-514350">
              <a:buAutoNum type="arabicPeriod" startAt="3"/>
            </a:pP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Возникновение городов в высоком </a:t>
            </a:r>
          </a:p>
          <a:p>
            <a:pPr marL="514350" indent="-514350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Средневековье – </a:t>
            </a:r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Дели.</a:t>
            </a:r>
          </a:p>
          <a:p>
            <a:pPr marL="514350" indent="-514350">
              <a:buAutoNum type="arabicPeriod" startAt="4"/>
            </a:pP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Высокий уровень развития оружейного</a:t>
            </a:r>
          </a:p>
          <a:p>
            <a:pPr marL="514350" indent="-514350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Ремесла (дамасская сталь), ткачества.</a:t>
            </a:r>
          </a:p>
          <a:p>
            <a:pPr marL="514350" indent="-514350"/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Ювелирного ремесла;</a:t>
            </a:r>
          </a:p>
          <a:p>
            <a:pPr marL="514350" indent="-514350"/>
            <a:r>
              <a:rPr lang="ru-RU" sz="2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5.  Производство </a:t>
            </a:r>
            <a:r>
              <a:rPr lang="ru-RU" sz="2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пряностей и благовоний;</a:t>
            </a:r>
            <a:endParaRPr lang="ru-RU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4929198"/>
            <a:ext cx="1466854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00232" y="4786322"/>
            <a:ext cx="101140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0430" y="4857760"/>
            <a:ext cx="1814516" cy="135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357158" y="285728"/>
            <a:ext cx="8429684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Проблемное задание!</a:t>
            </a:r>
          </a:p>
          <a:p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</a:t>
            </a:r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Вспомните, какие религии</a:t>
            </a:r>
          </a:p>
          <a:p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г</a:t>
            </a:r>
            <a:r>
              <a:rPr lang="ru-RU" sz="54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осподствовали в Индии?</a:t>
            </a:r>
          </a:p>
          <a:p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Что для них было характерно?</a:t>
            </a:r>
          </a:p>
          <a:p>
            <a:r>
              <a:rPr lang="ru-RU" sz="54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Каковы особенности      </a:t>
            </a:r>
          </a:p>
          <a:p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ru-RU" sz="54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общественного устройства    </a:t>
            </a:r>
          </a:p>
          <a:p>
            <a:r>
              <a:rPr lang="ru-RU" sz="5400" b="1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                    </a:t>
            </a:r>
            <a:r>
              <a:rPr lang="ru-RU" sz="5400" b="1" cap="none" spc="0" dirty="0">
                <a:ln w="11430"/>
                <a:solidFill>
                  <a:schemeClr val="tx2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 pitchFamily="66" charset="0"/>
              </a:rPr>
              <a:t>Индии?</a:t>
            </a:r>
          </a:p>
          <a:p>
            <a:pPr algn="ctr"/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7" name="Рисунок 6" descr="48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14414" y="5072074"/>
            <a:ext cx="1038145" cy="141447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Схема 5"/>
          <p:cNvGraphicFramePr/>
          <p:nvPr/>
        </p:nvGraphicFramePr>
        <p:xfrm>
          <a:off x="0" y="571480"/>
          <a:ext cx="9144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Левая фигурная скобка 6"/>
          <p:cNvSpPr/>
          <p:nvPr/>
        </p:nvSpPr>
        <p:spPr>
          <a:xfrm rot="16200000">
            <a:off x="4071934" y="1285860"/>
            <a:ext cx="500066" cy="7072362"/>
          </a:xfrm>
          <a:prstGeom prst="leftBrace">
            <a:avLst>
              <a:gd name="adj1" fmla="val 8333"/>
              <a:gd name="adj2" fmla="val 50000"/>
            </a:avLst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194294" y="5000636"/>
            <a:ext cx="68900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Monotype Corsiva" pitchFamily="66" charset="0"/>
              </a:rPr>
              <a:t>Основные сословия Индии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93244" y="733407"/>
            <a:ext cx="8757527" cy="42165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Придумать вопросы, 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которые начинаются со слов:</a:t>
            </a:r>
          </a:p>
          <a:p>
            <a:pPr algn="ctr"/>
            <a:r>
              <a:rPr lang="ru-RU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Monotype Corsiva" pitchFamily="66" charset="0"/>
              </a:rPr>
              <a:t> </a:t>
            </a:r>
            <a:r>
              <a:rPr lang="ru-RU" sz="4400" b="1" dirty="0">
                <a:ln w="11430"/>
                <a:solidFill>
                  <a:srgbClr val="7030A0"/>
                </a:solidFill>
                <a:latin typeface="Monotype Corsiva" pitchFamily="66" charset="0"/>
              </a:rPr>
              <a:t>когда?, каким образом?, </a:t>
            </a:r>
          </a:p>
          <a:p>
            <a:pPr algn="ctr"/>
            <a:r>
              <a:rPr lang="ru-RU" sz="4400" b="1" dirty="0">
                <a:ln w="11430"/>
                <a:solidFill>
                  <a:srgbClr val="7030A0"/>
                </a:solidFill>
                <a:latin typeface="Monotype Corsiva" pitchFamily="66" charset="0"/>
              </a:rPr>
              <a:t>чем?, в результате чего?,</a:t>
            </a:r>
          </a:p>
          <a:p>
            <a:pPr algn="ctr"/>
            <a:r>
              <a:rPr lang="ru-RU" sz="4400" b="1" dirty="0">
                <a:ln w="11430"/>
                <a:solidFill>
                  <a:srgbClr val="7030A0"/>
                </a:solidFill>
                <a:latin typeface="Monotype Corsiva" pitchFamily="66" charset="0"/>
              </a:rPr>
              <a:t>почему?, что было общего?</a:t>
            </a:r>
            <a:r>
              <a:rPr lang="ru-RU" sz="4400" b="1" cap="none" spc="0" dirty="0">
                <a:ln w="11430"/>
                <a:solidFill>
                  <a:srgbClr val="7030A0"/>
                </a:solidFill>
                <a:latin typeface="Monotype Corsiva" pitchFamily="66" charset="0"/>
              </a:rPr>
              <a:t> </a:t>
            </a:r>
          </a:p>
        </p:txBody>
      </p:sp>
      <p:pic>
        <p:nvPicPr>
          <p:cNvPr id="7" name="Рисунок 6" descr="284-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017940"/>
            <a:ext cx="1500198" cy="1483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1667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85720" y="285728"/>
            <a:ext cx="8812477" cy="560153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54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1206г.- </a:t>
            </a:r>
            <a:r>
              <a:rPr lang="ru-RU" sz="3600" b="1" cap="none" spc="0" dirty="0">
                <a:ln/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образование Делийского</a:t>
            </a:r>
          </a:p>
          <a:p>
            <a:r>
              <a:rPr lang="ru-RU" sz="3600" b="1" dirty="0">
                <a:ln/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султаната.</a:t>
            </a:r>
            <a:r>
              <a:rPr lang="ru-RU" sz="5400" b="1" cap="none" spc="0" dirty="0">
                <a:ln/>
                <a:solidFill>
                  <a:schemeClr val="accent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ru-RU" sz="5400" b="1" dirty="0">
                <a:ln/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Причины:</a:t>
            </a:r>
          </a:p>
          <a:p>
            <a:pPr marL="514350" indent="-514350"/>
            <a:r>
              <a:rPr lang="ru-RU" sz="28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    1.Возникновение на территории Средней </a:t>
            </a:r>
          </a:p>
          <a:p>
            <a:pPr marL="514350" indent="-514350"/>
            <a:r>
              <a:rPr lang="ru-RU" sz="28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800" b="1" cap="none" spc="0" dirty="0">
                <a:ln/>
                <a:solidFill>
                  <a:schemeClr val="tx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Азии и Ирана мусульманских государств;</a:t>
            </a:r>
          </a:p>
          <a:p>
            <a:pPr marL="514350" indent="-514350"/>
            <a:endParaRPr lang="ru-RU" sz="28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ru-RU" sz="28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2.Частые набеги, способствовавшие разрушению </a:t>
            </a:r>
          </a:p>
          <a:p>
            <a:pPr marL="514350" indent="-514350"/>
            <a:r>
              <a:rPr lang="ru-RU" sz="28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индийских территорий и уничтожению населения;</a:t>
            </a:r>
          </a:p>
          <a:p>
            <a:pPr marL="514350" indent="-514350"/>
            <a:r>
              <a:rPr lang="ru-RU" sz="28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marL="514350" indent="-514350"/>
            <a:r>
              <a:rPr lang="ru-RU" sz="2800" b="1" dirty="0">
                <a:ln/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3.Завоевание мусульманами Северной Индии;</a:t>
            </a:r>
            <a:endParaRPr lang="ru-RU" sz="2800" b="1" cap="none" spc="0" dirty="0">
              <a:ln/>
              <a:solidFill>
                <a:schemeClr val="tx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310</Words>
  <Application>Microsoft Office PowerPoint</Application>
  <PresentationFormat>Экран (4:3)</PresentationFormat>
  <Paragraphs>77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33</cp:revision>
  <dcterms:created xsi:type="dcterms:W3CDTF">2012-01-04T18:12:15Z</dcterms:created>
  <dcterms:modified xsi:type="dcterms:W3CDTF">2020-01-12T12:43:30Z</dcterms:modified>
</cp:coreProperties>
</file>