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eba602cdc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eba602cdc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eba602cdc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eba602cdc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eba602cdc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eba602cdc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eba602cdc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eba602cdc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eba602cdc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eba602cdc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eba602cdc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eba602cdc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eba602cdc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eba602cdc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eba602cdc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deba602cdc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eba602cdc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eba602cdc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1134750" y="513875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2038550" y="1432150"/>
            <a:ext cx="54483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455675" y="3063325"/>
            <a:ext cx="83262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Древнего мира 5 класс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«Счёт лет в истории»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 b="1497" l="0" r="7952" t="2533"/>
          <a:stretch/>
        </p:blipFill>
        <p:spPr>
          <a:xfrm>
            <a:off x="217700" y="217650"/>
            <a:ext cx="4537200" cy="435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/>
        </p:nvSpPr>
        <p:spPr>
          <a:xfrm>
            <a:off x="4613900" y="181375"/>
            <a:ext cx="41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Подумайте!</a:t>
            </a:r>
            <a:endParaRPr sz="4000">
              <a:solidFill>
                <a:srgbClr val="F4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4473200" y="981775"/>
            <a:ext cx="446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Для чего людям нужно уметь считать?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4841950" y="1771350"/>
            <a:ext cx="41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2. В каких единицах ведется счёт периодов жизни человека?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4689600" y="2452075"/>
            <a:ext cx="41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3. Какие ещё единицы измерения </a:t>
            </a: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продолжительности</a:t>
            </a: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 событий вам известны?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/>
        </p:nvSpPr>
        <p:spPr>
          <a:xfrm>
            <a:off x="210375" y="174100"/>
            <a:ext cx="8625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Хронология </a:t>
            </a:r>
            <a:r>
              <a:rPr b="1" lang="ru" sz="28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ru" sz="2800">
                <a:latin typeface="Times New Roman"/>
                <a:ea typeface="Times New Roman"/>
                <a:cs typeface="Times New Roman"/>
                <a:sym typeface="Times New Roman"/>
              </a:rPr>
              <a:t> наука, изучающая </a:t>
            </a:r>
            <a:r>
              <a:rPr b="1" lang="ru" sz="2800"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последовательность исторических событий во времени;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297450" y="1167975"/>
            <a:ext cx="853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 - основная единица летосчисления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3794150" y="1596000"/>
            <a:ext cx="1407300" cy="450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2433975" y="1846638"/>
            <a:ext cx="4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лет- десятилетие</a:t>
            </a:r>
            <a:endParaRPr b="1"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3529425" y="2363050"/>
            <a:ext cx="1987800" cy="405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"/>
          <p:cNvSpPr txBox="1"/>
          <p:nvPr/>
        </p:nvSpPr>
        <p:spPr>
          <a:xfrm>
            <a:off x="2408450" y="2628150"/>
            <a:ext cx="4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лет- столетие (век)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3253725" y="3085100"/>
            <a:ext cx="2539200" cy="450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2477550" y="3366950"/>
            <a:ext cx="4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1000-тысячелетие = 10 веков</a:t>
            </a:r>
            <a:endParaRPr b="1" sz="2400">
              <a:solidFill>
                <a:srgbClr val="F4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115850" y="3852150"/>
            <a:ext cx="2763900" cy="405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261175" y="4257750"/>
            <a:ext cx="8662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CE5CD"/>
                </a:solidFill>
                <a:latin typeface="Lobster"/>
                <a:ea typeface="Lobster"/>
                <a:cs typeface="Lobster"/>
                <a:sym typeface="Lobster"/>
              </a:rPr>
              <a:t>Эра -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самое крупное хронологическое деление истории человечества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75" y="1648600"/>
            <a:ext cx="2488325" cy="25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950" y="1809438"/>
            <a:ext cx="2666700" cy="244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/>
        </p:nvSpPr>
        <p:spPr>
          <a:xfrm>
            <a:off x="291925" y="877800"/>
            <a:ext cx="856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Разные страны и народы вели счёт лет по-своему</a:t>
            </a:r>
            <a:endParaRPr b="1" sz="24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 b="0" l="10960" r="0" t="1623"/>
          <a:stretch/>
        </p:blipFill>
        <p:spPr>
          <a:xfrm>
            <a:off x="132350" y="1431900"/>
            <a:ext cx="1770000" cy="1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96050" y="3141225"/>
            <a:ext cx="184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Земледельцы от одного сбора урожая до другого, от одного лета до другого.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12" name="Google Shape;3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388" y="1431425"/>
            <a:ext cx="1770000" cy="1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/>
          <p:nvPr/>
        </p:nvSpPr>
        <p:spPr>
          <a:xfrm>
            <a:off x="2149088" y="3214200"/>
            <a:ext cx="1806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В Египте считали годы от начала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правления нового фараона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4202188" y="3214200"/>
            <a:ext cx="2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Римляне считали первым годом своего летосчисления легендарное основание города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Рима — 753 год до нашей эры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15" name="Google Shape;3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125" y="1425275"/>
            <a:ext cx="2468824" cy="17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 txBox="1"/>
          <p:nvPr/>
        </p:nvSpPr>
        <p:spPr>
          <a:xfrm>
            <a:off x="6806550" y="3214200"/>
            <a:ext cx="2176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Со временем в Европе начали вести счет времени от предполагаемой даты рождения Иисуса Христа.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0400" y="1431425"/>
            <a:ext cx="1770000" cy="1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61250" y="0"/>
            <a:ext cx="8821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Календарь-</a:t>
            </a:r>
            <a:r>
              <a:rPr b="1" lang="ru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система счисления больших промежутков времени, основанная на периодичности движения небесных тел.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260100" y="4273675"/>
            <a:ext cx="8623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Посчитайте, сколько лет, веков. тысячелетий прошло от рождения Христа до наших дней?</a:t>
            </a:r>
            <a:endParaRPr b="1" sz="22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 txBox="1"/>
          <p:nvPr/>
        </p:nvSpPr>
        <p:spPr>
          <a:xfrm>
            <a:off x="137825" y="0"/>
            <a:ext cx="882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Как же быть с событиями, которые произошли гораздо раньше?</a:t>
            </a:r>
            <a:endParaRPr b="1" sz="2400">
              <a:solidFill>
                <a:srgbClr val="F4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84475" y="2118325"/>
            <a:ext cx="8139600" cy="34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6" name="Google Shape;326;p17"/>
          <p:cNvCxnSpPr/>
          <p:nvPr/>
        </p:nvCxnSpPr>
        <p:spPr>
          <a:xfrm rot="10800000">
            <a:off x="4570291" y="1857145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17"/>
          <p:cNvCxnSpPr/>
          <p:nvPr/>
        </p:nvCxnSpPr>
        <p:spPr>
          <a:xfrm rot="10800000">
            <a:off x="7755125" y="1922475"/>
            <a:ext cx="7500" cy="47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8" name="Google Shape;3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925" y="515075"/>
            <a:ext cx="1252800" cy="113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9" name="Google Shape;329;p17"/>
          <p:cNvSpPr txBox="1"/>
          <p:nvPr/>
        </p:nvSpPr>
        <p:spPr>
          <a:xfrm>
            <a:off x="2480950" y="1506275"/>
            <a:ext cx="41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Рождение Иисуса Христа</a:t>
            </a:r>
            <a:endParaRPr sz="20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7399775" y="1552475"/>
            <a:ext cx="94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2CC"/>
                </a:solidFill>
                <a:latin typeface="Nunito"/>
                <a:ea typeface="Nunito"/>
                <a:cs typeface="Nunito"/>
                <a:sym typeface="Nunito"/>
              </a:rPr>
              <a:t>2021г.</a:t>
            </a:r>
            <a:endParaRPr b="1" sz="2000">
              <a:solidFill>
                <a:srgbClr val="FFF2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" name="Google Shape;331;p17"/>
          <p:cNvCxnSpPr/>
          <p:nvPr/>
        </p:nvCxnSpPr>
        <p:spPr>
          <a:xfrm rot="10800000">
            <a:off x="4976591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17"/>
          <p:cNvCxnSpPr/>
          <p:nvPr/>
        </p:nvCxnSpPr>
        <p:spPr>
          <a:xfrm rot="10800000">
            <a:off x="5382891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17"/>
          <p:cNvCxnSpPr/>
          <p:nvPr/>
        </p:nvCxnSpPr>
        <p:spPr>
          <a:xfrm rot="10800000">
            <a:off x="6239016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17"/>
          <p:cNvCxnSpPr/>
          <p:nvPr/>
        </p:nvCxnSpPr>
        <p:spPr>
          <a:xfrm rot="10800000">
            <a:off x="4084441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17"/>
          <p:cNvCxnSpPr/>
          <p:nvPr/>
        </p:nvCxnSpPr>
        <p:spPr>
          <a:xfrm rot="10800000">
            <a:off x="3163166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17"/>
          <p:cNvCxnSpPr/>
          <p:nvPr/>
        </p:nvCxnSpPr>
        <p:spPr>
          <a:xfrm rot="10800000">
            <a:off x="1929866" y="2205420"/>
            <a:ext cx="0" cy="5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17"/>
          <p:cNvSpPr txBox="1"/>
          <p:nvPr/>
        </p:nvSpPr>
        <p:spPr>
          <a:xfrm>
            <a:off x="4795250" y="2749625"/>
            <a:ext cx="3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3925925" y="2749625"/>
            <a:ext cx="3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1</a:t>
            </a:r>
            <a:endParaRPr/>
          </a:p>
        </p:txBody>
      </p:sp>
      <p:sp>
        <p:nvSpPr>
          <p:cNvPr id="339" name="Google Shape;339;p17"/>
          <p:cNvSpPr txBox="1"/>
          <p:nvPr/>
        </p:nvSpPr>
        <p:spPr>
          <a:xfrm>
            <a:off x="5176200" y="2749625"/>
            <a:ext cx="41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5916225" y="2749625"/>
            <a:ext cx="64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250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p17"/>
          <p:cNvPicPr preferRelativeResize="0"/>
          <p:nvPr/>
        </p:nvPicPr>
        <p:blipFill rotWithShape="1">
          <a:blip r:embed="rId4">
            <a:alphaModFix/>
          </a:blip>
          <a:srcRect b="0" l="0" r="58213" t="0"/>
          <a:stretch/>
        </p:blipFill>
        <p:spPr>
          <a:xfrm rot="-5400000">
            <a:off x="6467463" y="1157112"/>
            <a:ext cx="580375" cy="45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/>
          <p:nvPr/>
        </p:nvSpPr>
        <p:spPr>
          <a:xfrm>
            <a:off x="4461575" y="3888475"/>
            <a:ext cx="417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Наша эра (н. э.)</a:t>
            </a:r>
            <a:endParaRPr b="1" sz="30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43" name="Google Shape;343;p17"/>
          <p:cNvPicPr preferRelativeResize="0"/>
          <p:nvPr/>
        </p:nvPicPr>
        <p:blipFill rotWithShape="1">
          <a:blip r:embed="rId4">
            <a:alphaModFix/>
          </a:blip>
          <a:srcRect b="0" l="0" r="58213" t="0"/>
          <a:stretch/>
        </p:blipFill>
        <p:spPr>
          <a:xfrm rot="-5400000">
            <a:off x="2190738" y="1157100"/>
            <a:ext cx="580375" cy="45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 txBox="1"/>
          <p:nvPr/>
        </p:nvSpPr>
        <p:spPr>
          <a:xfrm>
            <a:off x="384475" y="3859450"/>
            <a:ext cx="417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До нашей эры (до н. э.)</a:t>
            </a:r>
            <a:endParaRPr b="1" sz="3000">
              <a:solidFill>
                <a:srgbClr val="F4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926100" y="2749625"/>
            <a:ext cx="49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74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1592525" y="2749625"/>
            <a:ext cx="6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Nunito"/>
                <a:ea typeface="Nunito"/>
                <a:cs typeface="Nunito"/>
                <a:sym typeface="Nunito"/>
              </a:rPr>
              <a:t>753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