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wsNTpkVVDnufvg9ZXfD9VhtF0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84CC3F-3096-4BE6-8083-D352891E12C4}">
  <a:tblStyle styleId="{AD84CC3F-3096-4BE6-8083-D352891E12C4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customschemas.google.com/relationships/presentationmetadata" Target="meta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29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29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29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29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29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9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9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9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9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9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29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29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38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9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3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0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0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4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40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40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0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2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3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3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3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3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34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34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34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34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34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34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34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34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34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34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36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36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28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2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2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1104900" y="2292094"/>
            <a:ext cx="5734050" cy="16760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600"/>
              <a:t>УТВЕРЖДЕНИЕ ОСНОВ ПОСЛЕВОЕННОГО МИРА</a:t>
            </a:r>
            <a:endParaRPr b="1" sz="36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1104900" y="3627278"/>
            <a:ext cx="5734050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Всемирная история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937442" y="724277"/>
            <a:ext cx="484428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19751" r="0" t="0"/>
          <a:stretch/>
        </p:blipFill>
        <p:spPr>
          <a:xfrm>
            <a:off x="6981063" y="1310656"/>
            <a:ext cx="5195977" cy="420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233" name="Google Shape;233;p10"/>
          <p:cNvGrpSpPr/>
          <p:nvPr/>
        </p:nvGrpSpPr>
        <p:grpSpPr>
          <a:xfrm>
            <a:off x="1104899" y="5486400"/>
            <a:ext cx="9980683" cy="1210373"/>
            <a:chOff x="2003520" y="4409464"/>
            <a:chExt cx="7964854" cy="705421"/>
          </a:xfrm>
        </p:grpSpPr>
        <p:sp>
          <p:nvSpPr>
            <p:cNvPr id="234" name="Google Shape;234;p10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18 января 1919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Версале открылась Парижская мирная конференция, которая работала с перерывами до 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21 января 1920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ней присутствовали представители 27 государств. Решающую роль на конференции играла «большая тройка» - премьер-министры Англии и Франции Д.Ллойд Джордж, Ж.Клемансо и президент США В.Вильсон.</a:t>
              </a:r>
              <a:endParaRPr/>
            </a:p>
          </p:txBody>
        </p:sp>
      </p:grpSp>
      <p:pic>
        <p:nvPicPr>
          <p:cNvPr descr="C:\WINDOWS\Рабочий стол\Временно.jpg" id="236" name="Google Shape;2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5302" y="1508030"/>
            <a:ext cx="2600628" cy="33295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7" name="Google Shape;237;p10"/>
          <p:cNvPicPr preferRelativeResize="0"/>
          <p:nvPr/>
        </p:nvPicPr>
        <p:blipFill rotWithShape="1">
          <a:blip r:embed="rId4">
            <a:alphaModFix/>
          </a:blip>
          <a:srcRect b="2108" l="2680" r="2678" t="2209"/>
          <a:stretch/>
        </p:blipFill>
        <p:spPr>
          <a:xfrm>
            <a:off x="4773045" y="1508029"/>
            <a:ext cx="2145837" cy="33295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16658" y="1508029"/>
            <a:ext cx="2184990" cy="33295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9" name="Google Shape;239;p10"/>
          <p:cNvSpPr txBox="1"/>
          <p:nvPr/>
        </p:nvSpPr>
        <p:spPr>
          <a:xfrm>
            <a:off x="7595249" y="4888500"/>
            <a:ext cx="26007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Вудро Вильсон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0"/>
          <p:cNvSpPr txBox="1"/>
          <p:nvPr/>
        </p:nvSpPr>
        <p:spPr>
          <a:xfrm>
            <a:off x="1692437" y="4888507"/>
            <a:ext cx="223343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Дэвид Ллойд Джордж</a:t>
            </a:r>
            <a:endParaRPr/>
          </a:p>
        </p:txBody>
      </p:sp>
      <p:sp>
        <p:nvSpPr>
          <p:cNvPr id="241" name="Google Shape;241;p10"/>
          <p:cNvSpPr txBox="1"/>
          <p:nvPr/>
        </p:nvSpPr>
        <p:spPr>
          <a:xfrm>
            <a:off x="4773050" y="4896575"/>
            <a:ext cx="21039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Жорж Клемансо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248" name="Google Shape;248;p11"/>
          <p:cNvGrpSpPr/>
          <p:nvPr/>
        </p:nvGrpSpPr>
        <p:grpSpPr>
          <a:xfrm>
            <a:off x="810884" y="2144677"/>
            <a:ext cx="5106837" cy="4428027"/>
            <a:chOff x="2003520" y="4409464"/>
            <a:chExt cx="7964854" cy="705421"/>
          </a:xfrm>
        </p:grpSpPr>
        <p:sp>
          <p:nvSpPr>
            <p:cNvPr id="249" name="Google Shape;249;p11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ходе напряжённой борьбы на конференции были согласованы условия мира с Германией. 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28 июня 1919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Германия подписала Вер- саль</a:t>
              </a:r>
              <a:r>
                <a:rPr lang="ru-RU" sz="1800">
                  <a:solidFill>
                    <a:schemeClr val="dk1"/>
                  </a:solidFill>
                </a:rPr>
                <a:t>с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кий мирный договор. По договору Эль- зас и Лотарингия возвращались Франции, ок- руга Эйпен, Мальмеди и Моренэ передава- лись Бельгии, Северный Шлезвиг - Дании. Территория Германии по левому берегу Рейна и по правому его берегу шириной 50 км стано</a:t>
              </a:r>
              <a:r>
                <a:rPr lang="ru-RU" sz="1800">
                  <a:solidFill>
                    <a:schemeClr val="dk1"/>
                  </a:solidFill>
                </a:rPr>
                <a:t>-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вилась демилитаризованной зоной. Здесь зап- рещалось размещать немецкие войска, прово- дить военные манёвры и строить укрепления. Германские земли на запад от Рейна подле- жали оккупации союзными армиями на срок от 5 до 15 лет. Саарский угольный бассейн пере- ходил в собственность Франции, а Саарская область  на 15 лет отходила под управление Лиги Наций.</a:t>
              </a:r>
              <a:endParaRPr/>
            </a:p>
          </p:txBody>
        </p:sp>
      </p:grpSp>
      <p:sp>
        <p:nvSpPr>
          <p:cNvPr id="251" name="Google Shape;251;p11"/>
          <p:cNvSpPr txBox="1"/>
          <p:nvPr/>
        </p:nvSpPr>
        <p:spPr>
          <a:xfrm>
            <a:off x="2276600" y="1447275"/>
            <a:ext cx="38928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Европа после Первой мировой войны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9613" y="1468762"/>
            <a:ext cx="5279059" cy="51012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259" name="Google Shape;259;p12"/>
          <p:cNvGrpSpPr/>
          <p:nvPr/>
        </p:nvGrpSpPr>
        <p:grpSpPr>
          <a:xfrm>
            <a:off x="810883" y="2921056"/>
            <a:ext cx="5106837" cy="3651648"/>
            <a:chOff x="2003520" y="4409464"/>
            <a:chExt cx="7964854" cy="705421"/>
          </a:xfrm>
        </p:grpSpPr>
        <p:sp>
          <p:nvSpPr>
            <p:cNvPr id="260" name="Google Shape;260;p12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2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Германия признавала независимость Польши, Чехословакии, Австрии, Люксембурга. К Поль- ше отходила значительная часть Померании, Познани, Западной и Восточной Пруссии, Вер- хней Силезии. Данциг (Гданьск) превращался в «вольный город» под управлением Лиги На- ций. Таким образом Восточная Пруссия отде- лялась от Германии «польским коридором». Мемель (Клайпеда) и прилегающие районы передавались под контроль Лиги Наций и в 1923 г. были включены в состав Литвы. К Че- хословакии отходила часть территории Силе- зии. Эльба, Одер, Неман, Дунай и Кильский канал объявлялись открытыми для иностран- ных держав.</a:t>
              </a:r>
              <a:endParaRPr/>
            </a:p>
          </p:txBody>
        </p:sp>
      </p:grpSp>
      <p:sp>
        <p:nvSpPr>
          <p:cNvPr id="262" name="Google Shape;262;p12"/>
          <p:cNvSpPr txBox="1"/>
          <p:nvPr/>
        </p:nvSpPr>
        <p:spPr>
          <a:xfrm>
            <a:off x="2323625" y="1447275"/>
            <a:ext cx="38460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Европа после Первой мировой войны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9613" y="1468762"/>
            <a:ext cx="5279059" cy="51012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2676" l="1743" r="1900" t="1945"/>
          <a:stretch/>
        </p:blipFill>
        <p:spPr>
          <a:xfrm>
            <a:off x="6590584" y="1968590"/>
            <a:ext cx="4494998" cy="37731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aphicFrame>
        <p:nvGraphicFramePr>
          <p:cNvPr id="271" name="Google Shape;271;p13"/>
          <p:cNvGraphicFramePr/>
          <p:nvPr/>
        </p:nvGraphicFramePr>
        <p:xfrm>
          <a:off x="1104900" y="1767822"/>
          <a:ext cx="3000000" cy="3000000"/>
        </p:xfrm>
        <a:graphic>
          <a:graphicData uri="http://schemas.openxmlformats.org/drawingml/2006/table">
            <a:tbl>
              <a:tblPr firstRow="1" lastRow="1">
                <a:noFill/>
                <a:tableStyleId>{AD84CC3F-3096-4BE6-8083-D352891E12C4}</a:tableStyleId>
              </a:tblPr>
              <a:tblGrid>
                <a:gridCol w="2187825"/>
                <a:gridCol w="1458550"/>
                <a:gridCol w="164087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</a:rPr>
                        <a:t>Территории, отторгнутые у Германии по Версальскому договору</a:t>
                      </a:r>
                      <a:endParaRPr sz="20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/>
                        <a:t>Государства-приобретатели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/>
                        <a:t>Площадь, км²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/>
                        <a:t>Население, тыс. чел</a:t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solidFill>
                      <a:srgbClr val="DED9D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Польша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43 600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2950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Франция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14 520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1820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Дания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3900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160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Литва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2400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140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Вольный город Данциг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1966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325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Бельгия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990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65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Чехословакия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320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Всего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DB3A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67 696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DB3A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1"/>
                          </a:solidFill>
                        </a:rPr>
                        <a:t>5500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DB3AE"/>
                    </a:solidFill>
                  </a:tcPr>
                </a:tc>
              </a:tr>
            </a:tbl>
          </a:graphicData>
        </a:graphic>
      </p:graphicFrame>
      <p:sp>
        <p:nvSpPr>
          <p:cNvPr id="272" name="Google Shape;272;p13"/>
          <p:cNvSpPr txBox="1"/>
          <p:nvPr/>
        </p:nvSpPr>
        <p:spPr>
          <a:xfrm>
            <a:off x="6590700" y="5838125"/>
            <a:ext cx="44949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Германия после Версальского договора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279" name="Google Shape;279;p14"/>
          <p:cNvGrpSpPr/>
          <p:nvPr/>
        </p:nvGrpSpPr>
        <p:grpSpPr>
          <a:xfrm>
            <a:off x="810883" y="4088920"/>
            <a:ext cx="6806242" cy="2483783"/>
            <a:chOff x="2003520" y="4409464"/>
            <a:chExt cx="7964854" cy="705421"/>
          </a:xfrm>
        </p:grpSpPr>
        <p:sp>
          <p:nvSpPr>
            <p:cNvPr id="280" name="Google Shape;280;p14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Версальский мир лишил Германию всех колоний, которые бы- ли поделены в виде мандатов (прав на управление) в основ- ном между Францией, Англией, Бельгией,  Португалией и Япо- нией. Договор ограничивал численность немецкой армии до 100 тыс. человек. Германии запрещалось производство тяжё- лых вооружений и строительство крупных боевых кораблей. По договору Германия объявлялась единственной виновни- цей развязывания Первой мировой войны. На этом основании она должна была выплатить огромные репарации в пользу победителей.</a:t>
              </a:r>
              <a:endParaRPr/>
            </a:p>
          </p:txBody>
        </p:sp>
      </p:grpSp>
      <p:sp>
        <p:nvSpPr>
          <p:cNvPr id="282" name="Google Shape;282;p14"/>
          <p:cNvSpPr txBox="1"/>
          <p:nvPr/>
        </p:nvSpPr>
        <p:spPr>
          <a:xfrm>
            <a:off x="3969246" y="1616562"/>
            <a:ext cx="3983142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Мирный договор с Германией 1919 года</a:t>
            </a:r>
            <a:endParaRPr/>
          </a:p>
        </p:txBody>
      </p:sp>
      <p:pic>
        <p:nvPicPr>
          <p:cNvPr id="283" name="Google Shape;283;p14"/>
          <p:cNvPicPr preferRelativeResize="0"/>
          <p:nvPr/>
        </p:nvPicPr>
        <p:blipFill rotWithShape="1">
          <a:blip r:embed="rId3">
            <a:alphaModFix/>
          </a:blip>
          <a:srcRect b="1850" l="4189" r="3179" t="1960"/>
          <a:stretch/>
        </p:blipFill>
        <p:spPr>
          <a:xfrm>
            <a:off x="7952388" y="1616562"/>
            <a:ext cx="3133194" cy="49561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290" name="Google Shape;290;p15"/>
          <p:cNvGrpSpPr/>
          <p:nvPr/>
        </p:nvGrpSpPr>
        <p:grpSpPr>
          <a:xfrm>
            <a:off x="1104900" y="4666891"/>
            <a:ext cx="9980681" cy="1905812"/>
            <a:chOff x="2003520" y="4409464"/>
            <a:chExt cx="7964854" cy="705421"/>
          </a:xfrm>
        </p:grpSpPr>
        <p:sp>
          <p:nvSpPr>
            <p:cNvPr id="291" name="Google Shape;291;p15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сентябре 1919 г. был подписан Сен-Жерменский мирный договор с Австрией. По догово- ру границы Австрии были определены без учёта национальных интересов соседних госу- дарств. Австрия передавала Италии Южный Тироль. Королевство сербов, хорватов и сло- венцев получало часть Крайны и Каринтии. Буковина отходила к Румынии. В состав Чехо- словакии вошли Богемия и Моравия. Территория Австрии значительно сократилась. Дого- вор подтверждал условия Версальского мира о запрете аншлюса (присоединения) Австрии к Германии. По договору Австрия ограничивала свои вооружённые силы и выплачивала ре- парации.</a:t>
              </a:r>
              <a:endParaRPr/>
            </a:p>
          </p:txBody>
        </p:sp>
      </p:grpSp>
      <p:sp>
        <p:nvSpPr>
          <p:cNvPr id="293" name="Google Shape;293;p15"/>
          <p:cNvSpPr txBox="1"/>
          <p:nvPr/>
        </p:nvSpPr>
        <p:spPr>
          <a:xfrm>
            <a:off x="1838522" y="2642583"/>
            <a:ext cx="24375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Сен-Жерменский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мирный договор 1919 г.</a:t>
            </a: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670" y="1470472"/>
            <a:ext cx="6443799" cy="292899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301" name="Google Shape;301;p16"/>
          <p:cNvGrpSpPr/>
          <p:nvPr/>
        </p:nvGrpSpPr>
        <p:grpSpPr>
          <a:xfrm>
            <a:off x="1104900" y="5607169"/>
            <a:ext cx="9980681" cy="965533"/>
            <a:chOff x="2003520" y="4409464"/>
            <a:chExt cx="7964854" cy="705421"/>
          </a:xfrm>
        </p:grpSpPr>
        <p:sp>
          <p:nvSpPr>
            <p:cNvPr id="302" name="Google Shape;302;p16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ноябре 1919 г. в Нейи был заключён мирный договор с Болгарией. Её территория значи- тельно уменьшалась в пользу Греции, Румынии и Югославии. Армия Болгарии резко сокра- щалась, страна выплачивала контрибуцию.</a:t>
              </a:r>
              <a:endParaRPr/>
            </a:p>
          </p:txBody>
        </p:sp>
      </p:grpSp>
      <p:sp>
        <p:nvSpPr>
          <p:cNvPr id="304" name="Google Shape;304;p16"/>
          <p:cNvSpPr txBox="1"/>
          <p:nvPr/>
        </p:nvSpPr>
        <p:spPr>
          <a:xfrm>
            <a:off x="1811547" y="3097778"/>
            <a:ext cx="2481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Нейиский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мирный договор 1919 г.</a:t>
            </a:r>
            <a:endParaRPr/>
          </a:p>
        </p:txBody>
      </p:sp>
      <p:pic>
        <p:nvPicPr>
          <p:cNvPr id="305" name="Google Shape;3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150" y="1492369"/>
            <a:ext cx="5850707" cy="38450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312" name="Google Shape;312;p17"/>
          <p:cNvGrpSpPr/>
          <p:nvPr/>
        </p:nvGrpSpPr>
        <p:grpSpPr>
          <a:xfrm>
            <a:off x="1104900" y="5607169"/>
            <a:ext cx="9980681" cy="965533"/>
            <a:chOff x="2003520" y="4409464"/>
            <a:chExt cx="7964854" cy="705421"/>
          </a:xfrm>
        </p:grpSpPr>
        <p:sp>
          <p:nvSpPr>
            <p:cNvPr id="313" name="Google Shape;313;p17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7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июне 1920 г. состоялось подписание Трианонского мира с Венгрией. Территория Венгрии сокращалась в три раза. Она значительно уменьшала вооружённые силы и несла бремя репараций.</a:t>
              </a:r>
              <a:endParaRPr/>
            </a:p>
          </p:txBody>
        </p:sp>
      </p:grpSp>
      <p:sp>
        <p:nvSpPr>
          <p:cNvPr id="315" name="Google Shape;315;p17"/>
          <p:cNvSpPr txBox="1"/>
          <p:nvPr/>
        </p:nvSpPr>
        <p:spPr>
          <a:xfrm>
            <a:off x="2251494" y="3097778"/>
            <a:ext cx="2481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Трианонский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мирный договор 1920 г.</a:t>
            </a:r>
            <a:endParaRPr/>
          </a:p>
        </p:txBody>
      </p:sp>
      <p:pic>
        <p:nvPicPr>
          <p:cNvPr id="316" name="Google Shape;3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7841" y="1483742"/>
            <a:ext cx="5549492" cy="391619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Версальский мирный договор</a:t>
            </a:r>
            <a:endParaRPr/>
          </a:p>
        </p:txBody>
      </p:sp>
      <p:grpSp>
        <p:nvGrpSpPr>
          <p:cNvPr id="323" name="Google Shape;323;p18"/>
          <p:cNvGrpSpPr/>
          <p:nvPr/>
        </p:nvGrpSpPr>
        <p:grpSpPr>
          <a:xfrm>
            <a:off x="1104900" y="4839419"/>
            <a:ext cx="9980681" cy="1733283"/>
            <a:chOff x="2003520" y="4409464"/>
            <a:chExt cx="7964854" cy="705421"/>
          </a:xfrm>
        </p:grpSpPr>
        <p:sp>
          <p:nvSpPr>
            <p:cNvPr id="324" name="Google Shape;324;p18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8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августе 1920 г. в Севре был заключен мир с Турцией. Севрский договор по существу пре- дусматривал раздел основных турецких территорий и установление контроля союзников над черноморскими  проливами. Однако условия Севрского договора не были реализованы ввиду победы национальной революции в Турции. В результате работы конференции в Ло- занне в 1923 г. был подписан Лозаннский мирный договор, определивший послевоенные границы Турции и признавший её независимость.</a:t>
              </a:r>
              <a:endParaRPr/>
            </a:p>
          </p:txBody>
        </p:sp>
      </p:grpSp>
      <p:sp>
        <p:nvSpPr>
          <p:cNvPr id="326" name="Google Shape;326;p18"/>
          <p:cNvSpPr txBox="1"/>
          <p:nvPr/>
        </p:nvSpPr>
        <p:spPr>
          <a:xfrm>
            <a:off x="1518249" y="2713902"/>
            <a:ext cx="2481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Лозаннский мирный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договор 1923 г.</a:t>
            </a:r>
            <a:endParaRPr/>
          </a:p>
        </p:txBody>
      </p:sp>
      <p:grpSp>
        <p:nvGrpSpPr>
          <p:cNvPr id="327" name="Google Shape;327;p18"/>
          <p:cNvGrpSpPr/>
          <p:nvPr/>
        </p:nvGrpSpPr>
        <p:grpSpPr>
          <a:xfrm>
            <a:off x="4069782" y="1494122"/>
            <a:ext cx="6605084" cy="3024336"/>
            <a:chOff x="2361752" y="1700808"/>
            <a:chExt cx="6605084" cy="3024336"/>
          </a:xfrm>
        </p:grpSpPr>
        <p:pic>
          <p:nvPicPr>
            <p:cNvPr id="328" name="Google Shape;328;p18"/>
            <p:cNvPicPr preferRelativeResize="0"/>
            <p:nvPr/>
          </p:nvPicPr>
          <p:blipFill rotWithShape="1">
            <a:blip r:embed="rId3">
              <a:alphaModFix/>
            </a:blip>
            <a:srcRect b="10154" l="0" r="2182" t="2203"/>
            <a:stretch/>
          </p:blipFill>
          <p:spPr>
            <a:xfrm>
              <a:off x="2361752" y="1700808"/>
              <a:ext cx="6605084" cy="3024336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329" name="Google Shape;329;p18"/>
            <p:cNvSpPr txBox="1"/>
            <p:nvPr/>
          </p:nvSpPr>
          <p:spPr>
            <a:xfrm>
              <a:off x="4299952" y="2947601"/>
              <a:ext cx="1728192" cy="369332"/>
            </a:xfrm>
            <a:prstGeom prst="rect">
              <a:avLst/>
            </a:prstGeom>
            <a:solidFill>
              <a:srgbClr val="EEEAE4"/>
            </a:soli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Турция</a:t>
              </a:r>
              <a:endParaRPr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Создание Лиги Наций</a:t>
            </a:r>
            <a:endParaRPr/>
          </a:p>
        </p:txBody>
      </p:sp>
      <p:grpSp>
        <p:nvGrpSpPr>
          <p:cNvPr id="336" name="Google Shape;336;p19"/>
          <p:cNvGrpSpPr/>
          <p:nvPr/>
        </p:nvGrpSpPr>
        <p:grpSpPr>
          <a:xfrm>
            <a:off x="1104900" y="5443268"/>
            <a:ext cx="9980681" cy="1129434"/>
            <a:chOff x="2003520" y="4409464"/>
            <a:chExt cx="7964854" cy="705421"/>
          </a:xfrm>
        </p:grpSpPr>
        <p:sp>
          <p:nvSpPr>
            <p:cNvPr id="337" name="Google Shape;337;p19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Текст Версальского мирного договора, как и последующих договоров, начинался с Устава Лиги Наций - международной организации по поддержанию мира. Лига Наций стала при- крытием нового передела колоний под видом получения странами-победительницами ман- датов на управление бывшими германскими колониальными владениями.</a:t>
              </a:r>
              <a:endParaRPr/>
            </a:p>
          </p:txBody>
        </p:sp>
      </p:grpSp>
      <p:pic>
        <p:nvPicPr>
          <p:cNvPr id="339" name="Google Shape;33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602" y="1855575"/>
            <a:ext cx="9439275" cy="31337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Последствия Первой мировой войны.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Парижская мирная конференция и её результаты.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Версальский мирный договор.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Создание Лиги Наций.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Вашингтонская конференция.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Противоречия Версальско-Вашингтонской системы международных отношений.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Вашингтонская конференция</a:t>
            </a:r>
            <a:endParaRPr/>
          </a:p>
        </p:txBody>
      </p:sp>
      <p:grpSp>
        <p:nvGrpSpPr>
          <p:cNvPr id="346" name="Google Shape;346;p20"/>
          <p:cNvGrpSpPr/>
          <p:nvPr/>
        </p:nvGrpSpPr>
        <p:grpSpPr>
          <a:xfrm>
            <a:off x="1104900" y="5443268"/>
            <a:ext cx="9980681" cy="1129434"/>
            <a:chOff x="2003520" y="4409464"/>
            <a:chExt cx="7964854" cy="705421"/>
          </a:xfrm>
        </p:grpSpPr>
        <p:sp>
          <p:nvSpPr>
            <p:cNvPr id="347" name="Google Shape;347;p20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 целью решения спорных проблем на Дальнем Востоке и в Тихом океане и ограничения морских вооружений была созвана Вашингтонская конференция девяти держав (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 ноября 1921 - 6 февраля 1922 г.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 Главную роль на ней играли  США, Великобритания и Япония. Советская Россия не была приглашена на конференцию.</a:t>
              </a:r>
              <a:endParaRPr/>
            </a:p>
          </p:txBody>
        </p:sp>
      </p:grpSp>
      <p:pic>
        <p:nvPicPr>
          <p:cNvPr id="349" name="Google Shape;3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9414" y="1554159"/>
            <a:ext cx="5261330" cy="36724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0" name="Google Shape;350;p20"/>
          <p:cNvSpPr txBox="1"/>
          <p:nvPr/>
        </p:nvSpPr>
        <p:spPr>
          <a:xfrm>
            <a:off x="1326450" y="3015825"/>
            <a:ext cx="3297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Вашингтонской конференции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1921-1922 гг.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Вашингтонская конференция</a:t>
            </a:r>
            <a:endParaRPr/>
          </a:p>
        </p:txBody>
      </p:sp>
      <p:graphicFrame>
        <p:nvGraphicFramePr>
          <p:cNvPr id="357" name="Google Shape;357;p21"/>
          <p:cNvGraphicFramePr/>
          <p:nvPr/>
        </p:nvGraphicFramePr>
        <p:xfrm>
          <a:off x="1104900" y="163403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{AD84CC3F-3096-4BE6-8083-D352891E12C4}</a:tableStyleId>
              </a:tblPr>
              <a:tblGrid>
                <a:gridCol w="2656150"/>
                <a:gridCol w="2575650"/>
                <a:gridCol w="474887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solidFill>
                            <a:schemeClr val="lt1"/>
                          </a:solidFill>
                        </a:rPr>
                        <a:t>Основные результаты Вашингтонской конференции 1921-1922 гг.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Договор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Участники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DED9D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Основное содержание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DED9D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Договор четырёх дер- жав. 13.12.1921 г.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США, Великобрита- ния, Франция, Япония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Гарантировались островные владения этих государств в бассейне Тихого океана.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Договор пяти держав (Вашингтонское мор- ское соглашение). 6.02.1922 г.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США, Великобритания, Япо- ния, Франция, Италия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Ограничивались морские вооружения и пропорции соотношения флотов стран, обеспечивавших паритет</a:t>
                      </a:r>
                      <a:r>
                        <a:rPr lang="ru-RU" sz="1800"/>
                        <a:t> в морских воору- жениях с Англией.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Договор девяти дер- жав. 6.02.1922 г.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США, Великобрита- ния, Китай, Япония, Франция, Италия, Бельгия, Нидерлан- ды, Порту-галия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Признавался суверенитет и террито- риальная целостность Китая. Япония воз- вращала Китаю провинцию Шаньдун. Зак- реплялись принципы «открытых дверей» и «равных возможностей» западных дер- жав и Японии в Китае, что ставило США в более выгодное положение.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Противоречия Версальско-Вашингтонской системы международных отношений</a:t>
            </a:r>
            <a:endParaRPr/>
          </a:p>
        </p:txBody>
      </p:sp>
      <p:grpSp>
        <p:nvGrpSpPr>
          <p:cNvPr id="364" name="Google Shape;364;p22"/>
          <p:cNvGrpSpPr/>
          <p:nvPr/>
        </p:nvGrpSpPr>
        <p:grpSpPr>
          <a:xfrm>
            <a:off x="1104900" y="5926346"/>
            <a:ext cx="9980681" cy="646355"/>
            <a:chOff x="2003520" y="4409464"/>
            <a:chExt cx="7964854" cy="705421"/>
          </a:xfrm>
        </p:grpSpPr>
        <p:sp>
          <p:nvSpPr>
            <p:cNvPr id="365" name="Google Shape;365;p22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Комплекс мирных договоров, подписанных в 1919-1923 гг., и новое соотношение сил в мире получили название Версальско-Вашингтонской системы международных отношений.</a:t>
              </a:r>
              <a:endParaRPr/>
            </a:p>
          </p:txBody>
        </p:sp>
      </p:grpSp>
      <p:grpSp>
        <p:nvGrpSpPr>
          <p:cNvPr id="367" name="Google Shape;367;p22"/>
          <p:cNvGrpSpPr/>
          <p:nvPr/>
        </p:nvGrpSpPr>
        <p:grpSpPr>
          <a:xfrm>
            <a:off x="1701067" y="1396999"/>
            <a:ext cx="8626883" cy="4408263"/>
            <a:chOff x="596167" y="-1"/>
            <a:chExt cx="8626883" cy="4408263"/>
          </a:xfrm>
        </p:grpSpPr>
        <p:sp>
          <p:nvSpPr>
            <p:cNvPr id="368" name="Google Shape;368;p22"/>
            <p:cNvSpPr/>
            <p:nvPr/>
          </p:nvSpPr>
          <p:spPr>
            <a:xfrm rot="4396374">
              <a:off x="2876825" y="877209"/>
              <a:ext cx="3805474" cy="26538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93748" y="15000"/>
                  </a:quadBezTo>
                  <a:lnTo>
                    <a:pt x="92569" y="0"/>
                  </a:lnTo>
                  <a:lnTo>
                    <a:pt x="120000" y="18786"/>
                  </a:lnTo>
                  <a:lnTo>
                    <a:pt x="96465" y="49572"/>
                  </a:lnTo>
                  <a:lnTo>
                    <a:pt x="95286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4761371" y="1599952"/>
              <a:ext cx="96100" cy="96100"/>
            </a:xfrm>
            <a:prstGeom prst="ellipse">
              <a:avLst/>
            </a:prstGeom>
            <a:solidFill>
              <a:srgbClr val="B0AFAE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5337436" y="2248024"/>
              <a:ext cx="96100" cy="96100"/>
            </a:xfrm>
            <a:prstGeom prst="ellipse">
              <a:avLst/>
            </a:prstGeom>
            <a:solidFill>
              <a:srgbClr val="B0AFAE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96167" y="0"/>
              <a:ext cx="8612809" cy="705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2"/>
            <p:cNvSpPr txBox="1"/>
            <p:nvPr/>
          </p:nvSpPr>
          <p:spPr>
            <a:xfrm>
              <a:off x="596167" y="0"/>
              <a:ext cx="8612809" cy="7053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b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Основные противоречия Версальско-Вашингтонской системы международных отношений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741931" y="1815975"/>
              <a:ext cx="3481119" cy="705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5741931" y="1815975"/>
              <a:ext cx="3481119" cy="7053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несправедливое переустройст- во послевоенного мира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656926" y="1455933"/>
              <a:ext cx="3707517" cy="705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2"/>
            <p:cNvSpPr txBox="1"/>
            <p:nvPr/>
          </p:nvSpPr>
          <p:spPr>
            <a:xfrm>
              <a:off x="656926" y="1455933"/>
              <a:ext cx="3707517" cy="7053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грабительские, тяжёлые условия мирных договоров для побеждённых стран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5049402" y="3760192"/>
              <a:ext cx="2424545" cy="561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5049402" y="3760192"/>
              <a:ext cx="2424545" cy="5613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новые войны и конфликты</a:t>
              </a:r>
              <a:endPara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Противоречия Версальско-Вашингтонской системы международных отношений</a:t>
            </a:r>
            <a:endParaRPr/>
          </a:p>
        </p:txBody>
      </p:sp>
      <p:pic>
        <p:nvPicPr>
          <p:cNvPr id="385" name="Google Shape;3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377" y="1341408"/>
            <a:ext cx="93345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3"/>
          <p:cNvPicPr preferRelativeResize="0"/>
          <p:nvPr/>
        </p:nvPicPr>
        <p:blipFill rotWithShape="1">
          <a:blip r:embed="rId4">
            <a:alphaModFix/>
          </a:blip>
          <a:srcRect b="65546" l="0" r="0" t="7750"/>
          <a:stretch/>
        </p:blipFill>
        <p:spPr>
          <a:xfrm>
            <a:off x="1437377" y="4853706"/>
            <a:ext cx="9397400" cy="178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3910" y="4853706"/>
            <a:ext cx="1469456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Противоречия Версальско-Вашингтонской системы международных отношений</a:t>
            </a:r>
            <a:endParaRPr/>
          </a:p>
        </p:txBody>
      </p:sp>
      <p:pic>
        <p:nvPicPr>
          <p:cNvPr id="394" name="Google Shape;394;p24"/>
          <p:cNvPicPr preferRelativeResize="0"/>
          <p:nvPr/>
        </p:nvPicPr>
        <p:blipFill rotWithShape="1">
          <a:blip r:embed="rId3">
            <a:alphaModFix/>
          </a:blip>
          <a:srcRect b="92638" l="0" r="0" t="0"/>
          <a:stretch/>
        </p:blipFill>
        <p:spPr>
          <a:xfrm>
            <a:off x="1413703" y="1353808"/>
            <a:ext cx="9363075" cy="49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/>
          <p:cNvPicPr preferRelativeResize="0"/>
          <p:nvPr/>
        </p:nvPicPr>
        <p:blipFill rotWithShape="1">
          <a:blip r:embed="rId3">
            <a:alphaModFix/>
          </a:blip>
          <a:srcRect b="0" l="0" r="0" t="33679"/>
          <a:stretch/>
        </p:blipFill>
        <p:spPr>
          <a:xfrm>
            <a:off x="1413703" y="1846053"/>
            <a:ext cx="9363075" cy="443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4860" y="1893349"/>
            <a:ext cx="1228725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Противоречия Версальско-Вашингтонской системы международных отношений</a:t>
            </a:r>
            <a:endParaRPr/>
          </a:p>
        </p:txBody>
      </p:sp>
      <p:grpSp>
        <p:nvGrpSpPr>
          <p:cNvPr id="403" name="Google Shape;403;p25"/>
          <p:cNvGrpSpPr/>
          <p:nvPr/>
        </p:nvGrpSpPr>
        <p:grpSpPr>
          <a:xfrm>
            <a:off x="1104900" y="5244860"/>
            <a:ext cx="9980681" cy="1327841"/>
            <a:chOff x="2003520" y="4409464"/>
            <a:chExt cx="7964854" cy="705421"/>
          </a:xfrm>
        </p:grpSpPr>
        <p:sp>
          <p:nvSpPr>
            <p:cNvPr id="404" name="Google Shape;404;p25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На Генуэзской конференции, созванной в апреле 1922 г. для решения экономических и фи- нансовых вопросов, произошло сближение между Советской Россией и Германией,  кото- рые 16 апреля подписали Рапалльский договор. Он обозначил выход обеих стран из меж- дународной изоляции и стал одним из первых соглашений, которые означали косвенную ревизию Версальской системы международных отношений. </a:t>
              </a:r>
              <a:endParaRPr/>
            </a:p>
          </p:txBody>
        </p:sp>
      </p:grpSp>
      <p:pic>
        <p:nvPicPr>
          <p:cNvPr id="406" name="Google Shape;40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436" y="1677925"/>
            <a:ext cx="4572000" cy="32289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07" name="Google Shape;407;p25"/>
          <p:cNvSpPr txBox="1"/>
          <p:nvPr/>
        </p:nvSpPr>
        <p:spPr>
          <a:xfrm>
            <a:off x="2126075" y="3039725"/>
            <a:ext cx="32493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Генуэзская конференция 1922 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Противоречия Версальско-Вашингтонской системы международных отношений</a:t>
            </a:r>
            <a:endParaRPr/>
          </a:p>
        </p:txBody>
      </p:sp>
      <p:grpSp>
        <p:nvGrpSpPr>
          <p:cNvPr id="414" name="Google Shape;414;p26"/>
          <p:cNvGrpSpPr/>
          <p:nvPr/>
        </p:nvGrpSpPr>
        <p:grpSpPr>
          <a:xfrm>
            <a:off x="1104900" y="4899804"/>
            <a:ext cx="9980681" cy="1672897"/>
            <a:chOff x="2003520" y="4409464"/>
            <a:chExt cx="7964854" cy="705421"/>
          </a:xfrm>
        </p:grpSpPr>
        <p:sp>
          <p:nvSpPr>
            <p:cNvPr id="415" name="Google Shape;415;p26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6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Согласно договору Германия и Советская Россия устанавливали дипломатические отноше- ния, взаимно отказывались от возмещения убытков, признавали принцип  наибольшего благоприятствования в экономических отношениях. Рапалльский договор стал первым об- разцом политики мирного сосуществования. Рапалльская политика («дух Рапалло») стала основой советско-германских отношений и плодотворного сотрудничества двух государств в 1922-1932 гг.</a:t>
              </a:r>
              <a:endParaRPr/>
            </a:p>
          </p:txBody>
        </p:sp>
      </p:grpSp>
      <p:sp>
        <p:nvSpPr>
          <p:cNvPr id="417" name="Google Shape;417;p26"/>
          <p:cNvSpPr txBox="1"/>
          <p:nvPr/>
        </p:nvSpPr>
        <p:spPr>
          <a:xfrm>
            <a:off x="2097399" y="2815573"/>
            <a:ext cx="31227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Представители советской и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немецкой сторон в Рапалло</a:t>
            </a:r>
            <a:endParaRPr/>
          </a:p>
        </p:txBody>
      </p:sp>
      <p:pic>
        <p:nvPicPr>
          <p:cNvPr id="418" name="Google Shape;4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9539" y="1559789"/>
            <a:ext cx="4561833" cy="30963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sp>
        <p:nvSpPr>
          <p:cNvPr id="425" name="Google Shape;425;p27"/>
          <p:cNvSpPr txBox="1"/>
          <p:nvPr>
            <p:ph idx="1" type="body"/>
          </p:nvPr>
        </p:nvSpPr>
        <p:spPr>
          <a:xfrm>
            <a:off x="1104899" y="1407901"/>
            <a:ext cx="7857945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ru-RU"/>
              <a:t>1. Кошелев В.С. и др. Всемирная история Новейшего времени. 1918 г. – начало XXI в.: Учебное пособие для 9 класса. / Под ред. В.С. Кошелева. – Минск: Издательский центр БГУ, 2019, §2.</a:t>
            </a:r>
            <a:endParaRPr/>
          </a:p>
        </p:txBody>
      </p:sp>
      <p:pic>
        <p:nvPicPr>
          <p:cNvPr id="426" name="Google Shape;4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1942" y="1407901"/>
            <a:ext cx="2003639" cy="25688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427" name="Google Shape;42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68368" y="4123425"/>
            <a:ext cx="2017214" cy="26051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28" name="Google Shape;428;p27"/>
          <p:cNvSpPr txBox="1"/>
          <p:nvPr/>
        </p:nvSpPr>
        <p:spPr>
          <a:xfrm>
            <a:off x="1104900" y="4123425"/>
            <a:ext cx="7857945" cy="10502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66700" lvl="0" marL="2667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Кошелев В.С. и др. Всемирная история. XIX – начало XXI в.: Учеб- ное пособие для 11 класса. / Под ред. В.С.Кошелева. – Минск: Из- дательский центр БГУ, 2021, §13.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Последствия Первой мировой войны</a:t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436312" y="1417700"/>
            <a:ext cx="11317857" cy="9370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Мировая война 1914-1918 гг. ознаменовала собой завершение эпохи относительного мира и возвес- тила начало «эпохи насилия», стала ярким проявлением кризиса индустриального общества и в целом западной цивилизации.</a:t>
            </a:r>
            <a:endParaRPr/>
          </a:p>
        </p:txBody>
      </p:sp>
      <p:grpSp>
        <p:nvGrpSpPr>
          <p:cNvPr id="141" name="Google Shape;141;p3"/>
          <p:cNvGrpSpPr/>
          <p:nvPr/>
        </p:nvGrpSpPr>
        <p:grpSpPr>
          <a:xfrm>
            <a:off x="1551337" y="2239803"/>
            <a:ext cx="9157333" cy="4382841"/>
            <a:chOff x="1045498" y="2441"/>
            <a:chExt cx="9157333" cy="4382841"/>
          </a:xfrm>
        </p:grpSpPr>
        <p:sp>
          <p:nvSpPr>
            <p:cNvPr id="142" name="Google Shape;142;p3"/>
            <p:cNvSpPr/>
            <p:nvPr/>
          </p:nvSpPr>
          <p:spPr>
            <a:xfrm>
              <a:off x="1045498" y="2441"/>
              <a:ext cx="6453287" cy="43595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chemeClr val="lt1"/>
                </a:gs>
                <a:gs pos="100000">
                  <a:schemeClr val="lt1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5000" rotWithShape="0" dir="5400000" dist="25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1058267" y="15210"/>
              <a:ext cx="6427749" cy="410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Последствия Первой мировой войны</a:t>
              </a:r>
              <a:endParaRPr b="1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690827" y="438396"/>
              <a:ext cx="645328" cy="3650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3"/>
            <p:cNvSpPr/>
            <p:nvPr/>
          </p:nvSpPr>
          <p:spPr>
            <a:xfrm>
              <a:off x="2336156" y="547385"/>
              <a:ext cx="7866675" cy="51213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2351156" y="562385"/>
              <a:ext cx="7836675" cy="4821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людские потери: более 10 млн убитых и свыше 20 млн раненых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690827" y="438396"/>
              <a:ext cx="645328" cy="9480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8" name="Google Shape;148;p3"/>
            <p:cNvSpPr/>
            <p:nvPr/>
          </p:nvSpPr>
          <p:spPr>
            <a:xfrm>
              <a:off x="2336156" y="1168512"/>
              <a:ext cx="7866675" cy="43595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2348925" y="1181281"/>
              <a:ext cx="7841137" cy="410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разрушение экономики, падение жизненного уровня большинства насе- ления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690827" y="438396"/>
              <a:ext cx="645328" cy="15210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3"/>
            <p:cNvSpPr/>
            <p:nvPr/>
          </p:nvSpPr>
          <p:spPr>
            <a:xfrm>
              <a:off x="2336156" y="1713456"/>
              <a:ext cx="7866675" cy="4920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2350568" y="1727868"/>
              <a:ext cx="7837851" cy="4632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крах Германской, Австро-Венгерской, Российской и Османской империй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690827" y="438396"/>
              <a:ext cx="645328" cy="20940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3"/>
            <p:cNvSpPr/>
            <p:nvPr/>
          </p:nvSpPr>
          <p:spPr>
            <a:xfrm>
              <a:off x="2336156" y="2314495"/>
              <a:ext cx="7865572" cy="43595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2348925" y="2327264"/>
              <a:ext cx="7840034" cy="410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крушение монархии в России, Германии, Австро-Венгрии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690827" y="438396"/>
              <a:ext cx="645328" cy="26390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3"/>
            <p:cNvSpPr/>
            <p:nvPr/>
          </p:nvSpPr>
          <p:spPr>
            <a:xfrm>
              <a:off x="2336156" y="2859439"/>
              <a:ext cx="7865572" cy="43595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2348925" y="2872208"/>
              <a:ext cx="7840034" cy="410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возникновение новых государств на европейском континенте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690827" y="438396"/>
              <a:ext cx="645328" cy="31839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3"/>
            <p:cNvSpPr/>
            <p:nvPr/>
          </p:nvSpPr>
          <p:spPr>
            <a:xfrm>
              <a:off x="2336156" y="3404383"/>
              <a:ext cx="7864861" cy="43595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2348925" y="3417152"/>
              <a:ext cx="7839323" cy="410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создание новых политических режимов радикал-экстремистского типа (Германия, Италия и т.д.)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690827" y="438396"/>
              <a:ext cx="645328" cy="37289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675A5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3"/>
            <p:cNvSpPr/>
            <p:nvPr/>
          </p:nvSpPr>
          <p:spPr>
            <a:xfrm>
              <a:off x="2336156" y="3949327"/>
              <a:ext cx="7863333" cy="43595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2348925" y="3962096"/>
              <a:ext cx="7837795" cy="4104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значительное влияние на моральное состояние общества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Парижская мирная конференция и её результаты</a:t>
            </a:r>
            <a:endParaRPr/>
          </a:p>
        </p:txBody>
      </p:sp>
      <p:grpSp>
        <p:nvGrpSpPr>
          <p:cNvPr id="171" name="Google Shape;171;p4"/>
          <p:cNvGrpSpPr/>
          <p:nvPr/>
        </p:nvGrpSpPr>
        <p:grpSpPr>
          <a:xfrm>
            <a:off x="1104900" y="2372264"/>
            <a:ext cx="4450511" cy="4324510"/>
            <a:chOff x="2003520" y="4409464"/>
            <a:chExt cx="7964854" cy="705421"/>
          </a:xfrm>
        </p:grpSpPr>
        <p:sp>
          <p:nvSpPr>
            <p:cNvPr id="172" name="Google Shape;172;p4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Компьенском лесу (Франция) </a:t>
              </a:r>
              <a:r>
                <a:rPr b="1"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 нояб- ря 1918 г. </a:t>
              </a: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Германия подписала переми- рие с Антантой, ознаменовавшее окон- чание Первой мировой войны. По усло- виям перемирия Германия выводила войска со всех немецких территорий, а также с левого берега Рейна. На его правом берегу создавалась нейтраль- ная зона. Германия обязывалась поста- вить победителям значительную часть военного имущества и возвратить воен- нопленных. Вместе с тем в противовес Советской России немецкие войска ос- тавались в Прибалтике и Украине. Ком- пьенское перемирие аннулировало Брестский мирный договор от 3 марта 1918 г. </a:t>
              </a:r>
              <a:endParaRPr/>
            </a:p>
          </p:txBody>
        </p:sp>
      </p:grpSp>
      <p:sp>
        <p:nvSpPr>
          <p:cNvPr id="174" name="Google Shape;174;p4"/>
          <p:cNvSpPr txBox="1"/>
          <p:nvPr/>
        </p:nvSpPr>
        <p:spPr>
          <a:xfrm>
            <a:off x="1956750" y="1440225"/>
            <a:ext cx="38676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Европа после Первой мировой войны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557" y="1517869"/>
            <a:ext cx="5279059" cy="51012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Парижская мирная конференция и её результаты</a:t>
            </a: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1104900" y="2829464"/>
            <a:ext cx="4424632" cy="3867310"/>
            <a:chOff x="2003520" y="4409464"/>
            <a:chExt cx="7964854" cy="705421"/>
          </a:xfrm>
        </p:grpSpPr>
        <p:sp>
          <p:nvSpPr>
            <p:cNvPr id="183" name="Google Shape;183;p5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После заключения Компьенского пере- мирия началась подготовка к мирной конференции, проходившая в острой борьбе в лагере победителей. Наибо- лее жёсткую позицию в отношении Гер- мании занимала Франция, стремившая- ся установить свою гегемонию в Евро- пе. Она намеревалась не только возв- ратить Эльзас и Лотарингию, но и ан- нексировать Саар и установить границу с Германией по Рейну. Франция рассчи- тывала также создать восточнее Герма- нии «санитарный кордон» государств, который противостоял бы как Советской России, так и Германии. </a:t>
              </a:r>
              <a:endParaRPr/>
            </a:p>
          </p:txBody>
        </p:sp>
      </p:grpSp>
      <p:sp>
        <p:nvSpPr>
          <p:cNvPr id="185" name="Google Shape;185;p5"/>
          <p:cNvSpPr txBox="1"/>
          <p:nvPr/>
        </p:nvSpPr>
        <p:spPr>
          <a:xfrm>
            <a:off x="1956750" y="1468750"/>
            <a:ext cx="38676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Европа после Первой мировой войны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557" y="1517869"/>
            <a:ext cx="5279059" cy="51012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Парижская мирная конференция и её результаты</a:t>
            </a:r>
            <a:endParaRPr/>
          </a:p>
        </p:txBody>
      </p:sp>
      <p:grpSp>
        <p:nvGrpSpPr>
          <p:cNvPr id="193" name="Google Shape;193;p6"/>
          <p:cNvGrpSpPr/>
          <p:nvPr/>
        </p:nvGrpSpPr>
        <p:grpSpPr>
          <a:xfrm>
            <a:off x="1104899" y="4968814"/>
            <a:ext cx="6400081" cy="1727959"/>
            <a:chOff x="2003520" y="4409464"/>
            <a:chExt cx="7964854" cy="705421"/>
          </a:xfrm>
        </p:grpSpPr>
        <p:sp>
          <p:nvSpPr>
            <p:cNvPr id="194" name="Google Shape;194;p6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Глава французского правительства Ж.Клемансо стремил- ся максимально ослабить Германию. Это ему принадле- жали известные слова о том, что «20 миллионов немцев являются излишними». Кроме того, Франция претендова- ла на часть немецких колоний в Африке и турецких владе- ний на Ближнем Востоке.</a:t>
              </a:r>
              <a:endParaRPr/>
            </a:p>
          </p:txBody>
        </p:sp>
      </p:grpSp>
      <p:sp>
        <p:nvSpPr>
          <p:cNvPr id="196" name="Google Shape;196;p6"/>
          <p:cNvSpPr txBox="1"/>
          <p:nvPr/>
        </p:nvSpPr>
        <p:spPr>
          <a:xfrm>
            <a:off x="6011325" y="1468750"/>
            <a:ext cx="17496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Жорж Клемансо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>
            <a:alphaModFix/>
          </a:blip>
          <a:srcRect b="2108" l="2680" r="2678" t="2209"/>
          <a:stretch/>
        </p:blipFill>
        <p:spPr>
          <a:xfrm>
            <a:off x="7755147" y="1468762"/>
            <a:ext cx="3330435" cy="516754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Парижская мирная конференция и её результаты</a:t>
            </a:r>
            <a:endParaRPr/>
          </a:p>
        </p:txBody>
      </p:sp>
      <p:grpSp>
        <p:nvGrpSpPr>
          <p:cNvPr id="204" name="Google Shape;204;p7"/>
          <p:cNvGrpSpPr/>
          <p:nvPr/>
        </p:nvGrpSpPr>
        <p:grpSpPr>
          <a:xfrm>
            <a:off x="1104900" y="3743864"/>
            <a:ext cx="4424632" cy="2952910"/>
            <a:chOff x="2003520" y="4409464"/>
            <a:chExt cx="7964854" cy="705421"/>
          </a:xfrm>
        </p:grpSpPr>
        <p:sp>
          <p:nvSpPr>
            <p:cNvPr id="205" name="Google Shape;205;p7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Англия стремилась сохранить статус мировой морской державы и не допус- тить чрезмерного усиления Франции и США. Она не была заинтересована в расчленении Германии. Англия в ре- зультате войны превратилась из креди- тора в должника США, в целом её пози- ции в мире ослабли. Англия рассчиты- вала также получить значительную до- лю немецких колоний и укрепить своё влияние на Ближнем и Дальнем Восто- ке.</a:t>
              </a:r>
              <a:endParaRPr/>
            </a:p>
          </p:txBody>
        </p:sp>
      </p:grpSp>
      <p:sp>
        <p:nvSpPr>
          <p:cNvPr id="207" name="Google Shape;207;p7"/>
          <p:cNvSpPr txBox="1"/>
          <p:nvPr/>
        </p:nvSpPr>
        <p:spPr>
          <a:xfrm>
            <a:off x="1994375" y="1468750"/>
            <a:ext cx="38301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Европа после Первой мировой войны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557" y="1517869"/>
            <a:ext cx="5279059" cy="510126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Парижская мирная конференция и её результаты</a:t>
            </a:r>
            <a:endParaRPr/>
          </a:p>
        </p:txBody>
      </p:sp>
      <p:grpSp>
        <p:nvGrpSpPr>
          <p:cNvPr id="215" name="Google Shape;215;p8"/>
          <p:cNvGrpSpPr/>
          <p:nvPr/>
        </p:nvGrpSpPr>
        <p:grpSpPr>
          <a:xfrm>
            <a:off x="1104899" y="2631056"/>
            <a:ext cx="5684089" cy="4065717"/>
            <a:chOff x="2003520" y="4409464"/>
            <a:chExt cx="7964854" cy="705421"/>
          </a:xfrm>
        </p:grpSpPr>
        <p:sp>
          <p:nvSpPr>
            <p:cNvPr id="216" name="Google Shape;216;p8"/>
            <p:cNvSpPr/>
            <p:nvPr/>
          </p:nvSpPr>
          <p:spPr>
            <a:xfrm>
              <a:off x="2003520" y="4409464"/>
              <a:ext cx="7964854" cy="70542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2024181" y="4430126"/>
              <a:ext cx="7923532" cy="6640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США в итоге войны превратились в ведущую дер- жаву мира в области экономики и финансов. Они ссудили странам Европы и инвестировали туда ог- ромные финансовые средства. США были заинте- ресованы в германских репарациях, которые фак- тически европейские державы отдавали им в счёт своих долгов. Поэтому США выступали против зна- чительного ослабления Германии. Они также стре- мились усилить свои позиции на Дальнем Востоке и в зоне Тихого океана. Используя своё экономи- ческое превосходство и военно-морской потенциал, США выдвинули принципы «свободы морей» и «свободы торговли», зафиксированные в американ- ской программе послевоенного устройства мира («14 пунктов» президента В.Вильсона).</a:t>
              </a:r>
              <a:endParaRPr/>
            </a:p>
          </p:txBody>
        </p:sp>
      </p:grpSp>
      <p:sp>
        <p:nvSpPr>
          <p:cNvPr id="218" name="Google Shape;218;p8"/>
          <p:cNvSpPr txBox="1"/>
          <p:nvPr/>
        </p:nvSpPr>
        <p:spPr>
          <a:xfrm>
            <a:off x="5258752" y="1468750"/>
            <a:ext cx="1743300" cy="338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Вудро Вильсон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WINDOWS\Рабочий стол\Временно.jpg"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2063" y="1468761"/>
            <a:ext cx="4083520" cy="52280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Парижская мирная конференция и её результаты</a:t>
            </a:r>
            <a:endParaRPr/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512" y="1662471"/>
            <a:ext cx="10113457" cy="455717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02.10.2019</vt:lpwstr>
  </property>
</Properties>
</file>