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9144000"/>
  <p:notesSz cx="6858000" cy="9144000"/>
  <p:embeddedFontLst>
    <p:embeddedFont>
      <p:font typeface="Libre Franklin"/>
      <p:regular r:id="rId22"/>
      <p:bold r:id="rId23"/>
      <p:italic r:id="rId24"/>
      <p:boldItalic r:id="rId25"/>
    </p:embeddedFont>
    <p:embeddedFont>
      <p:font typeface="Bodoni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0" roundtripDataSignature="AMtx7mgPo4hoRXmevSv+5VNYpQdgI192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LibreFranklin-regular.fntdata"/><Relationship Id="rId21" Type="http://schemas.openxmlformats.org/officeDocument/2006/relationships/slide" Target="slides/slide15.xml"/><Relationship Id="rId24" Type="http://schemas.openxmlformats.org/officeDocument/2006/relationships/font" Target="fonts/LibreFranklin-italic.fntdata"/><Relationship Id="rId23" Type="http://schemas.openxmlformats.org/officeDocument/2006/relationships/font" Target="fonts/LibreFranklin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Bodoni-regular.fntdata"/><Relationship Id="rId25" Type="http://schemas.openxmlformats.org/officeDocument/2006/relationships/font" Target="fonts/LibreFranklin-boldItalic.fntdata"/><Relationship Id="rId28" Type="http://schemas.openxmlformats.org/officeDocument/2006/relationships/font" Target="fonts/Bodoni-italic.fntdata"/><Relationship Id="rId27" Type="http://schemas.openxmlformats.org/officeDocument/2006/relationships/font" Target="fonts/Bodoni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Bodoni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gradFill>
          <a:gsLst>
            <a:gs pos="0">
              <a:srgbClr val="3F3F35"/>
            </a:gs>
            <a:gs pos="47500">
              <a:srgbClr val="6E6E68"/>
            </a:gs>
            <a:gs pos="58499">
              <a:srgbClr val="7B7B74"/>
            </a:gs>
            <a:gs pos="100000">
              <a:srgbClr val="3F3F35"/>
            </a:gs>
          </a:gsLst>
          <a:lin ang="3600000" scaled="0"/>
        </a:gra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" name="Google Shape;16;p19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" name="Google Shape;17;p19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" name="Google Shape;18;p19"/>
          <p:cNvSpPr txBox="1"/>
          <p:nvPr>
            <p:ph type="ctrTitle"/>
          </p:nvPr>
        </p:nvSpPr>
        <p:spPr>
          <a:xfrm>
            <a:off x="228599" y="2819400"/>
            <a:ext cx="86868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Bodoni"/>
              <a:buNone/>
              <a:defRPr b="0" sz="7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/>
          <p:nvPr>
            <p:ph idx="2" type="pic"/>
          </p:nvPr>
        </p:nvSpPr>
        <p:spPr>
          <a:xfrm>
            <a:off x="436880" y="1717040"/>
            <a:ext cx="8249920" cy="4531360"/>
          </a:xfrm>
          <a:prstGeom prst="rect">
            <a:avLst/>
          </a:prstGeom>
          <a:solidFill>
            <a:srgbClr val="E6E8EC"/>
          </a:solidFill>
          <a:ln>
            <a:noFill/>
          </a:ln>
          <a:effectLst>
            <a:outerShdw blurRad="76200" rotWithShape="0" algn="ctr" dir="3600000" dist="38100">
              <a:srgbClr val="000000">
                <a:alpha val="49803"/>
              </a:srgbClr>
            </a:outerShdw>
          </a:effectLst>
        </p:spPr>
      </p:sp>
      <p:sp>
        <p:nvSpPr>
          <p:cNvPr id="86" name="Google Shape;8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9" name="Google Shape;89;p2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0" name="Google Shape;90;p27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1" name="Google Shape;91;p27"/>
          <p:cNvSpPr txBox="1"/>
          <p:nvPr>
            <p:ph type="title"/>
          </p:nvPr>
        </p:nvSpPr>
        <p:spPr>
          <a:xfrm>
            <a:off x="381000" y="228600"/>
            <a:ext cx="56388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doni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" type="body"/>
          </p:nvPr>
        </p:nvSpPr>
        <p:spPr>
          <a:xfrm>
            <a:off x="6248400" y="228600"/>
            <a:ext cx="28194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3" name="Google Shape;93;p27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🙡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2" name="Google Shape;102;p29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3" name="Google Shape;103;p29"/>
          <p:cNvSpPr txBox="1"/>
          <p:nvPr>
            <p:ph type="title"/>
          </p:nvPr>
        </p:nvSpPr>
        <p:spPr>
          <a:xfrm rot="5400000">
            <a:off x="5113338" y="2476501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9"/>
          <p:cNvSpPr txBox="1"/>
          <p:nvPr>
            <p:ph idx="1" type="body"/>
          </p:nvPr>
        </p:nvSpPr>
        <p:spPr>
          <a:xfrm rot="5400000">
            <a:off x="708024" y="23813"/>
            <a:ext cx="5851525" cy="63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🙡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9"/>
          <p:cNvSpPr txBox="1"/>
          <p:nvPr>
            <p:ph idx="12" type="sldNum"/>
          </p:nvPr>
        </p:nvSpPr>
        <p:spPr>
          <a:xfrm>
            <a:off x="6096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8" name="Google Shape;108;p29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🙡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gradFill>
          <a:gsLst>
            <a:gs pos="0">
              <a:srgbClr val="3F3F35"/>
            </a:gs>
            <a:gs pos="47500">
              <a:srgbClr val="6E6E68"/>
            </a:gs>
            <a:gs pos="58499">
              <a:srgbClr val="7B7B74"/>
            </a:gs>
            <a:gs pos="100000">
              <a:srgbClr val="3F3F35"/>
            </a:gs>
          </a:gsLst>
          <a:lin ang="3600000" scaled="0"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" name="Google Shape;34;p18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" name="Google Shape;35;p1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" name="Google Shape;36;p18"/>
          <p:cNvSpPr txBox="1"/>
          <p:nvPr>
            <p:ph type="ctrTitle"/>
          </p:nvPr>
        </p:nvSpPr>
        <p:spPr>
          <a:xfrm>
            <a:off x="228599" y="2819400"/>
            <a:ext cx="86868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Bodoni"/>
              <a:buNone/>
              <a:defRPr b="0" sz="7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gradFill>
          <a:gsLst>
            <a:gs pos="0">
              <a:srgbClr val="9EA0A7"/>
            </a:gs>
            <a:gs pos="47500">
              <a:srgbClr val="CED1D8"/>
            </a:gs>
            <a:gs pos="58499">
              <a:srgbClr val="D1D3DA"/>
            </a:gs>
            <a:gs pos="100000">
              <a:srgbClr val="9EA0A7"/>
            </a:gs>
          </a:gsLst>
          <a:lin ang="3600000" scaled="0"/>
        </a:gra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" name="Google Shape;40;p21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" name="Google Shape;41;p21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" name="Google Shape;42;p21"/>
          <p:cNvSpPr txBox="1"/>
          <p:nvPr>
            <p:ph type="title"/>
          </p:nvPr>
        </p:nvSpPr>
        <p:spPr>
          <a:xfrm>
            <a:off x="228599" y="2819400"/>
            <a:ext cx="86868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Bodoni"/>
              <a:buNone/>
              <a:defRPr b="0"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" type="body"/>
          </p:nvPr>
        </p:nvSpPr>
        <p:spPr>
          <a:xfrm>
            <a:off x="571499" y="4800600"/>
            <a:ext cx="80010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1" type="ftr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2" type="sldNum"/>
          </p:nvPr>
        </p:nvSpPr>
        <p:spPr>
          <a:xfrm>
            <a:off x="3959352" y="4389120"/>
            <a:ext cx="1216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21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🙢</a:t>
            </a:r>
            <a:endParaRPr b="0" i="0" sz="32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" name="Google Shape;48;p2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🙠</a:t>
            </a:r>
            <a:endParaRPr b="0" i="0" sz="32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🙡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🙡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3" name="Google Shape;53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don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🙡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🙡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>
            <a:off x="457200" y="273050"/>
            <a:ext cx="56388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doni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>
            <a:off x="438912" y="1719072"/>
            <a:ext cx="8247888" cy="4535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640"/>
              </a:spcBef>
              <a:spcAft>
                <a:spcPts val="0"/>
              </a:spcAft>
              <a:buSzPts val="2400"/>
              <a:buChar char="🙡"/>
              <a:defRPr sz="3200"/>
            </a:lvl1pPr>
            <a:lvl2pPr indent="-379730" lvl="1" marL="914400" algn="l">
              <a:spcBef>
                <a:spcPts val="560"/>
              </a:spcBef>
              <a:spcAft>
                <a:spcPts val="0"/>
              </a:spcAft>
              <a:buSzPts val="2380"/>
              <a:buChar char="o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0" name="Google Shape;80;p26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1" name="Google Shape;81;p26"/>
          <p:cNvSpPr txBox="1"/>
          <p:nvPr>
            <p:ph idx="2" type="body"/>
          </p:nvPr>
        </p:nvSpPr>
        <p:spPr>
          <a:xfrm>
            <a:off x="6248400" y="274320"/>
            <a:ext cx="2743200" cy="944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26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3" name="Google Shape;83;p26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" name="Google Shape;7;p1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" name="Google Shape;8;p17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doni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b="0" i="0" sz="2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b="0" i="0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" name="Google Shape;13;p17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" name="Google Shape;22;p16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" name="Google Shape;23;p16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doni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5" name="Google Shape;2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" name="Google Shape;28;p16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6.jpg"/><Relationship Id="rId7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/>
          <p:nvPr>
            <p:ph type="ctrTitle"/>
          </p:nvPr>
        </p:nvSpPr>
        <p:spPr>
          <a:xfrm>
            <a:off x="228599" y="2996952"/>
            <a:ext cx="8686800" cy="1470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odoni"/>
              <a:buNone/>
            </a:pPr>
            <a:r>
              <a:rPr b="1" lang="ru-RU" sz="5400">
                <a:solidFill>
                  <a:schemeClr val="dk1"/>
                </a:solidFill>
              </a:rPr>
              <a:t>Этика как теория морали</a:t>
            </a:r>
            <a:endParaRPr b="1" sz="5400">
              <a:solidFill>
                <a:schemeClr val="dk1"/>
              </a:solidFill>
            </a:endParaRPr>
          </a:p>
        </p:txBody>
      </p:sp>
      <p:sp>
        <p:nvSpPr>
          <p:cNvPr id="114" name="Google Shape;114;p1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ru-RU"/>
              <a:t>Обществоведение (повышенный уровень), 10 класс</a:t>
            </a:r>
            <a:endParaRPr b="1"/>
          </a:p>
        </p:txBody>
      </p:sp>
      <p:sp>
        <p:nvSpPr>
          <p:cNvPr id="115" name="Google Shape;115;p1"/>
          <p:cNvSpPr txBox="1"/>
          <p:nvPr/>
        </p:nvSpPr>
        <p:spPr>
          <a:xfrm>
            <a:off x="467544" y="116632"/>
            <a:ext cx="80010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Лицей Ивацевичского района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1139552" y="5805264"/>
            <a:ext cx="80010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Ситник П.В.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571451" y="6453335"/>
            <a:ext cx="8001000" cy="3605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2021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Этика как теория морали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261" name="Google Shape;261;p10"/>
          <p:cNvGrpSpPr/>
          <p:nvPr/>
        </p:nvGrpSpPr>
        <p:grpSpPr>
          <a:xfrm>
            <a:off x="328782" y="1702392"/>
            <a:ext cx="8558443" cy="4965383"/>
            <a:chOff x="77262" y="1584"/>
            <a:chExt cx="8558443" cy="4965383"/>
          </a:xfrm>
        </p:grpSpPr>
        <p:sp>
          <p:nvSpPr>
            <p:cNvPr id="262" name="Google Shape;262;p10"/>
            <p:cNvSpPr/>
            <p:nvPr/>
          </p:nvSpPr>
          <p:spPr>
            <a:xfrm>
              <a:off x="7561794" y="3703975"/>
              <a:ext cx="91440" cy="37356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3" name="Google Shape;263;p10"/>
            <p:cNvSpPr/>
            <p:nvPr/>
          </p:nvSpPr>
          <p:spPr>
            <a:xfrm>
              <a:off x="6420479" y="2440982"/>
              <a:ext cx="1187034" cy="3735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4" name="Google Shape;264;p10"/>
            <p:cNvSpPr/>
            <p:nvPr/>
          </p:nvSpPr>
          <p:spPr>
            <a:xfrm>
              <a:off x="5187725" y="3703975"/>
              <a:ext cx="91440" cy="37356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5" name="Google Shape;265;p10"/>
            <p:cNvSpPr/>
            <p:nvPr/>
          </p:nvSpPr>
          <p:spPr>
            <a:xfrm>
              <a:off x="5233445" y="2440982"/>
              <a:ext cx="1187034" cy="37356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6" name="Google Shape;266;p10"/>
            <p:cNvSpPr/>
            <p:nvPr/>
          </p:nvSpPr>
          <p:spPr>
            <a:xfrm>
              <a:off x="6374759" y="1177990"/>
              <a:ext cx="91440" cy="37356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7" name="Google Shape;267;p10"/>
            <p:cNvSpPr/>
            <p:nvPr/>
          </p:nvSpPr>
          <p:spPr>
            <a:xfrm>
              <a:off x="4356484" y="417802"/>
              <a:ext cx="2063995" cy="3735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8" name="Google Shape;268;p10"/>
            <p:cNvSpPr/>
            <p:nvPr/>
          </p:nvSpPr>
          <p:spPr>
            <a:xfrm>
              <a:off x="1908757" y="1177990"/>
              <a:ext cx="91440" cy="37356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9" name="Google Shape;269;p10"/>
            <p:cNvSpPr/>
            <p:nvPr/>
          </p:nvSpPr>
          <p:spPr>
            <a:xfrm>
              <a:off x="1954477" y="417802"/>
              <a:ext cx="2402006" cy="37356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0" name="Google Shape;270;p10"/>
            <p:cNvSpPr/>
            <p:nvPr/>
          </p:nvSpPr>
          <p:spPr>
            <a:xfrm>
              <a:off x="3467052" y="1584"/>
              <a:ext cx="1778862" cy="41621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0"/>
            <p:cNvSpPr txBox="1"/>
            <p:nvPr/>
          </p:nvSpPr>
          <p:spPr>
            <a:xfrm>
              <a:off x="3467052" y="1584"/>
              <a:ext cx="1778862" cy="4162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Гедонизм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77262" y="791363"/>
              <a:ext cx="3754430" cy="386626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0"/>
            <p:cNvSpPr txBox="1"/>
            <p:nvPr/>
          </p:nvSpPr>
          <p:spPr>
            <a:xfrm>
              <a:off x="77262" y="791363"/>
              <a:ext cx="3754430" cy="3866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психологический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77262" y="1551551"/>
              <a:ext cx="3754430" cy="88943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0"/>
            <p:cNvSpPr txBox="1"/>
            <p:nvPr/>
          </p:nvSpPr>
          <p:spPr>
            <a:xfrm>
              <a:off x="77262" y="1551551"/>
              <a:ext cx="3754430" cy="8894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отражает стремления людей увеличить собственные радости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4205254" y="791363"/>
              <a:ext cx="4430451" cy="386626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0"/>
            <p:cNvSpPr txBox="1"/>
            <p:nvPr/>
          </p:nvSpPr>
          <p:spPr>
            <a:xfrm>
              <a:off x="4205254" y="791363"/>
              <a:ext cx="4430451" cy="3866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этический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4205254" y="1551551"/>
              <a:ext cx="4430451" cy="88943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0"/>
            <p:cNvSpPr txBox="1"/>
            <p:nvPr/>
          </p:nvSpPr>
          <p:spPr>
            <a:xfrm>
              <a:off x="4205254" y="1551551"/>
              <a:ext cx="4430451" cy="8894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является теорией о том, что человек дол- жен стремиться к удовлетворению 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4233191" y="2814543"/>
              <a:ext cx="2000508" cy="88943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0"/>
            <p:cNvSpPr txBox="1"/>
            <p:nvPr/>
          </p:nvSpPr>
          <p:spPr>
            <a:xfrm>
              <a:off x="4233191" y="2814543"/>
              <a:ext cx="2000508" cy="8894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собственное удовлетворение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4233191" y="4077536"/>
              <a:ext cx="2000508" cy="88943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0"/>
            <p:cNvSpPr txBox="1"/>
            <p:nvPr/>
          </p:nvSpPr>
          <p:spPr>
            <a:xfrm>
              <a:off x="4233191" y="4077536"/>
              <a:ext cx="2000508" cy="8894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гедонистический эгоизм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6607260" y="2814543"/>
              <a:ext cx="2000508" cy="88943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0"/>
            <p:cNvSpPr txBox="1"/>
            <p:nvPr/>
          </p:nvSpPr>
          <p:spPr>
            <a:xfrm>
              <a:off x="6607260" y="2814543"/>
              <a:ext cx="2000508" cy="8894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всеобщее удовлетворение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6607260" y="4077536"/>
              <a:ext cx="2000508" cy="88943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0"/>
            <p:cNvSpPr txBox="1"/>
            <p:nvPr/>
          </p:nvSpPr>
          <p:spPr>
            <a:xfrm>
              <a:off x="6607260" y="4077536"/>
              <a:ext cx="2000508" cy="8894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универсальный гедонизм (утилитаризм)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Этика как теория морали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293" name="Google Shape;293;p11"/>
          <p:cNvSpPr txBox="1"/>
          <p:nvPr/>
        </p:nvSpPr>
        <p:spPr>
          <a:xfrm>
            <a:off x="4679262" y="6357270"/>
            <a:ext cx="1925274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Иеремия Бентам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94" name="Google Shape;294;p11"/>
          <p:cNvGrpSpPr/>
          <p:nvPr/>
        </p:nvGrpSpPr>
        <p:grpSpPr>
          <a:xfrm>
            <a:off x="187053" y="1700808"/>
            <a:ext cx="8705427" cy="1800200"/>
            <a:chOff x="216028" y="1224138"/>
            <a:chExt cx="1695257" cy="979730"/>
          </a:xfrm>
        </p:grpSpPr>
        <p:sp>
          <p:nvSpPr>
            <p:cNvPr id="295" name="Google Shape;295;p11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Утилитаризм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это направление в этике, согласно которому моральная ценность поведения или поступка определяется его полезностью. Под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полезностью пос- тупка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подразумевается интегральное удовольствие или счастье, полученное все- ми затрагиваемыми сторонами за время действия последствий поступка. Учение сформировалось на базе гедонизма и эвдемонизма. Утилитаризм утверждает, что каждый человек должен стремиться поступать так, чтобы максимизировать удо- вольствие/счастье всех существ, которые способны его испытывать.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Jeremy Bentham by Henry William Pickersgill detail.jpg" id="297" name="Google Shape;29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9840" y="3620966"/>
            <a:ext cx="2252640" cy="3059557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298" name="Google Shape;298;p11"/>
          <p:cNvGrpSpPr/>
          <p:nvPr/>
        </p:nvGrpSpPr>
        <p:grpSpPr>
          <a:xfrm>
            <a:off x="219287" y="3620966"/>
            <a:ext cx="6224922" cy="1320202"/>
            <a:chOff x="216028" y="1224138"/>
            <a:chExt cx="1695257" cy="979730"/>
          </a:xfrm>
        </p:grpSpPr>
        <p:sp>
          <p:nvSpPr>
            <p:cNvPr id="299" name="Google Shape;299;p11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1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Первое систематическое оформление именно как мораль- ная система утилитаризм получил в трудах английского философа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Иеремии Бентама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(1748-1832). Согласно фор- мулировке Бентама, морально то, что «приносит наиболь- шее счастье наибольшему количеству людей»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Этика как теория морали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306" name="Google Shape;306;p12"/>
          <p:cNvSpPr txBox="1"/>
          <p:nvPr/>
        </p:nvSpPr>
        <p:spPr>
          <a:xfrm>
            <a:off x="3222790" y="6376479"/>
            <a:ext cx="1925274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Иммануил Кант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07" name="Google Shape;307;p12"/>
          <p:cNvGrpSpPr/>
          <p:nvPr/>
        </p:nvGrpSpPr>
        <p:grpSpPr>
          <a:xfrm>
            <a:off x="219287" y="1700220"/>
            <a:ext cx="4784761" cy="2520868"/>
            <a:chOff x="216028" y="1224138"/>
            <a:chExt cx="1695257" cy="979730"/>
          </a:xfrm>
        </p:grpSpPr>
        <p:sp>
          <p:nvSpPr>
            <p:cNvPr id="308" name="Google Shape;308;p12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2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Ригоризм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является существенной чертой этики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Иммануила Канта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Проявляется он в том, что, по Канту, критерием нравственнос- ти может быть только долг. Нравственными признаются лишь те поступки, которые со- вершены по велению долга. Если поступок не противоречит требованиям долга или да- же соответствует им, но совершается из дру- гих побуждений (например, из склонности), то он не является нравственным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Ð°Ð½Ñ Ð½Ð° ÐºÐ°ÑÑÐ¸Ð½Ðµ ÐÐ¾Ð³Ð°Ð½Ð½Ð° ÐÐ¾ÑÐ»Ð¸Ð±Ð° ÐÐµÐºÐºÐµÑÐ° (1768)" id="310" name="Google Shape;3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64" y="1700220"/>
            <a:ext cx="3842768" cy="5014813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Профессиональная этика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316" name="Google Shape;316;p13"/>
          <p:cNvGrpSpPr/>
          <p:nvPr/>
        </p:nvGrpSpPr>
        <p:grpSpPr>
          <a:xfrm>
            <a:off x="187053" y="1700808"/>
            <a:ext cx="8705427" cy="792088"/>
            <a:chOff x="216028" y="1224138"/>
            <a:chExt cx="1695257" cy="979730"/>
          </a:xfrm>
        </p:grpSpPr>
        <p:sp>
          <p:nvSpPr>
            <p:cNvPr id="317" name="Google Shape;317;p13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3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Профессиональная этика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система моральных принципов, норм и правил поведения специалиста с учётом особенностей его профессиональной деятель- ности и конкретной ситуации. 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19" name="Google Shape;319;p13"/>
          <p:cNvGrpSpPr/>
          <p:nvPr/>
        </p:nvGrpSpPr>
        <p:grpSpPr>
          <a:xfrm>
            <a:off x="252624" y="2816933"/>
            <a:ext cx="8710758" cy="3672405"/>
            <a:chOff x="1104" y="180021"/>
            <a:chExt cx="8710758" cy="3672405"/>
          </a:xfrm>
        </p:grpSpPr>
        <p:sp>
          <p:nvSpPr>
            <p:cNvPr id="320" name="Google Shape;320;p13"/>
            <p:cNvSpPr/>
            <p:nvPr/>
          </p:nvSpPr>
          <p:spPr>
            <a:xfrm>
              <a:off x="6576744" y="1289606"/>
              <a:ext cx="91440" cy="35234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1" name="Google Shape;321;p13"/>
            <p:cNvSpPr/>
            <p:nvPr/>
          </p:nvSpPr>
          <p:spPr>
            <a:xfrm>
              <a:off x="4356484" y="572597"/>
              <a:ext cx="2265980" cy="35234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2" name="Google Shape;322;p13"/>
            <p:cNvSpPr/>
            <p:nvPr/>
          </p:nvSpPr>
          <p:spPr>
            <a:xfrm>
              <a:off x="2045194" y="1289606"/>
              <a:ext cx="91440" cy="35234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3" name="Google Shape;323;p13"/>
            <p:cNvSpPr/>
            <p:nvPr/>
          </p:nvSpPr>
          <p:spPr>
            <a:xfrm>
              <a:off x="2090914" y="572597"/>
              <a:ext cx="2265569" cy="35234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4" name="Google Shape;324;p13"/>
            <p:cNvSpPr/>
            <p:nvPr/>
          </p:nvSpPr>
          <p:spPr>
            <a:xfrm>
              <a:off x="1440154" y="180021"/>
              <a:ext cx="5832658" cy="392576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3"/>
            <p:cNvSpPr txBox="1"/>
            <p:nvPr/>
          </p:nvSpPr>
          <p:spPr>
            <a:xfrm>
              <a:off x="1440154" y="180021"/>
              <a:ext cx="5832658" cy="3925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Принципы профессиональной этики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1104" y="924940"/>
              <a:ext cx="4179619" cy="364665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3"/>
            <p:cNvSpPr txBox="1"/>
            <p:nvPr/>
          </p:nvSpPr>
          <p:spPr>
            <a:xfrm>
              <a:off x="1104" y="924940"/>
              <a:ext cx="4179619" cy="3646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общие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1104" y="1641948"/>
              <a:ext cx="4179619" cy="221047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3"/>
            <p:cNvSpPr txBox="1"/>
            <p:nvPr/>
          </p:nvSpPr>
          <p:spPr>
            <a:xfrm>
              <a:off x="1104" y="1641948"/>
              <a:ext cx="4179619" cy="22104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базируются на общечеловеческих нормах морали и предполагают профессиональную солидарность, особое понимание долга и чести, особую форму ответственности, обусловленную характером деятельности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4533066" y="924940"/>
              <a:ext cx="4178796" cy="364665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3"/>
            <p:cNvSpPr txBox="1"/>
            <p:nvPr/>
          </p:nvSpPr>
          <p:spPr>
            <a:xfrm>
              <a:off x="4533066" y="924940"/>
              <a:ext cx="4178796" cy="3646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частные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4533066" y="1641948"/>
              <a:ext cx="4178796" cy="221047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3"/>
            <p:cNvSpPr txBox="1"/>
            <p:nvPr/>
          </p:nvSpPr>
          <p:spPr>
            <a:xfrm>
              <a:off x="4533066" y="1641948"/>
              <a:ext cx="4178796" cy="22104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вытекают из специфики конкретной профессии и выражаются, в основном, в моральных кодексах - требованиях по отношению к специалистам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Профессиональная этика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339" name="Google Shape;339;p14"/>
          <p:cNvGrpSpPr/>
          <p:nvPr/>
        </p:nvGrpSpPr>
        <p:grpSpPr>
          <a:xfrm>
            <a:off x="187053" y="1655088"/>
            <a:ext cx="8705427" cy="948118"/>
            <a:chOff x="216028" y="1224138"/>
            <a:chExt cx="1695257" cy="979730"/>
          </a:xfrm>
        </p:grpSpPr>
        <p:sp>
          <p:nvSpPr>
            <p:cNvPr id="340" name="Google Shape;340;p14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4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Профессиональные этики, как правило, относятся к таким видам профессиональ- ной деятельности, в которых присутствует определённая зависимость людей от действий профессионала, а последствия этих действий оказывают влияние на жизнь и судьбы других людей или человечества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42" name="Google Shape;342;p14"/>
          <p:cNvGrpSpPr/>
          <p:nvPr/>
        </p:nvGrpSpPr>
        <p:grpSpPr>
          <a:xfrm>
            <a:off x="-25767" y="1950317"/>
            <a:ext cx="8865375" cy="5333631"/>
            <a:chOff x="-4476490" y="-686595"/>
            <a:chExt cx="8865375" cy="5333631"/>
          </a:xfrm>
        </p:grpSpPr>
        <p:sp>
          <p:nvSpPr>
            <p:cNvPr id="343" name="Google Shape;343;p14"/>
            <p:cNvSpPr/>
            <p:nvPr/>
          </p:nvSpPr>
          <p:spPr>
            <a:xfrm>
              <a:off x="-4476490" y="-686595"/>
              <a:ext cx="5333631" cy="5333631"/>
            </a:xfrm>
            <a:prstGeom prst="blockArc">
              <a:avLst>
                <a:gd fmla="val 18900000" name="adj1"/>
                <a:gd fmla="val 2700000" name="adj2"/>
                <a:gd fmla="val 405" name="adj3"/>
              </a:avLst>
            </a:pr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277824" y="180041"/>
              <a:ext cx="4111060" cy="359924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4"/>
            <p:cNvSpPr txBox="1"/>
            <p:nvPr/>
          </p:nvSpPr>
          <p:spPr>
            <a:xfrm>
              <a:off x="277824" y="180041"/>
              <a:ext cx="4111060" cy="3599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285675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медицинская этика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2871" y="135051"/>
              <a:ext cx="449905" cy="449905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603769" y="720245"/>
              <a:ext cx="3785116" cy="359924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4"/>
            <p:cNvSpPr txBox="1"/>
            <p:nvPr/>
          </p:nvSpPr>
          <p:spPr>
            <a:xfrm>
              <a:off x="603769" y="720245"/>
              <a:ext cx="3785116" cy="3599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285675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педагогическая этика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78816" y="675255"/>
              <a:ext cx="449905" cy="449905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782384" y="1260053"/>
              <a:ext cx="3606500" cy="359924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4"/>
            <p:cNvSpPr txBox="1"/>
            <p:nvPr/>
          </p:nvSpPr>
          <p:spPr>
            <a:xfrm>
              <a:off x="782384" y="1260053"/>
              <a:ext cx="3606500" cy="3599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285675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юридическая этика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557431" y="1215062"/>
              <a:ext cx="449905" cy="449905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839415" y="1800257"/>
              <a:ext cx="3549469" cy="359924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4"/>
            <p:cNvSpPr txBox="1"/>
            <p:nvPr/>
          </p:nvSpPr>
          <p:spPr>
            <a:xfrm>
              <a:off x="839415" y="1800257"/>
              <a:ext cx="3549469" cy="3599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285675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научная этика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614462" y="1755267"/>
              <a:ext cx="449905" cy="449905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782384" y="2340461"/>
              <a:ext cx="3606500" cy="359924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4"/>
            <p:cNvSpPr txBox="1"/>
            <p:nvPr/>
          </p:nvSpPr>
          <p:spPr>
            <a:xfrm>
              <a:off x="782384" y="2340461"/>
              <a:ext cx="3606500" cy="3599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285675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журналистская этика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557431" y="2295471"/>
              <a:ext cx="449905" cy="449905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603769" y="2880269"/>
              <a:ext cx="3785116" cy="359924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4"/>
            <p:cNvSpPr txBox="1"/>
            <p:nvPr/>
          </p:nvSpPr>
          <p:spPr>
            <a:xfrm>
              <a:off x="603769" y="2880269"/>
              <a:ext cx="3785116" cy="3599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285675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инженерная этика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378816" y="2835278"/>
              <a:ext cx="449905" cy="449905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277824" y="3420473"/>
              <a:ext cx="4111060" cy="359924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4"/>
            <p:cNvSpPr txBox="1"/>
            <p:nvPr/>
          </p:nvSpPr>
          <p:spPr>
            <a:xfrm>
              <a:off x="277824" y="3420473"/>
              <a:ext cx="4111060" cy="3599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285675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биоэтика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2871" y="3375483"/>
              <a:ext cx="449905" cy="449905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" name="Google Shape;365;p14"/>
          <p:cNvGrpSpPr/>
          <p:nvPr/>
        </p:nvGrpSpPr>
        <p:grpSpPr>
          <a:xfrm>
            <a:off x="35497" y="3471515"/>
            <a:ext cx="4968552" cy="2303248"/>
            <a:chOff x="754386" y="2363872"/>
            <a:chExt cx="5070228" cy="472607"/>
          </a:xfrm>
        </p:grpSpPr>
        <p:sp>
          <p:nvSpPr>
            <p:cNvPr id="366" name="Google Shape;366;p14"/>
            <p:cNvSpPr/>
            <p:nvPr/>
          </p:nvSpPr>
          <p:spPr>
            <a:xfrm>
              <a:off x="1102214" y="2363872"/>
              <a:ext cx="4722400" cy="472607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754386" y="2363872"/>
              <a:ext cx="5070228" cy="472607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63500" lIns="375125" spcFirstLastPara="1" rIns="63500" wrap="square" tIns="63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Особые моральные нормы в определённых видах человеческой деятельности (профессиональная этика)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Профессиональная этика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373" name="Google Shape;373;p15"/>
          <p:cNvGrpSpPr/>
          <p:nvPr/>
        </p:nvGrpSpPr>
        <p:grpSpPr>
          <a:xfrm>
            <a:off x="267511" y="2888941"/>
            <a:ext cx="8696976" cy="2354400"/>
            <a:chOff x="15991" y="1116125"/>
            <a:chExt cx="8696976" cy="2354400"/>
          </a:xfrm>
        </p:grpSpPr>
        <p:sp>
          <p:nvSpPr>
            <p:cNvPr id="374" name="Google Shape;374;p15"/>
            <p:cNvSpPr/>
            <p:nvPr/>
          </p:nvSpPr>
          <p:spPr>
            <a:xfrm>
              <a:off x="4356484" y="1662341"/>
              <a:ext cx="2982238" cy="4258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7354"/>
                  </a:lnTo>
                  <a:lnTo>
                    <a:pt x="120000" y="87354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5" name="Google Shape;375;p15"/>
            <p:cNvSpPr/>
            <p:nvPr/>
          </p:nvSpPr>
          <p:spPr>
            <a:xfrm>
              <a:off x="4310764" y="1662341"/>
              <a:ext cx="91440" cy="42589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87354"/>
                  </a:lnTo>
                  <a:lnTo>
                    <a:pt x="78745" y="87354"/>
                  </a:lnTo>
                  <a:lnTo>
                    <a:pt x="78745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6" name="Google Shape;376;p15"/>
            <p:cNvSpPr/>
            <p:nvPr/>
          </p:nvSpPr>
          <p:spPr>
            <a:xfrm>
              <a:off x="1390430" y="1662341"/>
              <a:ext cx="2966053" cy="42589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7354"/>
                  </a:lnTo>
                  <a:lnTo>
                    <a:pt x="0" y="87354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7" name="Google Shape;377;p15"/>
            <p:cNvSpPr/>
            <p:nvPr/>
          </p:nvSpPr>
          <p:spPr>
            <a:xfrm>
              <a:off x="2448269" y="1116125"/>
              <a:ext cx="3816428" cy="546216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5"/>
            <p:cNvSpPr txBox="1"/>
            <p:nvPr/>
          </p:nvSpPr>
          <p:spPr>
            <a:xfrm>
              <a:off x="2448269" y="1116125"/>
              <a:ext cx="3816428" cy="5462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Профессиональная этика в Республике Беларусь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15991" y="2088235"/>
              <a:ext cx="2748877" cy="1374477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5"/>
            <p:cNvSpPr txBox="1"/>
            <p:nvPr/>
          </p:nvSpPr>
          <p:spPr>
            <a:xfrm>
              <a:off x="15991" y="2088235"/>
              <a:ext cx="2748877" cy="13744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«Правила медицинской этики и деонтологии» (2018)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2996599" y="2088235"/>
              <a:ext cx="2748337" cy="1374477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5"/>
            <p:cNvSpPr txBox="1"/>
            <p:nvPr/>
          </p:nvSpPr>
          <p:spPr>
            <a:xfrm>
              <a:off x="2996599" y="2088235"/>
              <a:ext cx="2748337" cy="13744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«Правила профессиональной этики адвоката» (2010)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5964476" y="2088235"/>
              <a:ext cx="2748491" cy="138229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5"/>
            <p:cNvSpPr txBox="1"/>
            <p:nvPr/>
          </p:nvSpPr>
          <p:spPr>
            <a:xfrm>
              <a:off x="5964476" y="2088235"/>
              <a:ext cx="2748491" cy="13822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«Кодекс профессиональной этики журналиста» (1995)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odoni"/>
              <a:buNone/>
            </a:pPr>
            <a:r>
              <a:rPr b="1" lang="ru-RU">
                <a:solidFill>
                  <a:schemeClr val="dk1"/>
                </a:solidFill>
              </a:rPr>
              <a:t>План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23" name="Google Shape;123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Этика как теория морали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Профессиональная этика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Этика как теория морали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129" name="Google Shape;129;p3"/>
          <p:cNvGrpSpPr/>
          <p:nvPr/>
        </p:nvGrpSpPr>
        <p:grpSpPr>
          <a:xfrm>
            <a:off x="155495" y="1628800"/>
            <a:ext cx="8798141" cy="576064"/>
            <a:chOff x="216028" y="1224138"/>
            <a:chExt cx="1695257" cy="979730"/>
          </a:xfrm>
        </p:grpSpPr>
        <p:sp>
          <p:nvSpPr>
            <p:cNvPr id="130" name="Google Shape;130;p3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Этика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(др.-греч. ἦθος - этос, т.е. «нрав», «обычай») - это философская дисциплина, предметом теоретического осмысления которой является мораль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32" name="Google Shape;132;p3"/>
          <p:cNvSpPr txBox="1"/>
          <p:nvPr/>
        </p:nvSpPr>
        <p:spPr>
          <a:xfrm>
            <a:off x="2128633" y="6357462"/>
            <a:ext cx="3595495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Аристотель (384-322 гг. до н.э.)</a:t>
            </a:r>
            <a:endParaRPr/>
          </a:p>
        </p:txBody>
      </p:sp>
      <p:pic>
        <p:nvPicPr>
          <p:cNvPr descr="ÐÑÑÑ ÐÑÐ¸ÑÑÐ¾ÑÐµÐ»Ñ. Ð Ð¸Ð¼ÑÐºÐ°Ñ ÐºÐ¾Ð¿Ð¸Ñ Ð³ÑÐµÑÐµÑÐºÐ¾Ð³Ð¾ Ð±ÑÐ¾Ð½Ð·Ð¾Ð²Ð¾Ð³Ð¾ Ð¾ÑÐ¸Ð³Ð¸Ð½Ð°Ð»Ð° (Ð¿Ð¾ÑÐ»Ðµ 330 Ð³. Ð´Ð¾ Ð½. Ñ.). ÐÐ²ÑÐ¾Ñ Ð¾ÑÐ¸Ð³Ð¸Ð½Ð°Ð»Ð° â ÐÐ¸ÑÐ¸Ð¿Ð¿" id="133" name="Google Shape;13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128" y="2372513"/>
            <a:ext cx="3229508" cy="4323503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134" name="Google Shape;134;p3"/>
          <p:cNvGrpSpPr/>
          <p:nvPr/>
        </p:nvGrpSpPr>
        <p:grpSpPr>
          <a:xfrm>
            <a:off x="172929" y="2372513"/>
            <a:ext cx="5407183" cy="1488536"/>
            <a:chOff x="216028" y="1224138"/>
            <a:chExt cx="1695257" cy="979730"/>
          </a:xfrm>
        </p:grpSpPr>
        <p:sp>
          <p:nvSpPr>
            <p:cNvPr id="135" name="Google Shape;135;p3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Древнегреческий философ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Аристотель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сформули- ровал прилагательное «этический», отнеся его к группе человеческих качеств, которые он назвал этическими добродетелями. Сделав их предметом теоретического осмысления, он назвал эту новую науку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этикой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Этика как теория морали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142" name="Google Shape;142;p4"/>
          <p:cNvGrpSpPr/>
          <p:nvPr/>
        </p:nvGrpSpPr>
        <p:grpSpPr>
          <a:xfrm>
            <a:off x="433325" y="1629674"/>
            <a:ext cx="8349357" cy="5038810"/>
            <a:chOff x="181805" y="874"/>
            <a:chExt cx="8349357" cy="5038810"/>
          </a:xfrm>
        </p:grpSpPr>
        <p:sp>
          <p:nvSpPr>
            <p:cNvPr id="143" name="Google Shape;143;p4"/>
            <p:cNvSpPr/>
            <p:nvPr/>
          </p:nvSpPr>
          <p:spPr>
            <a:xfrm>
              <a:off x="6603031" y="2897523"/>
              <a:ext cx="91440" cy="81971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4" name="Google Shape;144;p4"/>
            <p:cNvSpPr/>
            <p:nvPr/>
          </p:nvSpPr>
          <p:spPr>
            <a:xfrm>
              <a:off x="4356484" y="780284"/>
              <a:ext cx="2292267" cy="8197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5" name="Google Shape;145;p4"/>
            <p:cNvSpPr/>
            <p:nvPr/>
          </p:nvSpPr>
          <p:spPr>
            <a:xfrm>
              <a:off x="2018496" y="2897523"/>
              <a:ext cx="91440" cy="81971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6" name="Google Shape;146;p4"/>
            <p:cNvSpPr/>
            <p:nvPr/>
          </p:nvSpPr>
          <p:spPr>
            <a:xfrm>
              <a:off x="2064216" y="780284"/>
              <a:ext cx="2292267" cy="81971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7" name="Google Shape;147;p4"/>
            <p:cNvSpPr/>
            <p:nvPr/>
          </p:nvSpPr>
          <p:spPr>
            <a:xfrm>
              <a:off x="2929891" y="874"/>
              <a:ext cx="2853184" cy="779409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4"/>
            <p:cNvSpPr txBox="1"/>
            <p:nvPr/>
          </p:nvSpPr>
          <p:spPr>
            <a:xfrm>
              <a:off x="2929891" y="874"/>
              <a:ext cx="2853184" cy="77940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Этика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181805" y="1599996"/>
              <a:ext cx="3764822" cy="1297526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181805" y="1599996"/>
              <a:ext cx="3764822" cy="12975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философская дисциплина, предметом исследования которой являются нравственность и мораль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81805" y="3717235"/>
              <a:ext cx="3764822" cy="132244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4"/>
            <p:cNvSpPr txBox="1"/>
            <p:nvPr/>
          </p:nvSpPr>
          <p:spPr>
            <a:xfrm>
              <a:off x="246362" y="3781792"/>
              <a:ext cx="3635708" cy="11933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этические учения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766340" y="1599996"/>
              <a:ext cx="3764822" cy="1297526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 txBox="1"/>
            <p:nvPr/>
          </p:nvSpPr>
          <p:spPr>
            <a:xfrm>
              <a:off x="4766340" y="1599996"/>
              <a:ext cx="3764822" cy="12975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система моральных и нравст- венных норм определённой социальной группы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4766340" y="3717235"/>
              <a:ext cx="3764822" cy="132244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4830897" y="3781792"/>
              <a:ext cx="3635708" cy="11933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профессиональная этика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Этика как теория морали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162" name="Google Shape;162;p5"/>
          <p:cNvGrpSpPr/>
          <p:nvPr/>
        </p:nvGrpSpPr>
        <p:grpSpPr>
          <a:xfrm>
            <a:off x="467545" y="1629489"/>
            <a:ext cx="8352926" cy="5039181"/>
            <a:chOff x="72009" y="689"/>
            <a:chExt cx="8352926" cy="5039181"/>
          </a:xfrm>
        </p:grpSpPr>
        <p:sp>
          <p:nvSpPr>
            <p:cNvPr id="163" name="Google Shape;163;p5"/>
            <p:cNvSpPr/>
            <p:nvPr/>
          </p:nvSpPr>
          <p:spPr>
            <a:xfrm>
              <a:off x="3791993" y="4574219"/>
              <a:ext cx="550950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5"/>
            <p:cNvSpPr txBox="1"/>
            <p:nvPr/>
          </p:nvSpPr>
          <p:spPr>
            <a:xfrm>
              <a:off x="4053694" y="4606165"/>
              <a:ext cx="27547" cy="27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911871" y="2520280"/>
              <a:ext cx="550950" cy="20996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1133078" y="3515841"/>
              <a:ext cx="108537" cy="108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3791993" y="3524389"/>
              <a:ext cx="550950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4053694" y="3556335"/>
              <a:ext cx="27547" cy="27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911871" y="2520280"/>
              <a:ext cx="550950" cy="10498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1157706" y="3015554"/>
              <a:ext cx="59280" cy="59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3791993" y="2474560"/>
              <a:ext cx="550950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5"/>
            <p:cNvSpPr txBox="1"/>
            <p:nvPr/>
          </p:nvSpPr>
          <p:spPr>
            <a:xfrm>
              <a:off x="4053694" y="2506506"/>
              <a:ext cx="27547" cy="27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911871" y="2474560"/>
              <a:ext cx="550950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1173573" y="2506506"/>
              <a:ext cx="27547" cy="27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3791993" y="1424730"/>
              <a:ext cx="550950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4053694" y="1456676"/>
              <a:ext cx="27547" cy="27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911871" y="1470450"/>
              <a:ext cx="550950" cy="1049829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1157706" y="1965724"/>
              <a:ext cx="59280" cy="59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791993" y="374900"/>
              <a:ext cx="550950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4053694" y="406847"/>
              <a:ext cx="27547" cy="27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911871" y="420620"/>
              <a:ext cx="550950" cy="2099659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1133078" y="1416181"/>
              <a:ext cx="108537" cy="108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 rot="-5400000">
              <a:off x="-923561" y="2100348"/>
              <a:ext cx="2831003" cy="83986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 txBox="1"/>
            <p:nvPr/>
          </p:nvSpPr>
          <p:spPr>
            <a:xfrm rot="-5400000">
              <a:off x="-923561" y="2100348"/>
              <a:ext cx="2831003" cy="8398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Этические учения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462822" y="689"/>
              <a:ext cx="2329170" cy="83986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5"/>
            <p:cNvSpPr txBox="1"/>
            <p:nvPr/>
          </p:nvSpPr>
          <p:spPr>
            <a:xfrm>
              <a:off x="1462822" y="689"/>
              <a:ext cx="2329170" cy="8398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эвдемонизм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4342943" y="689"/>
              <a:ext cx="4081992" cy="83986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 txBox="1"/>
            <p:nvPr/>
          </p:nvSpPr>
          <p:spPr>
            <a:xfrm>
              <a:off x="4342943" y="689"/>
              <a:ext cx="4081992" cy="8398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смысл жизни – стремление к счастью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462822" y="1050518"/>
              <a:ext cx="2329170" cy="83986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5"/>
            <p:cNvSpPr txBox="1"/>
            <p:nvPr/>
          </p:nvSpPr>
          <p:spPr>
            <a:xfrm>
              <a:off x="1462822" y="1050518"/>
              <a:ext cx="2329170" cy="8398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гедонизм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4342943" y="1050518"/>
              <a:ext cx="4081992" cy="83986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 txBox="1"/>
            <p:nvPr/>
          </p:nvSpPr>
          <p:spPr>
            <a:xfrm>
              <a:off x="4342943" y="1050518"/>
              <a:ext cx="4081992" cy="8398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смысл жизни – получение наслажде- 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1462822" y="2100348"/>
              <a:ext cx="2329170" cy="83986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5"/>
            <p:cNvSpPr txBox="1"/>
            <p:nvPr/>
          </p:nvSpPr>
          <p:spPr>
            <a:xfrm>
              <a:off x="1462822" y="2100348"/>
              <a:ext cx="2329170" cy="8398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утилитаризм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4342943" y="2100348"/>
              <a:ext cx="4081992" cy="83986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5"/>
            <p:cNvSpPr txBox="1"/>
            <p:nvPr/>
          </p:nvSpPr>
          <p:spPr>
            <a:xfrm>
              <a:off x="4342943" y="2100348"/>
              <a:ext cx="4081992" cy="8398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смысл жизни – личная выгода и поль- за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462822" y="3150177"/>
              <a:ext cx="2329170" cy="83986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5"/>
            <p:cNvSpPr txBox="1"/>
            <p:nvPr/>
          </p:nvSpPr>
          <p:spPr>
            <a:xfrm>
              <a:off x="1462822" y="3150177"/>
              <a:ext cx="2329170" cy="8398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ригоризм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342943" y="3150177"/>
              <a:ext cx="4081992" cy="83986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5"/>
            <p:cNvSpPr txBox="1"/>
            <p:nvPr/>
          </p:nvSpPr>
          <p:spPr>
            <a:xfrm>
              <a:off x="4342943" y="3150177"/>
              <a:ext cx="4081992" cy="8398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смысл жизни – служение долгу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462822" y="4200007"/>
              <a:ext cx="2329170" cy="83986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5"/>
            <p:cNvSpPr txBox="1"/>
            <p:nvPr/>
          </p:nvSpPr>
          <p:spPr>
            <a:xfrm>
              <a:off x="1462822" y="4200007"/>
              <a:ext cx="2329170" cy="8398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перфекционизм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4342943" y="4200007"/>
              <a:ext cx="4081992" cy="839863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5"/>
            <p:cNvSpPr txBox="1"/>
            <p:nvPr/>
          </p:nvSpPr>
          <p:spPr>
            <a:xfrm>
              <a:off x="4342943" y="4200007"/>
              <a:ext cx="4081992" cy="8398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смысл жизни – стремление к совер- шенству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Этика как теория морали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210" name="Google Shape;210;p6"/>
          <p:cNvGrpSpPr/>
          <p:nvPr/>
        </p:nvGrpSpPr>
        <p:grpSpPr>
          <a:xfrm>
            <a:off x="155495" y="1619459"/>
            <a:ext cx="8798141" cy="1296144"/>
            <a:chOff x="216028" y="1224138"/>
            <a:chExt cx="1695257" cy="979730"/>
          </a:xfrm>
        </p:grpSpPr>
        <p:sp>
          <p:nvSpPr>
            <p:cNvPr id="211" name="Google Shape;211;p6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Эвдемонизм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это учение, признающее критерием нравственности и основой по- ведения человека его стремление к достижению счастья. Стремление к нему пони- мается приверженцами как подлинное предназначение человека. По словам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Арис- тотеля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счастье «мы всегда избираем ради него самого и никогда ради чего-то дру- гого».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Epikouros BM 1843.jpg" id="213" name="Google Shape;2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521" y="3013989"/>
            <a:ext cx="1550947" cy="2242532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ÑÑÑ ÐÑÐ¸ÑÑÐ¾ÑÐµÐ»Ñ. Ð Ð¸Ð¼ÑÐºÐ°Ñ ÐºÐ¾Ð¿Ð¸Ñ Ð³ÑÐµÑÐµÑÐºÐ¾Ð³Ð¾ Ð±ÑÐ¾Ð½Ð·Ð¾Ð²Ð¾Ð³Ð¾ Ð¾ÑÐ¸Ð³Ð¸Ð½Ð°Ð»Ð° (Ð¿Ð¾ÑÐ»Ðµ 330 Ð³. Ð´Ð¾ Ð½. Ñ.). ÐÐ²ÑÐ¾Ñ Ð¾ÑÐ¸Ð³Ð¸Ð½Ð°Ð»Ð° â ÐÐ¸ÑÐ¸Ð¿Ð¿" id="214" name="Google Shape;21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2692" y="3022599"/>
            <a:ext cx="1737133" cy="2241726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Ð¸Ð´ÑÐ¾, ÐÐµÐ½Ð¸ â ÐÐ¸ÐºÐ¸Ð¿ÐµÐ´Ð¸Ñ" id="215" name="Google Shape;21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0798" y="3013677"/>
            <a:ext cx="1878281" cy="2259569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Ð¾Ð»ÑÑÐµÑ â ÐÐ¸ÐºÐ¸ÑÐ¸ÑÐ°ÑÐ½Ð¸Ðº" id="216" name="Google Shape;21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22301" y="3004756"/>
            <a:ext cx="1882120" cy="2259569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¤ÐµÐ¹ÐµÑÐ±Ð°Ñ, ÐÑÐ´Ð²Ð¸Ð³ ÐÐ½Ð´ÑÐµÐ°Ñ â ÐÐ¸ÐºÐ¸Ð¿ÐµÐ´Ð¸Ñ" id="217" name="Google Shape;217;p6"/>
          <p:cNvPicPr preferRelativeResize="0"/>
          <p:nvPr/>
        </p:nvPicPr>
        <p:blipFill rotWithShape="1">
          <a:blip r:embed="rId7">
            <a:alphaModFix/>
          </a:blip>
          <a:srcRect b="12187" l="9499" r="12502" t="3686"/>
          <a:stretch/>
        </p:blipFill>
        <p:spPr>
          <a:xfrm>
            <a:off x="7347788" y="3004756"/>
            <a:ext cx="1663999" cy="2251765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18" name="Google Shape;218;p6"/>
          <p:cNvSpPr txBox="1"/>
          <p:nvPr/>
        </p:nvSpPr>
        <p:spPr>
          <a:xfrm>
            <a:off x="139521" y="5247979"/>
            <a:ext cx="156547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Эпикур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9" name="Google Shape;219;p6"/>
          <p:cNvSpPr txBox="1"/>
          <p:nvPr/>
        </p:nvSpPr>
        <p:spPr>
          <a:xfrm>
            <a:off x="1720245" y="5273246"/>
            <a:ext cx="1751665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Аристотель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3493996" y="5264325"/>
            <a:ext cx="1895083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Дени Дидро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/>
          <p:nvPr/>
        </p:nvSpPr>
        <p:spPr>
          <a:xfrm>
            <a:off x="5439946" y="5264325"/>
            <a:ext cx="1891373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Вольтер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7153475" y="5264325"/>
            <a:ext cx="1925274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Людвиг Фейербах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23" name="Google Shape;223;p6"/>
          <p:cNvGrpSpPr/>
          <p:nvPr/>
        </p:nvGrpSpPr>
        <p:grpSpPr>
          <a:xfrm>
            <a:off x="213646" y="5733256"/>
            <a:ext cx="8798141" cy="998842"/>
            <a:chOff x="216028" y="1224138"/>
            <a:chExt cx="1695257" cy="979730"/>
          </a:xfrm>
        </p:grpSpPr>
        <p:sp>
          <p:nvSpPr>
            <p:cNvPr id="224" name="Google Shape;224;p6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6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Эвдемонизм очень тесно перекликается с другой этической концепцией –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гедониз- мом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по которой «жизнь - есть наслаждение», но, в отличие от неё, счастье в эвде- монизме не связано с большими чувственными наслаждениями, счастье есть уме- ренность в телесных наслаждениях.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Этика как теория морали</a:t>
            </a:r>
            <a:endParaRPr b="1" sz="4400">
              <a:solidFill>
                <a:schemeClr val="dk1"/>
              </a:solidFill>
            </a:endParaRPr>
          </a:p>
        </p:txBody>
      </p:sp>
      <p:pic>
        <p:nvPicPr>
          <p:cNvPr descr="Ð¤ÐµÐ¹ÐµÑÐ±Ð°Ñ, ÐÑÐ´Ð²Ð¸Ð³ ÐÐ½Ð´ÑÐµÐ°Ñ â ÐÐ¸ÐºÐ¸Ð¿ÐµÐ´Ð¸Ñ" id="231" name="Google Shape;231;p7"/>
          <p:cNvPicPr preferRelativeResize="0"/>
          <p:nvPr/>
        </p:nvPicPr>
        <p:blipFill rotWithShape="1">
          <a:blip r:embed="rId3">
            <a:alphaModFix/>
          </a:blip>
          <a:srcRect b="12187" l="9499" r="12502" t="3686"/>
          <a:stretch/>
        </p:blipFill>
        <p:spPr>
          <a:xfrm>
            <a:off x="5286244" y="1700808"/>
            <a:ext cx="3686060" cy="4988069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32" name="Google Shape;232;p7"/>
          <p:cNvSpPr txBox="1"/>
          <p:nvPr/>
        </p:nvSpPr>
        <p:spPr>
          <a:xfrm>
            <a:off x="3360970" y="6350323"/>
            <a:ext cx="1925274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Людвиг Фейербах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33" name="Google Shape;233;p7"/>
          <p:cNvGrpSpPr/>
          <p:nvPr/>
        </p:nvGrpSpPr>
        <p:grpSpPr>
          <a:xfrm>
            <a:off x="187053" y="1700808"/>
            <a:ext cx="4961012" cy="1800200"/>
            <a:chOff x="216028" y="1224138"/>
            <a:chExt cx="1695257" cy="979730"/>
          </a:xfrm>
        </p:grpSpPr>
        <p:sp>
          <p:nvSpPr>
            <p:cNvPr id="234" name="Google Shape;234;p7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7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Основной смысл трактата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Людвига Фейерба- ха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«Эвдемонизм» заключается том, что в осно- ве всех без исключения поступков и действий человека (и вообще всего живого) лежит одно побуждение - стремление к счастью (эвдемо- низм), признающееся движущей силой об- щественного развития.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Этика как теория морали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241" name="Google Shape;241;p8"/>
          <p:cNvSpPr txBox="1"/>
          <p:nvPr/>
        </p:nvSpPr>
        <p:spPr>
          <a:xfrm>
            <a:off x="3187343" y="6377067"/>
            <a:ext cx="1925274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Иммануил Кант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42" name="Google Shape;242;p8"/>
          <p:cNvGrpSpPr/>
          <p:nvPr/>
        </p:nvGrpSpPr>
        <p:grpSpPr>
          <a:xfrm>
            <a:off x="187053" y="1700808"/>
            <a:ext cx="4744987" cy="1296144"/>
            <a:chOff x="216028" y="1224138"/>
            <a:chExt cx="1695257" cy="979730"/>
          </a:xfrm>
        </p:grpSpPr>
        <p:sp>
          <p:nvSpPr>
            <p:cNvPr id="243" name="Google Shape;243;p8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8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Одним из критиков эвдемонизма в этике был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Иммануил Кант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полагавший, что мо- тивом по-настоящему морального поступка может быть только долг, но не стремление к счастью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Ð°Ð½Ñ Ð½Ð° ÐºÐ°ÑÑÐ¸Ð½Ðµ ÐÐ¾Ð³Ð°Ð½Ð½Ð° ÐÐ¾ÑÐ»Ð¸Ð±Ð° ÐÐµÐºÐºÐµÑÐ° (1768)" id="245" name="Google Shape;2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2617" y="1700808"/>
            <a:ext cx="3842768" cy="5014813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Этика как теория морали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3609363" y="6381337"/>
            <a:ext cx="1925274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Аристипп</a:t>
            </a:r>
            <a:endParaRPr/>
          </a:p>
        </p:txBody>
      </p:sp>
      <p:grpSp>
        <p:nvGrpSpPr>
          <p:cNvPr id="252" name="Google Shape;252;p9"/>
          <p:cNvGrpSpPr/>
          <p:nvPr/>
        </p:nvGrpSpPr>
        <p:grpSpPr>
          <a:xfrm>
            <a:off x="187053" y="1700808"/>
            <a:ext cx="5177035" cy="3528392"/>
            <a:chOff x="216028" y="1224138"/>
            <a:chExt cx="1695257" cy="979730"/>
          </a:xfrm>
        </p:grpSpPr>
        <p:sp>
          <p:nvSpPr>
            <p:cNvPr id="253" name="Google Shape;253;p9"/>
            <p:cNvSpPr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95000" rotWithShape="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9"/>
            <p:cNvSpPr txBox="1"/>
            <p:nvPr/>
          </p:nvSpPr>
          <p:spPr>
            <a:xfrm>
              <a:off x="216028" y="1224138"/>
              <a:ext cx="1695257" cy="9797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Гедонизм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это учение, согласно которому удо- вольствие является высшим благом и смыслом жизни. Основоположником гедонизма считается древнегреческий философ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Аристипп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(435-355 гг. до н. э.). Он различает два состояния души че- ловека: удовольствие как мягкое, нежное и боль как грубое, порывистое движение души. При этом не делается различия между видами удо- вольствия, каждое из которых в своей сущности качественно похоже на другое. Путь к счастью, по мнению Аристиппа, лежит в достижении мак- симального удовольствия, избегая при этом бо- ли. Смысл жизни, по Аристиппу, находится имен- но в получении физического удовольствия.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55" name="Google Shape;2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104" y="1700808"/>
            <a:ext cx="3466790" cy="5014813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catur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catur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2012-05-11T17:12:37Z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18.04.2021</vt:lpwstr>
  </property>
</Properties>
</file>