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6858000" cx="9144000"/>
  <p:notesSz cx="6858000" cy="9144000"/>
  <p:embeddedFontLst>
    <p:embeddedFont>
      <p:font typeface="Cambria Math"/>
      <p:regular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21" roundtripDataSignature="AMtx7mgN5BWNKv+I0rA+cQg+z7LZ12mdo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mbriaMath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customschemas.google.com/relationships/presentationmetadata" Target="meta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slide" Target="slides/slide14.xml"/><Relationship Id="rId6" Type="http://schemas.openxmlformats.org/officeDocument/2006/relationships/slide" Target="slides/slide1.xml"/><Relationship Id="rId18" Type="http://schemas.openxmlformats.org/officeDocument/2006/relationships/slide" Target="slides/slide13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2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1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" name="Google Shape;94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0" name="Google Shape;150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>
  <p:cSld name="Титульный слайд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3" name="Google Shape;13;p1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pic>
        <p:nvPicPr>
          <p:cNvPr id="14" name="Google Shape;14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642439"/>
            <a:ext cx="44767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6504983"/>
            <a:ext cx="9177168" cy="33748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5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68" name="Google Shape;68;p2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2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26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6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74" name="Google Shape;74;p26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5" name="Google Shape;75;p26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6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pic>
        <p:nvPicPr>
          <p:cNvPr id="19" name="Google Shape;19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0" y="6453336"/>
            <a:ext cx="9153056" cy="4046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type="secHead">
  <p:cSld name="SECTION_HEADER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23" name="Google Shape;23;p18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8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29" name="Google Shape;29;p1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30" name="Google Shape;30;p19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9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9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2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6" name="Google Shape;36;p2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7" name="Google Shape;37;p2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38" name="Google Shape;38;p2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39" name="Google Shape;39;p20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0" name="Google Shape;40;p20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20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21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21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6" name="Google Shape;46;p21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2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22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22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2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54" name="Google Shape;54;p2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5" name="Google Shape;55;p23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23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7" name="Google Shape;57;p23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2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2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62" name="Google Shape;62;p24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4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24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5"/>
          <p:cNvSpPr txBox="1"/>
          <p:nvPr>
            <p:ph idx="10" type="dt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5"/>
          <p:cNvSpPr txBox="1"/>
          <p:nvPr>
            <p:ph idx="11" type="ftr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Google Shape;10;p15"/>
          <p:cNvSpPr txBox="1"/>
          <p:nvPr>
            <p:ph idx="12" type="sldNum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6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"/>
          <p:cNvSpPr txBox="1"/>
          <p:nvPr>
            <p:ph idx="4294967295" type="ctrTitle"/>
          </p:nvPr>
        </p:nvSpPr>
        <p:spPr>
          <a:xfrm>
            <a:off x="179512" y="4437112"/>
            <a:ext cx="8856984" cy="1152128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Общественные объединения</a:t>
            </a:r>
            <a:endParaRPr b="1" i="0" sz="4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1"/>
          <p:cNvSpPr/>
          <p:nvPr/>
        </p:nvSpPr>
        <p:spPr>
          <a:xfrm>
            <a:off x="179512" y="5261495"/>
            <a:ext cx="8171159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Обществоведение (повышенный уровень). 10 класс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1"/>
          <p:cNvSpPr/>
          <p:nvPr/>
        </p:nvSpPr>
        <p:spPr>
          <a:xfrm>
            <a:off x="2339752" y="260648"/>
            <a:ext cx="5254625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Лицей Ивацевичского района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1"/>
          <p:cNvSpPr/>
          <p:nvPr/>
        </p:nvSpPr>
        <p:spPr>
          <a:xfrm>
            <a:off x="3885555" y="5877272"/>
            <a:ext cx="5254625" cy="6477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Ситник П.В.</a:t>
            </a:r>
            <a:endParaRPr b="1" i="0" sz="24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1979712" y="6453336"/>
            <a:ext cx="5254625" cy="40466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2023</a:t>
            </a:r>
            <a:endParaRPr b="1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10"/>
          <p:cNvGrpSpPr/>
          <p:nvPr/>
        </p:nvGrpSpPr>
        <p:grpSpPr>
          <a:xfrm>
            <a:off x="183147" y="1822206"/>
            <a:ext cx="8849713" cy="4509731"/>
            <a:chOff x="3635" y="193406"/>
            <a:chExt cx="8849713" cy="4509731"/>
          </a:xfrm>
        </p:grpSpPr>
        <p:sp>
          <p:nvSpPr>
            <p:cNvPr id="235" name="Google Shape;235;p10"/>
            <p:cNvSpPr/>
            <p:nvPr/>
          </p:nvSpPr>
          <p:spPr>
            <a:xfrm>
              <a:off x="3635" y="193406"/>
              <a:ext cx="3930170" cy="2933789"/>
            </a:xfrm>
            <a:prstGeom prst="round2SameRect">
              <a:avLst>
                <a:gd fmla="val 8000" name="adj1"/>
                <a:gd fmla="val 0" name="adj2"/>
              </a:avLst>
            </a:prstGeom>
            <a:solidFill>
              <a:schemeClr val="accent3">
                <a:alpha val="89803"/>
              </a:schemeClr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6" name="Google Shape;236;p10"/>
            <p:cNvSpPr txBox="1"/>
            <p:nvPr/>
          </p:nvSpPr>
          <p:spPr>
            <a:xfrm>
              <a:off x="72377" y="262148"/>
              <a:ext cx="3792686" cy="286504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68575">
              <a:noAutofit/>
            </a:bodyPr>
            <a:lstStyle/>
            <a:p>
              <a:pPr indent="-171450" lvl="1" marL="17145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•"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Молодёжные общественные объединения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- общественные объединения граждан в возрасте до 31 года (не менее двух третей от общего числа членов), которые выражают их специфические ин- тересы и деятельность которых направлена на обеспечение со- циального становления и всесто- роннего развития молодёжи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7" name="Google Shape;237;p10"/>
            <p:cNvSpPr/>
            <p:nvPr/>
          </p:nvSpPr>
          <p:spPr>
            <a:xfrm>
              <a:off x="3635" y="3127195"/>
              <a:ext cx="3930170" cy="1261529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10"/>
            <p:cNvSpPr txBox="1"/>
            <p:nvPr/>
          </p:nvSpPr>
          <p:spPr>
            <a:xfrm>
              <a:off x="3635" y="3127195"/>
              <a:ext cx="2767725" cy="126152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0" lIns="68575" spcFirstLastPara="1" rIns="228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Белорусский республи- канский союз молодё- жи (БРСМ)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39" name="Google Shape;239;p10"/>
            <p:cNvSpPr/>
            <p:nvPr/>
          </p:nvSpPr>
          <p:spPr>
            <a:xfrm>
              <a:off x="2882539" y="3327578"/>
              <a:ext cx="1375559" cy="137555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 b="0" l="-4999" r="-4998" t="0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10"/>
            <p:cNvSpPr/>
            <p:nvPr/>
          </p:nvSpPr>
          <p:spPr>
            <a:xfrm>
              <a:off x="4598885" y="193406"/>
              <a:ext cx="3930170" cy="2933789"/>
            </a:xfrm>
            <a:prstGeom prst="round2SameRect">
              <a:avLst>
                <a:gd fmla="val 8000" name="adj1"/>
                <a:gd fmla="val 0" name="adj2"/>
              </a:avLst>
            </a:prstGeom>
            <a:solidFill>
              <a:schemeClr val="accent3">
                <a:alpha val="89803"/>
              </a:schemeClr>
            </a:solidFill>
            <a:ln cap="flat" cmpd="sng" w="9525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10"/>
            <p:cNvSpPr txBox="1"/>
            <p:nvPr/>
          </p:nvSpPr>
          <p:spPr>
            <a:xfrm>
              <a:off x="4667627" y="262148"/>
              <a:ext cx="3792686" cy="286504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22850" spcFirstLastPara="1" rIns="22850" wrap="square" tIns="68575">
              <a:noAutofit/>
            </a:bodyPr>
            <a:lstStyle/>
            <a:p>
              <a:pPr indent="-171450" lvl="1" marL="17145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•"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Детские общественные объеди- нения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- общественные объедине- ния, возраст членов которых не превышает 18 лет (не менее двух третей от общего числа членов)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2" name="Google Shape;242;p10"/>
            <p:cNvSpPr/>
            <p:nvPr/>
          </p:nvSpPr>
          <p:spPr>
            <a:xfrm>
              <a:off x="4598885" y="3127195"/>
              <a:ext cx="3930170" cy="1261529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10"/>
            <p:cNvSpPr txBox="1"/>
            <p:nvPr/>
          </p:nvSpPr>
          <p:spPr>
            <a:xfrm>
              <a:off x="4598885" y="3127195"/>
              <a:ext cx="2767725" cy="126152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0" lIns="68575" spcFirstLastPara="1" rIns="22850" wrap="square" tIns="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Белорусская республи- канская пионерская организация (БРПО)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44" name="Google Shape;244;p10"/>
            <p:cNvSpPr/>
            <p:nvPr/>
          </p:nvSpPr>
          <p:spPr>
            <a:xfrm>
              <a:off x="7477789" y="3327578"/>
              <a:ext cx="1375559" cy="1375559"/>
            </a:xfrm>
            <a:prstGeom prst="rect">
              <a:avLst/>
            </a:prstGeom>
            <a:blipFill rotWithShape="1">
              <a:blip r:embed="rId4">
                <a:alphaModFix/>
              </a:blip>
              <a:stretch>
                <a:fillRect b="-14997" l="0" r="0" t="-14999"/>
              </a:stretch>
            </a:blip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5" name="Google Shape;245;p10"/>
          <p:cNvGrpSpPr/>
          <p:nvPr/>
        </p:nvGrpSpPr>
        <p:grpSpPr>
          <a:xfrm>
            <a:off x="2195736" y="1196752"/>
            <a:ext cx="4464496" cy="507467"/>
            <a:chOff x="227" y="3864700"/>
            <a:chExt cx="4084856" cy="1014934"/>
          </a:xfrm>
        </p:grpSpPr>
        <p:sp>
          <p:nvSpPr>
            <p:cNvPr id="246" name="Google Shape;246;p10"/>
            <p:cNvSpPr/>
            <p:nvPr/>
          </p:nvSpPr>
          <p:spPr>
            <a:xfrm>
              <a:off x="227" y="3864700"/>
              <a:ext cx="4084856" cy="1014934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7" name="Google Shape;247;p10"/>
            <p:cNvSpPr/>
            <p:nvPr/>
          </p:nvSpPr>
          <p:spPr>
            <a:xfrm>
              <a:off x="227" y="3864700"/>
              <a:ext cx="4084856" cy="1014934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Крупнейшие в Республике Беларусь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48" name="Google Shape;248;p10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Общественные организации и движения</a:t>
            </a:r>
            <a:endParaRPr b="0" i="0" sz="37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1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Общественные организации и движения</a:t>
            </a:r>
            <a:endParaRPr b="0" i="0" sz="37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54" name="Google Shape;254;p11"/>
          <p:cNvGrpSpPr/>
          <p:nvPr/>
        </p:nvGrpSpPr>
        <p:grpSpPr>
          <a:xfrm>
            <a:off x="482184" y="1271998"/>
            <a:ext cx="8144135" cy="5049859"/>
            <a:chOff x="320420" y="3238"/>
            <a:chExt cx="8144135" cy="5049859"/>
          </a:xfrm>
        </p:grpSpPr>
        <p:sp>
          <p:nvSpPr>
            <p:cNvPr id="255" name="Google Shape;255;p11"/>
            <p:cNvSpPr/>
            <p:nvPr/>
          </p:nvSpPr>
          <p:spPr>
            <a:xfrm>
              <a:off x="320420" y="3238"/>
              <a:ext cx="7173403" cy="594101"/>
            </a:xfrm>
            <a:prstGeom prst="roundRect">
              <a:avLst>
                <a:gd fmla="val 10000" name="adj"/>
              </a:avLst>
            </a:prstGeom>
            <a:solidFill>
              <a:srgbClr val="177CA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11"/>
            <p:cNvSpPr txBox="1"/>
            <p:nvPr/>
          </p:nvSpPr>
          <p:spPr>
            <a:xfrm>
              <a:off x="337821" y="20639"/>
              <a:ext cx="7138601" cy="5592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Приоритетные направления деятельности ОО «БРСМ»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57" name="Google Shape;257;p11"/>
            <p:cNvSpPr/>
            <p:nvPr/>
          </p:nvSpPr>
          <p:spPr>
            <a:xfrm>
              <a:off x="1037760" y="597339"/>
              <a:ext cx="717340" cy="44557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58" name="Google Shape;258;p11"/>
            <p:cNvSpPr/>
            <p:nvPr/>
          </p:nvSpPr>
          <p:spPr>
            <a:xfrm>
              <a:off x="1755100" y="745864"/>
              <a:ext cx="6709455" cy="59410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9" name="Google Shape;259;p11"/>
            <p:cNvSpPr txBox="1"/>
            <p:nvPr/>
          </p:nvSpPr>
          <p:spPr>
            <a:xfrm>
              <a:off x="1772501" y="763265"/>
              <a:ext cx="6674653" cy="5592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Воспитание у молодого поколения активной гражданской по- зиции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0" name="Google Shape;260;p11"/>
            <p:cNvSpPr/>
            <p:nvPr/>
          </p:nvSpPr>
          <p:spPr>
            <a:xfrm>
              <a:off x="1037760" y="597339"/>
              <a:ext cx="717340" cy="118820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1" name="Google Shape;261;p11"/>
            <p:cNvSpPr/>
            <p:nvPr/>
          </p:nvSpPr>
          <p:spPr>
            <a:xfrm>
              <a:off x="1755100" y="1488490"/>
              <a:ext cx="6709455" cy="59410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11"/>
            <p:cNvSpPr txBox="1"/>
            <p:nvPr/>
          </p:nvSpPr>
          <p:spPr>
            <a:xfrm>
              <a:off x="1772501" y="1505891"/>
              <a:ext cx="6674653" cy="5592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Формирование здорового образа жизни в молодёжной среде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3" name="Google Shape;263;p11"/>
            <p:cNvSpPr/>
            <p:nvPr/>
          </p:nvSpPr>
          <p:spPr>
            <a:xfrm>
              <a:off x="1037760" y="597339"/>
              <a:ext cx="717340" cy="193082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4" name="Google Shape;264;p11"/>
            <p:cNvSpPr/>
            <p:nvPr/>
          </p:nvSpPr>
          <p:spPr>
            <a:xfrm>
              <a:off x="1755100" y="2231117"/>
              <a:ext cx="6709455" cy="59410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5" name="Google Shape;265;p11"/>
            <p:cNvSpPr txBox="1"/>
            <p:nvPr/>
          </p:nvSpPr>
          <p:spPr>
            <a:xfrm>
              <a:off x="1772501" y="2248518"/>
              <a:ext cx="6674653" cy="5592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Организация вторичной занятости молодёжи (студотрядовс- кое движение)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6" name="Google Shape;266;p11"/>
            <p:cNvSpPr/>
            <p:nvPr/>
          </p:nvSpPr>
          <p:spPr>
            <a:xfrm>
              <a:off x="1037760" y="597339"/>
              <a:ext cx="717340" cy="267345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67" name="Google Shape;267;p11"/>
            <p:cNvSpPr/>
            <p:nvPr/>
          </p:nvSpPr>
          <p:spPr>
            <a:xfrm>
              <a:off x="1755100" y="2973743"/>
              <a:ext cx="6709455" cy="59410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1"/>
            <p:cNvSpPr txBox="1"/>
            <p:nvPr/>
          </p:nvSpPr>
          <p:spPr>
            <a:xfrm>
              <a:off x="1772501" y="2991144"/>
              <a:ext cx="6674653" cy="5592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Волонтерское движение БРСМ ”Доброе Сердце“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69" name="Google Shape;269;p11"/>
            <p:cNvSpPr/>
            <p:nvPr/>
          </p:nvSpPr>
          <p:spPr>
            <a:xfrm>
              <a:off x="1037760" y="597339"/>
              <a:ext cx="717340" cy="341608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0" name="Google Shape;270;p11"/>
            <p:cNvSpPr/>
            <p:nvPr/>
          </p:nvSpPr>
          <p:spPr>
            <a:xfrm>
              <a:off x="1755100" y="3716370"/>
              <a:ext cx="6709455" cy="59410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1" name="Google Shape;271;p11"/>
            <p:cNvSpPr txBox="1"/>
            <p:nvPr/>
          </p:nvSpPr>
          <p:spPr>
            <a:xfrm>
              <a:off x="1772501" y="3733771"/>
              <a:ext cx="6674653" cy="5592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Содействие в охране общественного правопорядка (молодёж- ные отряды охраны правопорядка)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72" name="Google Shape;272;p11"/>
            <p:cNvSpPr/>
            <p:nvPr/>
          </p:nvSpPr>
          <p:spPr>
            <a:xfrm>
              <a:off x="1037760" y="597339"/>
              <a:ext cx="717340" cy="415870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73" name="Google Shape;273;p11"/>
            <p:cNvSpPr/>
            <p:nvPr/>
          </p:nvSpPr>
          <p:spPr>
            <a:xfrm>
              <a:off x="1755100" y="4458996"/>
              <a:ext cx="6709455" cy="594101"/>
            </a:xfrm>
            <a:prstGeom prst="roundRect">
              <a:avLst>
                <a:gd fmla="val 10000" name="adj"/>
              </a:avLst>
            </a:prstGeom>
            <a:solidFill>
              <a:schemeClr val="lt1"/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4" name="Google Shape;274;p11"/>
            <p:cNvSpPr txBox="1"/>
            <p:nvPr/>
          </p:nvSpPr>
          <p:spPr>
            <a:xfrm>
              <a:off x="1772501" y="4476397"/>
              <a:ext cx="6674653" cy="55929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Организация работы клубов молодых журналистов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2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Общественные организации и движения</a:t>
            </a:r>
            <a:endParaRPr b="0" i="0" sz="37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80" name="Google Shape;280;p12"/>
          <p:cNvSpPr/>
          <p:nvPr/>
        </p:nvSpPr>
        <p:spPr>
          <a:xfrm>
            <a:off x="1889956" y="5733256"/>
            <a:ext cx="5328592" cy="432048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Александр Лукьянов, Первый секретарь ЦК ОО «БРСМ» </a:t>
            </a:r>
            <a:endParaRPr/>
          </a:p>
        </p:txBody>
      </p:sp>
      <p:pic>
        <p:nvPicPr>
          <p:cNvPr descr="БРСМ — Приборский лицей" id="281" name="Google Shape;281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03848" y="1340768"/>
            <a:ext cx="3031283" cy="4252442"/>
          </a:xfrm>
          <a:prstGeom prst="rect">
            <a:avLst/>
          </a:prstGeom>
          <a:noFill/>
          <a:ln cap="flat" cmpd="sng" w="38100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5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3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Общественные организации и движения</a:t>
            </a:r>
            <a:endParaRPr b="0" i="0" sz="37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87" name="Google Shape;287;p13"/>
          <p:cNvGrpSpPr/>
          <p:nvPr/>
        </p:nvGrpSpPr>
        <p:grpSpPr>
          <a:xfrm>
            <a:off x="494897" y="1341258"/>
            <a:ext cx="8154204" cy="5055355"/>
            <a:chOff x="315385" y="490"/>
            <a:chExt cx="8154204" cy="5055355"/>
          </a:xfrm>
        </p:grpSpPr>
        <p:sp>
          <p:nvSpPr>
            <p:cNvPr id="288" name="Google Shape;288;p13"/>
            <p:cNvSpPr/>
            <p:nvPr/>
          </p:nvSpPr>
          <p:spPr>
            <a:xfrm>
              <a:off x="315385" y="490"/>
              <a:ext cx="6260542" cy="518498"/>
            </a:xfrm>
            <a:prstGeom prst="roundRect">
              <a:avLst>
                <a:gd fmla="val 10000" name="adj"/>
              </a:avLst>
            </a:prstGeom>
            <a:solidFill>
              <a:srgbClr val="177CA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13"/>
            <p:cNvSpPr txBox="1"/>
            <p:nvPr/>
          </p:nvSpPr>
          <p:spPr>
            <a:xfrm>
              <a:off x="330571" y="15676"/>
              <a:ext cx="6230170" cy="4881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Приоритетные направления деятельности БРПО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0" name="Google Shape;290;p13"/>
            <p:cNvSpPr/>
            <p:nvPr/>
          </p:nvSpPr>
          <p:spPr>
            <a:xfrm>
              <a:off x="941439" y="518988"/>
              <a:ext cx="626054" cy="38887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1" name="Google Shape;291;p13"/>
            <p:cNvSpPr/>
            <p:nvPr/>
          </p:nvSpPr>
          <p:spPr>
            <a:xfrm>
              <a:off x="1567493" y="648612"/>
              <a:ext cx="6902096" cy="51849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13"/>
            <p:cNvSpPr txBox="1"/>
            <p:nvPr/>
          </p:nvSpPr>
          <p:spPr>
            <a:xfrm>
              <a:off x="1582679" y="663798"/>
              <a:ext cx="6871724" cy="4881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Социальная защита детей и подростков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3" name="Google Shape;293;p13"/>
            <p:cNvSpPr/>
            <p:nvPr/>
          </p:nvSpPr>
          <p:spPr>
            <a:xfrm>
              <a:off x="941439" y="518988"/>
              <a:ext cx="626054" cy="103699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4" name="Google Shape;294;p13"/>
            <p:cNvSpPr/>
            <p:nvPr/>
          </p:nvSpPr>
          <p:spPr>
            <a:xfrm>
              <a:off x="1567493" y="1296735"/>
              <a:ext cx="6902096" cy="51849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5" name="Google Shape;295;p13"/>
            <p:cNvSpPr txBox="1"/>
            <p:nvPr/>
          </p:nvSpPr>
          <p:spPr>
            <a:xfrm>
              <a:off x="1582679" y="1311921"/>
              <a:ext cx="6871724" cy="4881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Гражданское и патриотическое воспитание подрастающего по- коления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6" name="Google Shape;296;p13"/>
            <p:cNvSpPr/>
            <p:nvPr/>
          </p:nvSpPr>
          <p:spPr>
            <a:xfrm>
              <a:off x="941439" y="518988"/>
              <a:ext cx="626054" cy="168511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97" name="Google Shape;297;p13"/>
            <p:cNvSpPr/>
            <p:nvPr/>
          </p:nvSpPr>
          <p:spPr>
            <a:xfrm>
              <a:off x="1567493" y="1944857"/>
              <a:ext cx="6902096" cy="51849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13"/>
            <p:cNvSpPr txBox="1"/>
            <p:nvPr/>
          </p:nvSpPr>
          <p:spPr>
            <a:xfrm>
              <a:off x="1582679" y="1960043"/>
              <a:ext cx="6871724" cy="4881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Благотворительность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99" name="Google Shape;299;p13"/>
            <p:cNvSpPr/>
            <p:nvPr/>
          </p:nvSpPr>
          <p:spPr>
            <a:xfrm>
              <a:off x="941439" y="518988"/>
              <a:ext cx="626054" cy="233324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0" name="Google Shape;300;p13"/>
            <p:cNvSpPr/>
            <p:nvPr/>
          </p:nvSpPr>
          <p:spPr>
            <a:xfrm>
              <a:off x="1567493" y="2592980"/>
              <a:ext cx="6902096" cy="51849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1" name="Google Shape;301;p13"/>
            <p:cNvSpPr txBox="1"/>
            <p:nvPr/>
          </p:nvSpPr>
          <p:spPr>
            <a:xfrm>
              <a:off x="1582679" y="2608166"/>
              <a:ext cx="6871724" cy="4881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Развитие спорта и туризма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2" name="Google Shape;302;p13"/>
            <p:cNvSpPr/>
            <p:nvPr/>
          </p:nvSpPr>
          <p:spPr>
            <a:xfrm>
              <a:off x="941439" y="518988"/>
              <a:ext cx="626054" cy="298136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3" name="Google Shape;303;p13"/>
            <p:cNvSpPr/>
            <p:nvPr/>
          </p:nvSpPr>
          <p:spPr>
            <a:xfrm>
              <a:off x="1567493" y="3241102"/>
              <a:ext cx="6902096" cy="51849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4" name="Google Shape;304;p13"/>
            <p:cNvSpPr txBox="1"/>
            <p:nvPr/>
          </p:nvSpPr>
          <p:spPr>
            <a:xfrm>
              <a:off x="1582679" y="3256288"/>
              <a:ext cx="6871724" cy="4881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Защита окружающей среды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5" name="Google Shape;305;p13"/>
            <p:cNvSpPr/>
            <p:nvPr/>
          </p:nvSpPr>
          <p:spPr>
            <a:xfrm>
              <a:off x="941439" y="518988"/>
              <a:ext cx="626054" cy="362948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6" name="Google Shape;306;p13"/>
            <p:cNvSpPr/>
            <p:nvPr/>
          </p:nvSpPr>
          <p:spPr>
            <a:xfrm>
              <a:off x="1567493" y="3889225"/>
              <a:ext cx="6902096" cy="51849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13"/>
            <p:cNvSpPr txBox="1"/>
            <p:nvPr/>
          </p:nvSpPr>
          <p:spPr>
            <a:xfrm>
              <a:off x="1582679" y="3904411"/>
              <a:ext cx="6871724" cy="4881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Возрождение белорусской культуры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308" name="Google Shape;308;p13"/>
            <p:cNvSpPr/>
            <p:nvPr/>
          </p:nvSpPr>
          <p:spPr>
            <a:xfrm>
              <a:off x="941439" y="518988"/>
              <a:ext cx="626054" cy="427760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309" name="Google Shape;309;p13"/>
            <p:cNvSpPr/>
            <p:nvPr/>
          </p:nvSpPr>
          <p:spPr>
            <a:xfrm>
              <a:off x="1567493" y="4537347"/>
              <a:ext cx="6900437" cy="518498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13"/>
            <p:cNvSpPr txBox="1"/>
            <p:nvPr/>
          </p:nvSpPr>
          <p:spPr>
            <a:xfrm>
              <a:off x="1582679" y="4552533"/>
              <a:ext cx="6870065" cy="4881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Осуществление международной деятельности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14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Общественные организации и движения</a:t>
            </a:r>
            <a:endParaRPr b="0" i="0" sz="37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6" name="Google Shape;316;p14"/>
          <p:cNvSpPr/>
          <p:nvPr/>
        </p:nvSpPr>
        <p:spPr>
          <a:xfrm>
            <a:off x="2278055" y="5805264"/>
            <a:ext cx="5040560" cy="432048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6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Александра Гончарова, Председатель ЦС ОО «БРПО»</a:t>
            </a:r>
            <a:endParaRPr/>
          </a:p>
        </p:txBody>
      </p:sp>
      <p:pic>
        <p:nvPicPr>
          <p:cNvPr id="317" name="Google Shape;31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47864" y="1340768"/>
            <a:ext cx="2900942" cy="4351412"/>
          </a:xfrm>
          <a:prstGeom prst="rect">
            <a:avLst/>
          </a:prstGeom>
          <a:noFill/>
          <a:ln cap="flat" cmpd="sng" w="28575">
            <a:solidFill>
              <a:srgbClr val="0070C0"/>
            </a:solidFill>
            <a:prstDash val="solid"/>
            <a:round/>
            <a:headEnd len="sm" w="sm" type="none"/>
            <a:tailEnd len="sm" w="sm" type="none"/>
          </a:ln>
          <a:effectLst>
            <a:outerShdw blurRad="292100" rotWithShape="0" algn="tl" dir="2700000" dist="139700">
              <a:srgbClr val="333333">
                <a:alpha val="64705"/>
              </a:srgbClr>
            </a:outerShdw>
          </a:effectLst>
        </p:spPr>
      </p:pic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/>
          <p:nvPr>
            <p:ph type="title"/>
          </p:nvPr>
        </p:nvSpPr>
        <p:spPr>
          <a:xfrm>
            <a:off x="468313" y="125413"/>
            <a:ext cx="8229600" cy="114300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План</a:t>
            </a:r>
            <a:endParaRPr b="1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1" name="Google Shape;91;p2"/>
          <p:cNvSpPr txBox="1"/>
          <p:nvPr>
            <p:ph idx="1" type="body"/>
          </p:nvPr>
        </p:nvSpPr>
        <p:spPr>
          <a:xfrm>
            <a:off x="323528" y="1600200"/>
            <a:ext cx="8640960" cy="4525963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mbria"/>
              <a:buChar char="•"/>
            </a:pPr>
            <a:r>
              <a:rPr lang="ru-RU">
                <a:latin typeface="Cambria"/>
                <a:ea typeface="Cambria"/>
                <a:cs typeface="Cambria"/>
                <a:sym typeface="Cambria"/>
              </a:rPr>
              <a:t>Общественные организации и движения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Общественные организации и движения</a:t>
            </a:r>
            <a:endParaRPr b="0" i="0" sz="37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97" name="Google Shape;97;p3"/>
          <p:cNvSpPr/>
          <p:nvPr/>
        </p:nvSpPr>
        <p:spPr>
          <a:xfrm>
            <a:off x="179512" y="1301629"/>
            <a:ext cx="8784976" cy="1080120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Гражданское общество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 Math"/>
                <a:ea typeface="Cambria Math"/>
                <a:cs typeface="Cambria Math"/>
                <a:sym typeface="Cambria Math"/>
              </a:rPr>
              <a:t>- это особая сфера общественных отношений, система самостоятельных и относительно независимых от государства институтов, общественных интересов, отношений</a:t>
            </a:r>
            <a:endParaRPr/>
          </a:p>
        </p:txBody>
      </p:sp>
      <p:grpSp>
        <p:nvGrpSpPr>
          <p:cNvPr id="98" name="Google Shape;98;p3"/>
          <p:cNvGrpSpPr/>
          <p:nvPr/>
        </p:nvGrpSpPr>
        <p:grpSpPr>
          <a:xfrm>
            <a:off x="1520080" y="2493100"/>
            <a:ext cx="6103838" cy="3816014"/>
            <a:chOff x="1340568" y="204"/>
            <a:chExt cx="6103838" cy="3816014"/>
          </a:xfrm>
        </p:grpSpPr>
        <p:sp>
          <p:nvSpPr>
            <p:cNvPr id="99" name="Google Shape;99;p3"/>
            <p:cNvSpPr/>
            <p:nvPr/>
          </p:nvSpPr>
          <p:spPr>
            <a:xfrm>
              <a:off x="1340568" y="204"/>
              <a:ext cx="5833793" cy="258712"/>
            </a:xfrm>
            <a:prstGeom prst="roundRect">
              <a:avLst>
                <a:gd fmla="val 10000" name="adj"/>
              </a:avLst>
            </a:prstGeom>
            <a:solidFill>
              <a:srgbClr val="267C9A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" name="Google Shape;100;p3"/>
            <p:cNvSpPr txBox="1"/>
            <p:nvPr/>
          </p:nvSpPr>
          <p:spPr>
            <a:xfrm>
              <a:off x="1348145" y="7781"/>
              <a:ext cx="5818639" cy="2435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Примеры институтов гражданского общества</a:t>
              </a:r>
              <a:endParaRPr b="1" i="0" sz="18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1" name="Google Shape;101;p3"/>
            <p:cNvSpPr/>
            <p:nvPr/>
          </p:nvSpPr>
          <p:spPr>
            <a:xfrm>
              <a:off x="1923947" y="258917"/>
              <a:ext cx="583379" cy="19403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2" name="Google Shape;102;p3"/>
            <p:cNvSpPr/>
            <p:nvPr/>
          </p:nvSpPr>
          <p:spPr>
            <a:xfrm>
              <a:off x="2507326" y="323595"/>
              <a:ext cx="4937080" cy="25871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3"/>
            <p:cNvSpPr txBox="1"/>
            <p:nvPr/>
          </p:nvSpPr>
          <p:spPr>
            <a:xfrm>
              <a:off x="2514903" y="331172"/>
              <a:ext cx="4921926" cy="2435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негосударственные организации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4" name="Google Shape;104;p3"/>
            <p:cNvSpPr/>
            <p:nvPr/>
          </p:nvSpPr>
          <p:spPr>
            <a:xfrm>
              <a:off x="1923947" y="258917"/>
              <a:ext cx="583379" cy="517425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5" name="Google Shape;105;p3"/>
            <p:cNvSpPr/>
            <p:nvPr/>
          </p:nvSpPr>
          <p:spPr>
            <a:xfrm>
              <a:off x="2507326" y="646986"/>
              <a:ext cx="4937080" cy="25871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6" name="Google Shape;106;p3"/>
            <p:cNvSpPr txBox="1"/>
            <p:nvPr/>
          </p:nvSpPr>
          <p:spPr>
            <a:xfrm>
              <a:off x="2514903" y="654563"/>
              <a:ext cx="4921926" cy="2435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общественные организации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07" name="Google Shape;107;p3"/>
            <p:cNvSpPr/>
            <p:nvPr/>
          </p:nvSpPr>
          <p:spPr>
            <a:xfrm>
              <a:off x="1923947" y="258917"/>
              <a:ext cx="583379" cy="84081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08" name="Google Shape;108;p3"/>
            <p:cNvSpPr/>
            <p:nvPr/>
          </p:nvSpPr>
          <p:spPr>
            <a:xfrm>
              <a:off x="2507326" y="970378"/>
              <a:ext cx="4937080" cy="25871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9" name="Google Shape;109;p3"/>
            <p:cNvSpPr txBox="1"/>
            <p:nvPr/>
          </p:nvSpPr>
          <p:spPr>
            <a:xfrm>
              <a:off x="2514903" y="977955"/>
              <a:ext cx="4921926" cy="2435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профессиональные ассоциации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0" name="Google Shape;110;p3"/>
            <p:cNvSpPr/>
            <p:nvPr/>
          </p:nvSpPr>
          <p:spPr>
            <a:xfrm>
              <a:off x="1923947" y="258917"/>
              <a:ext cx="583379" cy="116420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1" name="Google Shape;111;p3"/>
            <p:cNvSpPr/>
            <p:nvPr/>
          </p:nvSpPr>
          <p:spPr>
            <a:xfrm>
              <a:off x="2507326" y="1293769"/>
              <a:ext cx="4937080" cy="25871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2" name="Google Shape;112;p3"/>
            <p:cNvSpPr txBox="1"/>
            <p:nvPr/>
          </p:nvSpPr>
          <p:spPr>
            <a:xfrm>
              <a:off x="2514903" y="1301346"/>
              <a:ext cx="4921926" cy="2435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политические организации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3" name="Google Shape;113;p3"/>
            <p:cNvSpPr/>
            <p:nvPr/>
          </p:nvSpPr>
          <p:spPr>
            <a:xfrm>
              <a:off x="1923947" y="258917"/>
              <a:ext cx="583379" cy="1487598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4" name="Google Shape;114;p3"/>
            <p:cNvSpPr/>
            <p:nvPr/>
          </p:nvSpPr>
          <p:spPr>
            <a:xfrm>
              <a:off x="2507326" y="1617160"/>
              <a:ext cx="4937080" cy="25871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5" name="Google Shape;115;p3"/>
            <p:cNvSpPr txBox="1"/>
            <p:nvPr/>
          </p:nvSpPr>
          <p:spPr>
            <a:xfrm>
              <a:off x="2514903" y="1624737"/>
              <a:ext cx="4921926" cy="2435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гражданские клубы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>
              <a:off x="1923947" y="258917"/>
              <a:ext cx="583379" cy="181098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17" name="Google Shape;117;p3"/>
            <p:cNvSpPr/>
            <p:nvPr/>
          </p:nvSpPr>
          <p:spPr>
            <a:xfrm>
              <a:off x="2507326" y="1940551"/>
              <a:ext cx="4937080" cy="25871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18" name="Google Shape;118;p3"/>
            <p:cNvSpPr txBox="1"/>
            <p:nvPr/>
          </p:nvSpPr>
          <p:spPr>
            <a:xfrm>
              <a:off x="2514903" y="1948128"/>
              <a:ext cx="4921926" cy="2435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профсоюзы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>
              <a:off x="1923947" y="258917"/>
              <a:ext cx="583379" cy="2134380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0" name="Google Shape;120;p3"/>
            <p:cNvSpPr/>
            <p:nvPr/>
          </p:nvSpPr>
          <p:spPr>
            <a:xfrm>
              <a:off x="2507326" y="2263942"/>
              <a:ext cx="4937080" cy="25871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1" name="Google Shape;121;p3"/>
            <p:cNvSpPr txBox="1"/>
            <p:nvPr/>
          </p:nvSpPr>
          <p:spPr>
            <a:xfrm>
              <a:off x="2514903" y="2271519"/>
              <a:ext cx="4921926" cy="2435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благотворительные организации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>
              <a:off x="1923947" y="258917"/>
              <a:ext cx="583379" cy="2457771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3" name="Google Shape;123;p3"/>
            <p:cNvSpPr/>
            <p:nvPr/>
          </p:nvSpPr>
          <p:spPr>
            <a:xfrm>
              <a:off x="2507326" y="2587333"/>
              <a:ext cx="4937080" cy="25871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4" name="Google Shape;124;p3"/>
            <p:cNvSpPr txBox="1"/>
            <p:nvPr/>
          </p:nvSpPr>
          <p:spPr>
            <a:xfrm>
              <a:off x="2514903" y="2594910"/>
              <a:ext cx="4921926" cy="2435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социальные и спортивные клубы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923947" y="258917"/>
              <a:ext cx="583379" cy="278116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6" name="Google Shape;126;p3"/>
            <p:cNvSpPr/>
            <p:nvPr/>
          </p:nvSpPr>
          <p:spPr>
            <a:xfrm>
              <a:off x="2507326" y="2910724"/>
              <a:ext cx="4937080" cy="25871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7" name="Google Shape;127;p3"/>
            <p:cNvSpPr txBox="1"/>
            <p:nvPr/>
          </p:nvSpPr>
          <p:spPr>
            <a:xfrm>
              <a:off x="2514903" y="2918301"/>
              <a:ext cx="4921926" cy="2435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культурные организации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923947" y="258917"/>
              <a:ext cx="583379" cy="310455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29" name="Google Shape;129;p3"/>
            <p:cNvSpPr/>
            <p:nvPr/>
          </p:nvSpPr>
          <p:spPr>
            <a:xfrm>
              <a:off x="2507326" y="3234115"/>
              <a:ext cx="4937080" cy="25871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0" name="Google Shape;130;p3"/>
            <p:cNvSpPr txBox="1"/>
            <p:nvPr/>
          </p:nvSpPr>
          <p:spPr>
            <a:xfrm>
              <a:off x="2514903" y="3241692"/>
              <a:ext cx="4921926" cy="2435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религиозные организации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>
              <a:off x="1923947" y="258917"/>
              <a:ext cx="583379" cy="3427944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32" name="Google Shape;132;p3"/>
            <p:cNvSpPr/>
            <p:nvPr/>
          </p:nvSpPr>
          <p:spPr>
            <a:xfrm>
              <a:off x="2507326" y="3557506"/>
              <a:ext cx="4937080" cy="25871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3"/>
            <p:cNvSpPr txBox="1"/>
            <p:nvPr/>
          </p:nvSpPr>
          <p:spPr>
            <a:xfrm>
              <a:off x="2514903" y="3565083"/>
              <a:ext cx="4921926" cy="24355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экологические движения / инициативы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Общественные организации и движения</a:t>
            </a:r>
            <a:endParaRPr b="0" i="0" sz="37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39" name="Google Shape;139;p4"/>
          <p:cNvGrpSpPr/>
          <p:nvPr/>
        </p:nvGrpSpPr>
        <p:grpSpPr>
          <a:xfrm>
            <a:off x="137633" y="1340765"/>
            <a:ext cx="8856529" cy="4824540"/>
            <a:chOff x="227" y="216021"/>
            <a:chExt cx="8856529" cy="4824540"/>
          </a:xfrm>
        </p:grpSpPr>
        <p:sp>
          <p:nvSpPr>
            <p:cNvPr id="140" name="Google Shape;140;p4"/>
            <p:cNvSpPr/>
            <p:nvPr/>
          </p:nvSpPr>
          <p:spPr>
            <a:xfrm>
              <a:off x="4428492" y="1851298"/>
              <a:ext cx="2385836" cy="68681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sp>
        <p:sp>
          <p:nvSpPr>
            <p:cNvPr id="141" name="Google Shape;141;p4"/>
            <p:cNvSpPr/>
            <p:nvPr/>
          </p:nvSpPr>
          <p:spPr>
            <a:xfrm>
              <a:off x="2042655" y="1851298"/>
              <a:ext cx="2385836" cy="686816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chemeClr val="accent3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0000">
                <a:srgbClr val="000000">
                  <a:alpha val="37647"/>
                </a:srgbClr>
              </a:outerShdw>
            </a:effectLst>
          </p:spPr>
        </p:sp>
        <p:sp>
          <p:nvSpPr>
            <p:cNvPr id="142" name="Google Shape;142;p4"/>
            <p:cNvSpPr/>
            <p:nvPr/>
          </p:nvSpPr>
          <p:spPr>
            <a:xfrm>
              <a:off x="1686083" y="216021"/>
              <a:ext cx="5484816" cy="1635276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3" name="Google Shape;143;p4"/>
            <p:cNvSpPr txBox="1"/>
            <p:nvPr/>
          </p:nvSpPr>
          <p:spPr>
            <a:xfrm>
              <a:off x="1686083" y="216021"/>
              <a:ext cx="5484816" cy="163527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Общественное объединение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- добровольное самоуправляемое некоммерческое формирование равноправных граждан, объединившихся для реализации своих целей и интересов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27" y="2538114"/>
              <a:ext cx="4084856" cy="2502447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5" name="Google Shape;145;p4"/>
            <p:cNvSpPr txBox="1"/>
            <p:nvPr/>
          </p:nvSpPr>
          <p:spPr>
            <a:xfrm>
              <a:off x="227" y="2538114"/>
              <a:ext cx="4084856" cy="250244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Общественное движение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- структур- но не оформленное добровольное объединение людей, которое основы- вается на общем понимании каких-то конкретных задач в целях защиты об- щих интересов, прав и свобод и дейст- вует, ориентируясь на ближайшую перспективу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4771900" y="2538114"/>
              <a:ext cx="4084856" cy="2502447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7" name="Google Shape;147;p4"/>
            <p:cNvSpPr txBox="1"/>
            <p:nvPr/>
          </p:nvSpPr>
          <p:spPr>
            <a:xfrm>
              <a:off x="4771900" y="2538114"/>
              <a:ext cx="4084856" cy="250244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Общественная организация 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- ста- бильное социальное образование, имеющее внутреннюю структуру, ус- тав, управленческий аппарат, фикси- рованное членство с уплатой опреде- лённого денежного взноса и создан- ное на основе совместной деятельнос- ти для защиты общих интересов и достижения уставных целей объеди- нившихся граждан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5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Общественные организации и движения</a:t>
            </a:r>
            <a:endParaRPr b="0" i="0" sz="37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3" name="Google Shape;153;p5"/>
          <p:cNvSpPr/>
          <p:nvPr/>
        </p:nvSpPr>
        <p:spPr>
          <a:xfrm>
            <a:off x="179512" y="1340768"/>
            <a:ext cx="8784976" cy="936104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Общественная организация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это добровольное объединение граждан на основе общности интересов, имеющее фиксированное (оформленное) индивидуальное или коллективное членство</a:t>
            </a:r>
            <a:endParaRPr/>
          </a:p>
        </p:txBody>
      </p:sp>
      <p:sp>
        <p:nvSpPr>
          <p:cNvPr id="154" name="Google Shape;154;p5"/>
          <p:cNvSpPr/>
          <p:nvPr/>
        </p:nvSpPr>
        <p:spPr>
          <a:xfrm>
            <a:off x="1342256" y="2420888"/>
            <a:ext cx="7622232" cy="720080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В отличие от партий общественные организации не претендуют на непосредственное участие в осуществлении власти</a:t>
            </a:r>
            <a:endParaRPr/>
          </a:p>
        </p:txBody>
      </p:sp>
      <p:sp>
        <p:nvSpPr>
          <p:cNvPr id="155" name="Google Shape;155;p5"/>
          <p:cNvSpPr/>
          <p:nvPr/>
        </p:nvSpPr>
        <p:spPr>
          <a:xfrm flipH="1" rot="10800000">
            <a:off x="550168" y="2288633"/>
            <a:ext cx="792088" cy="648072"/>
          </a:xfrm>
          <a:prstGeom prst="bentArrow">
            <a:avLst>
              <a:gd fmla="val 30324" name="adj1"/>
              <a:gd fmla="val 25000" name="adj2"/>
              <a:gd fmla="val 50000" name="adj3"/>
              <a:gd fmla="val 43750" name="adj4"/>
            </a:avLst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5"/>
          <p:cNvSpPr/>
          <p:nvPr/>
        </p:nvSpPr>
        <p:spPr>
          <a:xfrm>
            <a:off x="179512" y="3284984"/>
            <a:ext cx="8784976" cy="1440160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Общественные организации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-  профессиональные союзы, союзы предпринима- телей, молодёжные, экологические, спортивные, ветеранские организации, твор- ческие союзы (союзы писателей, композиторов, театральных деятелей), добро- вольные общества (научные, технические, культурно-просветительные, образо- вательные и др.). </a:t>
            </a:r>
            <a:endParaRPr/>
          </a:p>
        </p:txBody>
      </p:sp>
      <p:grpSp>
        <p:nvGrpSpPr>
          <p:cNvPr id="157" name="Google Shape;157;p5"/>
          <p:cNvGrpSpPr/>
          <p:nvPr/>
        </p:nvGrpSpPr>
        <p:grpSpPr>
          <a:xfrm>
            <a:off x="182521" y="4883705"/>
            <a:ext cx="8706948" cy="1483076"/>
            <a:chOff x="3009" y="14545"/>
            <a:chExt cx="8706948" cy="1483076"/>
          </a:xfrm>
        </p:grpSpPr>
        <p:sp>
          <p:nvSpPr>
            <p:cNvPr id="158" name="Google Shape;158;p5"/>
            <p:cNvSpPr/>
            <p:nvPr/>
          </p:nvSpPr>
          <p:spPr>
            <a:xfrm>
              <a:off x="4356484" y="523475"/>
              <a:ext cx="3373153" cy="28812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59" name="Google Shape;159;p5"/>
            <p:cNvSpPr/>
            <p:nvPr/>
          </p:nvSpPr>
          <p:spPr>
            <a:xfrm>
              <a:off x="4356484" y="523475"/>
              <a:ext cx="1124384" cy="288127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0" name="Google Shape;160;p5"/>
            <p:cNvSpPr/>
            <p:nvPr/>
          </p:nvSpPr>
          <p:spPr>
            <a:xfrm>
              <a:off x="3232099" y="523475"/>
              <a:ext cx="1124384" cy="28812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1" name="Google Shape;161;p5"/>
            <p:cNvSpPr/>
            <p:nvPr/>
          </p:nvSpPr>
          <p:spPr>
            <a:xfrm>
              <a:off x="983330" y="523475"/>
              <a:ext cx="3373153" cy="288127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62" name="Google Shape;162;p5"/>
            <p:cNvSpPr/>
            <p:nvPr/>
          </p:nvSpPr>
          <p:spPr>
            <a:xfrm>
              <a:off x="718575" y="14545"/>
              <a:ext cx="7275817" cy="508929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3" name="Google Shape;163;p5"/>
            <p:cNvSpPr txBox="1"/>
            <p:nvPr/>
          </p:nvSpPr>
          <p:spPr>
            <a:xfrm>
              <a:off x="718575" y="14545"/>
              <a:ext cx="7275817" cy="508929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Общественные организации по территории деятельности</a:t>
              </a:r>
              <a:endParaRPr b="1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4" name="Google Shape;164;p5"/>
            <p:cNvSpPr/>
            <p:nvPr/>
          </p:nvSpPr>
          <p:spPr>
            <a:xfrm>
              <a:off x="3009" y="811603"/>
              <a:ext cx="1960641" cy="686018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5" name="Google Shape;165;p5"/>
            <p:cNvSpPr txBox="1"/>
            <p:nvPr/>
          </p:nvSpPr>
          <p:spPr>
            <a:xfrm>
              <a:off x="3009" y="811603"/>
              <a:ext cx="1960641" cy="68601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местные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6" name="Google Shape;166;p5"/>
            <p:cNvSpPr/>
            <p:nvPr/>
          </p:nvSpPr>
          <p:spPr>
            <a:xfrm>
              <a:off x="2251778" y="811603"/>
              <a:ext cx="1960641" cy="686018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5"/>
            <p:cNvSpPr txBox="1"/>
            <p:nvPr/>
          </p:nvSpPr>
          <p:spPr>
            <a:xfrm>
              <a:off x="2251778" y="811603"/>
              <a:ext cx="1960641" cy="68601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региональные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4500547" y="811603"/>
              <a:ext cx="1960641" cy="686018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5"/>
            <p:cNvSpPr txBox="1"/>
            <p:nvPr/>
          </p:nvSpPr>
          <p:spPr>
            <a:xfrm>
              <a:off x="4500547" y="811603"/>
              <a:ext cx="1960641" cy="68601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общегосудар- ственные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6749316" y="811603"/>
              <a:ext cx="1960641" cy="686018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1" name="Google Shape;171;p5"/>
            <p:cNvSpPr txBox="1"/>
            <p:nvPr/>
          </p:nvSpPr>
          <p:spPr>
            <a:xfrm>
              <a:off x="6749316" y="811603"/>
              <a:ext cx="1960641" cy="686018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международные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6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Общественные организации и движения</a:t>
            </a:r>
            <a:endParaRPr b="0" i="0" sz="37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7" name="Google Shape;177;p6"/>
          <p:cNvSpPr/>
          <p:nvPr/>
        </p:nvSpPr>
        <p:spPr>
          <a:xfrm>
            <a:off x="179512" y="1484784"/>
            <a:ext cx="8856984" cy="936104"/>
          </a:xfrm>
          <a:prstGeom prst="rect">
            <a:avLst/>
          </a:prstGeom>
          <a:gradFill>
            <a:gsLst>
              <a:gs pos="0">
                <a:srgbClr val="BBBBBB"/>
              </a:gs>
              <a:gs pos="80000">
                <a:srgbClr val="F6F6F6"/>
              </a:gs>
              <a:gs pos="100000">
                <a:srgbClr val="F7F7F7"/>
              </a:gs>
            </a:gsLst>
            <a:lin ang="16200000" scaled="0"/>
          </a:gradFill>
          <a:ln>
            <a:noFill/>
          </a:ln>
          <a:effectLst>
            <a:outerShdw blurRad="40000" rotWithShape="0" dir="5400000" dist="23000">
              <a:srgbClr val="000000">
                <a:alpha val="34901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Общественное движение </a:t>
            </a:r>
            <a:r>
              <a:rPr b="0" i="0" lang="ru-RU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– это совместная деятельность граждан, преследующих определённые общие цели, но при этом не имеющих чёткой организационной структуры и фиксированного членства</a:t>
            </a:r>
            <a:endParaRPr/>
          </a:p>
        </p:txBody>
      </p:sp>
      <p:grpSp>
        <p:nvGrpSpPr>
          <p:cNvPr id="178" name="Google Shape;178;p6"/>
          <p:cNvGrpSpPr/>
          <p:nvPr/>
        </p:nvGrpSpPr>
        <p:grpSpPr>
          <a:xfrm>
            <a:off x="181568" y="3013665"/>
            <a:ext cx="8852871" cy="2846892"/>
            <a:chOff x="2056" y="592777"/>
            <a:chExt cx="8852871" cy="2846892"/>
          </a:xfrm>
        </p:grpSpPr>
        <p:sp>
          <p:nvSpPr>
            <p:cNvPr id="179" name="Google Shape;179;p6"/>
            <p:cNvSpPr/>
            <p:nvPr/>
          </p:nvSpPr>
          <p:spPr>
            <a:xfrm>
              <a:off x="4428492" y="1416804"/>
              <a:ext cx="3072427" cy="36440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60000"/>
                  </a:lnTo>
                  <a:lnTo>
                    <a:pt x="120000" y="6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0" name="Google Shape;180;p6"/>
            <p:cNvSpPr/>
            <p:nvPr/>
          </p:nvSpPr>
          <p:spPr>
            <a:xfrm>
              <a:off x="4382772" y="1416804"/>
              <a:ext cx="91440" cy="364409"/>
            </a:xfrm>
            <a:custGeom>
              <a:rect b="b" l="l" r="r" t="t"/>
              <a:pathLst>
                <a:path extrusionOk="0" h="120000" w="120000">
                  <a:moveTo>
                    <a:pt x="60000" y="0"/>
                  </a:moveTo>
                  <a:lnTo>
                    <a:pt x="6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1" name="Google Shape;181;p6"/>
            <p:cNvSpPr/>
            <p:nvPr/>
          </p:nvSpPr>
          <p:spPr>
            <a:xfrm>
              <a:off x="1356064" y="1416804"/>
              <a:ext cx="3072427" cy="364409"/>
            </a:xfrm>
            <a:custGeom>
              <a:rect b="b" l="l" r="r" t="t"/>
              <a:pathLst>
                <a:path extrusionOk="0" h="120000" w="120000">
                  <a:moveTo>
                    <a:pt x="120000" y="0"/>
                  </a:moveTo>
                  <a:lnTo>
                    <a:pt x="120000" y="60000"/>
                  </a:lnTo>
                  <a:lnTo>
                    <a:pt x="0" y="60000"/>
                  </a:lnTo>
                  <a:lnTo>
                    <a:pt x="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82" name="Google Shape;182;p6"/>
            <p:cNvSpPr/>
            <p:nvPr/>
          </p:nvSpPr>
          <p:spPr>
            <a:xfrm>
              <a:off x="561937" y="592777"/>
              <a:ext cx="7733109" cy="824026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6"/>
            <p:cNvSpPr txBox="1"/>
            <p:nvPr/>
          </p:nvSpPr>
          <p:spPr>
            <a:xfrm>
              <a:off x="561937" y="592777"/>
              <a:ext cx="7733109" cy="824026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2700" lIns="12700" spcFirstLastPara="1" rIns="12700" wrap="square" tIns="127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 Республике Беларусь на 1 января 2021 г. зарегистрировано</a:t>
              </a:r>
              <a:endParaRPr b="1" i="0" sz="20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4" name="Google Shape;184;p6"/>
            <p:cNvSpPr/>
            <p:nvPr/>
          </p:nvSpPr>
          <p:spPr>
            <a:xfrm>
              <a:off x="2056" y="1781214"/>
              <a:ext cx="2708017" cy="165845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5" name="Google Shape;185;p6"/>
            <p:cNvSpPr txBox="1"/>
            <p:nvPr/>
          </p:nvSpPr>
          <p:spPr>
            <a:xfrm>
              <a:off x="2056" y="1781214"/>
              <a:ext cx="2708017" cy="16584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15 политических партий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3074483" y="1781214"/>
              <a:ext cx="2708017" cy="165845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7" name="Google Shape;187;p6"/>
            <p:cNvSpPr txBox="1"/>
            <p:nvPr/>
          </p:nvSpPr>
          <p:spPr>
            <a:xfrm>
              <a:off x="3074483" y="1781214"/>
              <a:ext cx="2708017" cy="16584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25 профсоюзов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6146910" y="1781214"/>
              <a:ext cx="2708017" cy="1658455"/>
            </a:xfrm>
            <a:prstGeom prst="rect">
              <a:avLst/>
            </a:prstGeom>
            <a:gradFill>
              <a:gsLst>
                <a:gs pos="0">
                  <a:srgbClr val="BBBBBB"/>
                </a:gs>
                <a:gs pos="80000">
                  <a:srgbClr val="F6F6F6"/>
                </a:gs>
                <a:gs pos="100000">
                  <a:srgbClr val="F7F7F7"/>
                </a:gs>
              </a:gsLst>
              <a:lin ang="16200000" scaled="0"/>
            </a:gra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6"/>
            <p:cNvSpPr txBox="1"/>
            <p:nvPr/>
          </p:nvSpPr>
          <p:spPr>
            <a:xfrm>
              <a:off x="6146910" y="1781214"/>
              <a:ext cx="2708017" cy="165845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11425" lIns="11425" spcFirstLastPara="1" rIns="11425" wrap="square" tIns="1142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ru-RU" sz="18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3021</a:t>
              </a: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общественное объединение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Общественные организации и движения</a:t>
            </a:r>
            <a:endParaRPr b="0" i="0" sz="37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95" name="Google Shape;195;p7"/>
          <p:cNvGrpSpPr/>
          <p:nvPr/>
        </p:nvGrpSpPr>
        <p:grpSpPr>
          <a:xfrm>
            <a:off x="257528" y="1403042"/>
            <a:ext cx="8628942" cy="4900234"/>
            <a:chOff x="6008" y="6042"/>
            <a:chExt cx="8628942" cy="4900234"/>
          </a:xfrm>
        </p:grpSpPr>
        <p:sp>
          <p:nvSpPr>
            <p:cNvPr id="196" name="Google Shape;196;p7"/>
            <p:cNvSpPr/>
            <p:nvPr/>
          </p:nvSpPr>
          <p:spPr>
            <a:xfrm>
              <a:off x="6008" y="6042"/>
              <a:ext cx="5890681" cy="727063"/>
            </a:xfrm>
            <a:prstGeom prst="roundRect">
              <a:avLst>
                <a:gd fmla="val 10000" name="adj"/>
              </a:avLst>
            </a:prstGeom>
            <a:solidFill>
              <a:srgbClr val="177CA9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7" name="Google Shape;197;p7"/>
            <p:cNvSpPr txBox="1"/>
            <p:nvPr/>
          </p:nvSpPr>
          <p:spPr>
            <a:xfrm>
              <a:off x="27303" y="27337"/>
              <a:ext cx="5848091" cy="684473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5400" lIns="38100" spcFirstLastPara="1" rIns="38100" wrap="square" tIns="25400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Общие для всех общественных организаций и движений функции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198" name="Google Shape;198;p7"/>
            <p:cNvSpPr/>
            <p:nvPr/>
          </p:nvSpPr>
          <p:spPr>
            <a:xfrm>
              <a:off x="595076" y="733105"/>
              <a:ext cx="589068" cy="761223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199" name="Google Shape;199;p7"/>
            <p:cNvSpPr/>
            <p:nvPr/>
          </p:nvSpPr>
          <p:spPr>
            <a:xfrm>
              <a:off x="1184144" y="922443"/>
              <a:ext cx="7450806" cy="1143772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0" name="Google Shape;200;p7"/>
            <p:cNvSpPr txBox="1"/>
            <p:nvPr/>
          </p:nvSpPr>
          <p:spPr>
            <a:xfrm>
              <a:off x="1217644" y="955943"/>
              <a:ext cx="7383806" cy="1076772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выявление и удовлетворение интересов и потребностей членов объе- динения (связанных с профессиональной принадлежностью, возраст- ными особенностями, индивидуальными склонностями и т.п.); об- щественные организации и движения преобразуют такие взгляды и мнения в чёткие требования, программы данного объединения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1" name="Google Shape;201;p7"/>
            <p:cNvSpPr/>
            <p:nvPr/>
          </p:nvSpPr>
          <p:spPr>
            <a:xfrm>
              <a:off x="595076" y="733105"/>
              <a:ext cx="589068" cy="1901122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2" name="Google Shape;202;p7"/>
            <p:cNvSpPr/>
            <p:nvPr/>
          </p:nvSpPr>
          <p:spPr>
            <a:xfrm>
              <a:off x="1184144" y="2255553"/>
              <a:ext cx="7450806" cy="75734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3" name="Google Shape;203;p7"/>
            <p:cNvSpPr txBox="1"/>
            <p:nvPr/>
          </p:nvSpPr>
          <p:spPr>
            <a:xfrm>
              <a:off x="1206326" y="2277735"/>
              <a:ext cx="7406442" cy="71298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 интеграция и мобилизация - объединение членов группы и их сто- ронников вокруг целей данного формирования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595076" y="733105"/>
              <a:ext cx="589068" cy="2847809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5" name="Google Shape;205;p7"/>
            <p:cNvSpPr/>
            <p:nvPr/>
          </p:nvSpPr>
          <p:spPr>
            <a:xfrm>
              <a:off x="1184144" y="3202240"/>
              <a:ext cx="7450806" cy="75734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7"/>
            <p:cNvSpPr txBox="1"/>
            <p:nvPr/>
          </p:nvSpPr>
          <p:spPr>
            <a:xfrm>
              <a:off x="1206326" y="3224422"/>
              <a:ext cx="7406442" cy="71298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социализация - формирование активной жизненной позиции участ- ников, повышение уровня политической культуры, участия в управ- лении обществом и государством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07" name="Google Shape;207;p7"/>
            <p:cNvSpPr/>
            <p:nvPr/>
          </p:nvSpPr>
          <p:spPr>
            <a:xfrm>
              <a:off x="595076" y="733105"/>
              <a:ext cx="589068" cy="3794496"/>
            </a:xfrm>
            <a:custGeom>
              <a:rect b="b" l="l" r="r" t="t"/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</a:path>
              </a:pathLst>
            </a:custGeom>
            <a:noFill/>
            <a:ln cap="flat" cmpd="sng" w="25400">
              <a:solidFill>
                <a:srgbClr val="93B1B3"/>
              </a:solidFill>
              <a:prstDash val="solid"/>
              <a:round/>
              <a:headEnd len="sm" w="sm" type="none"/>
              <a:tailEnd len="sm" w="sm" type="none"/>
            </a:ln>
          </p:spPr>
        </p:sp>
        <p:sp>
          <p:nvSpPr>
            <p:cNvPr id="208" name="Google Shape;208;p7"/>
            <p:cNvSpPr/>
            <p:nvPr/>
          </p:nvSpPr>
          <p:spPr>
            <a:xfrm>
              <a:off x="1184144" y="4148927"/>
              <a:ext cx="7450806" cy="757349"/>
            </a:xfrm>
            <a:prstGeom prst="roundRect">
              <a:avLst>
                <a:gd fmla="val 10000" name="adj"/>
              </a:avLst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7"/>
            <p:cNvSpPr txBox="1"/>
            <p:nvPr/>
          </p:nvSpPr>
          <p:spPr>
            <a:xfrm>
              <a:off x="1206326" y="4171109"/>
              <a:ext cx="7406442" cy="712985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22850" lIns="34275" spcFirstLastPara="1" rIns="34275" wrap="square" tIns="22850">
              <a:noAutofit/>
            </a:bodyPr>
            <a:lstStyle/>
            <a:p>
              <a:pPr indent="0" lvl="0" marL="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представительство и защита интересов своих членов во взаимоотно- шениях с другими политическими институтами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8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Общественные организации и движения</a:t>
            </a:r>
            <a:endParaRPr b="0" i="0" sz="37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15" name="Google Shape;215;p8"/>
          <p:cNvGrpSpPr/>
          <p:nvPr/>
        </p:nvGrpSpPr>
        <p:grpSpPr>
          <a:xfrm>
            <a:off x="125760" y="1556933"/>
            <a:ext cx="8856984" cy="3960298"/>
            <a:chOff x="0" y="141"/>
            <a:chExt cx="8856984" cy="3960298"/>
          </a:xfrm>
        </p:grpSpPr>
        <p:sp>
          <p:nvSpPr>
            <p:cNvPr id="216" name="Google Shape;216;p8"/>
            <p:cNvSpPr/>
            <p:nvPr/>
          </p:nvSpPr>
          <p:spPr>
            <a:xfrm>
              <a:off x="0" y="141"/>
              <a:ext cx="8856984" cy="1123200"/>
            </a:xfrm>
            <a:prstGeom prst="rect">
              <a:avLst/>
            </a:prstGeom>
            <a:solidFill>
              <a:srgbClr val="267C9A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7" name="Google Shape;217;p8"/>
            <p:cNvSpPr txBox="1"/>
            <p:nvPr/>
          </p:nvSpPr>
          <p:spPr>
            <a:xfrm>
              <a:off x="0" y="141"/>
              <a:ext cx="8856984" cy="11232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81275" lIns="142225" spcFirstLastPara="1" rIns="142225" wrap="square" tIns="81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Молодёжные общественные объединения в Республике Беларусь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18" name="Google Shape;218;p8"/>
            <p:cNvSpPr/>
            <p:nvPr/>
          </p:nvSpPr>
          <p:spPr>
            <a:xfrm>
              <a:off x="0" y="1123482"/>
              <a:ext cx="8856984" cy="2836957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4">
                  <a:alpha val="89803"/>
                </a:scheme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9" name="Google Shape;219;p8"/>
            <p:cNvSpPr txBox="1"/>
            <p:nvPr/>
          </p:nvSpPr>
          <p:spPr>
            <a:xfrm>
              <a:off x="0" y="1123482"/>
              <a:ext cx="8856984" cy="2836957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144000" lIns="96000" spcFirstLastPara="1" rIns="128000" wrap="square" tIns="960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Общественное объединение ”Белорусская лига интеллектуальных команд“ (ОО ”БЛИК“)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Белорусская молодёжная общественная организация спасателей-пожарных (БМООСП)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Общественное объединение ”Белорусский республиканский союз молодёжи“ (ОО ”БРСМ“)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Республиканская молодёжная общественная организация ”Лига добровольного труда молодёжи“ (РМОО ”ЛДТМ“)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Республиканский союз общественных объединений ”Белорусский комитет мо- лодёжных организаций“ (РСОО ”БКМО“)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9"/>
          <p:cNvSpPr txBox="1"/>
          <p:nvPr/>
        </p:nvSpPr>
        <p:spPr>
          <a:xfrm>
            <a:off x="0" y="0"/>
            <a:ext cx="9108504" cy="1124744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ru-RU" sz="37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Общественные организации и движения</a:t>
            </a:r>
            <a:endParaRPr b="0" i="0" sz="3700" u="none" cap="none" strike="noStrike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25" name="Google Shape;225;p9"/>
          <p:cNvGrpSpPr/>
          <p:nvPr/>
        </p:nvGrpSpPr>
        <p:grpSpPr>
          <a:xfrm>
            <a:off x="133615" y="2227339"/>
            <a:ext cx="8841273" cy="2785837"/>
            <a:chOff x="0" y="22475"/>
            <a:chExt cx="8841273" cy="2785837"/>
          </a:xfrm>
        </p:grpSpPr>
        <p:sp>
          <p:nvSpPr>
            <p:cNvPr id="226" name="Google Shape;226;p9"/>
            <p:cNvSpPr/>
            <p:nvPr/>
          </p:nvSpPr>
          <p:spPr>
            <a:xfrm>
              <a:off x="0" y="22475"/>
              <a:ext cx="8841273" cy="1094400"/>
            </a:xfrm>
            <a:prstGeom prst="rect">
              <a:avLst/>
            </a:prstGeom>
            <a:solidFill>
              <a:srgbClr val="267C9A"/>
            </a:solidFill>
            <a:ln>
              <a:noFill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9"/>
            <p:cNvSpPr txBox="1"/>
            <p:nvPr/>
          </p:nvSpPr>
          <p:spPr>
            <a:xfrm>
              <a:off x="0" y="22475"/>
              <a:ext cx="8841273" cy="109440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ctr" bIns="81275" lIns="142225" spcFirstLastPara="1" rIns="142225" wrap="square" tIns="81275">
              <a:noAutofit/>
            </a:bodyPr>
            <a:lstStyle/>
            <a:p>
              <a:pPr indent="0" lvl="0" marL="0" marR="0" rtl="0" algn="ctr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i="0" lang="ru-RU" sz="2000" u="none" cap="none" strike="noStrike">
                  <a:solidFill>
                    <a:schemeClr val="lt1"/>
                  </a:solidFill>
                  <a:latin typeface="Cambria"/>
                  <a:ea typeface="Cambria"/>
                  <a:cs typeface="Cambria"/>
                  <a:sym typeface="Cambria"/>
                </a:rPr>
                <a:t>Детские общественные объединения в Республике Беларусь</a:t>
              </a:r>
              <a:endParaRPr b="1" i="0" sz="2000" u="none" cap="none" strike="noStrike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sp>
          <p:nvSpPr>
            <p:cNvPr id="228" name="Google Shape;228;p9"/>
            <p:cNvSpPr/>
            <p:nvPr/>
          </p:nvSpPr>
          <p:spPr>
            <a:xfrm>
              <a:off x="0" y="1139352"/>
              <a:ext cx="8841273" cy="1668960"/>
            </a:xfrm>
            <a:prstGeom prst="rect">
              <a:avLst/>
            </a:prstGeom>
            <a:solidFill>
              <a:schemeClr val="lt1">
                <a:alpha val="89803"/>
              </a:schemeClr>
            </a:solidFill>
            <a:ln cap="flat" cmpd="sng" w="9525">
              <a:solidFill>
                <a:schemeClr val="accent4">
                  <a:alpha val="89803"/>
                </a:schemeClr>
              </a:solidFill>
              <a:prstDash val="solid"/>
              <a:round/>
              <a:headEnd len="sm" w="sm" type="none"/>
              <a:tailEnd len="sm" w="sm" type="none"/>
            </a:ln>
            <a:effectLst>
              <a:outerShdw blurRad="40000" rotWithShape="0" dir="5400000" dist="23000">
                <a:srgbClr val="000000">
                  <a:alpha val="34901"/>
                </a:srgbClr>
              </a:outerShdw>
            </a:effectLst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9" name="Google Shape;229;p9"/>
            <p:cNvSpPr txBox="1"/>
            <p:nvPr/>
          </p:nvSpPr>
          <p:spPr>
            <a:xfrm>
              <a:off x="0" y="1139352"/>
              <a:ext cx="8841273" cy="1668960"/>
            </a:xfrm>
            <a:prstGeom prst="rect">
              <a:avLst/>
            </a:prstGeom>
            <a:noFill/>
            <a:ln>
              <a:noFill/>
            </a:ln>
            <a:effectLst>
              <a:outerShdw blurRad="57150" rotWithShape="0" algn="bl" dir="5400000" dist="19050">
                <a:srgbClr val="000000">
                  <a:alpha val="50000"/>
                </a:srgbClr>
              </a:outerShdw>
            </a:effectLst>
          </p:spPr>
          <p:txBody>
            <a:bodyPr anchorCtr="0" anchor="t" bIns="144000" lIns="96000" spcFirstLastPara="1" rIns="128000" wrap="square" tIns="96000">
              <a:noAutofit/>
            </a:bodyPr>
            <a:lstStyle/>
            <a:p>
              <a:pPr indent="-171450" lvl="1" marL="171450" marR="0" rtl="0" algn="l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Общественное объединение «Белорусская республиканская пионерская органи- зация» (ОО «БРПО»)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Детская общественная организация «Белорусская республиканская скаутская ассоциация»</a:t>
              </a:r>
              <a:endParaRPr b="0" i="0" sz="1800" u="none" cap="none" strike="noStrike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indent="-171450" lvl="1" marL="171450" marR="0" rtl="0" algn="l">
                <a:lnSpc>
                  <a:spcPct val="90000"/>
                </a:lnSpc>
                <a:spcBef>
                  <a:spcPts val="27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mbria"/>
                <a:buChar char="•"/>
              </a:pPr>
              <a:r>
                <a:rPr b="0" i="0" lang="ru-RU" sz="1800" u="none" cap="none" strike="noStrike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Детское общественное объединение «Ассоциация белорусских гайдов»</a:t>
              </a:r>
              <a:endParaRPr/>
            </a:p>
          </p:txBody>
        </p:sp>
      </p:grp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2010-05-23T14:28:12Z</dcterms:created>
  <dc:creator>Ситник П.В.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Автор">
    <vt:lpwstr>Ситник П.В.</vt:lpwstr>
  </property>
  <property fmtid="{D5CDD505-2E9C-101B-9397-08002B2CF9AE}" pid="3" name="Дата создания">
    <vt:lpwstr>09.01.2021</vt:lpwstr>
  </property>
</Properties>
</file>