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8" roundtripDataSignature="AMtx7mixLbJzvxKp4calKDrCI86hvTfZq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36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:notes"/>
          <p:cNvSpPr txBox="1"/>
          <p:nvPr/>
        </p:nvSpPr>
        <p:spPr>
          <a:xfrm>
            <a:off x="3887788" y="8689975"/>
            <a:ext cx="2970212" cy="45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7400" lIns="94800" spcFirstLastPara="1" rIns="94800" wrap="square" tIns="474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:notes"/>
          <p:cNvSpPr/>
          <p:nvPr>
            <p:ph idx="2" type="sldImg"/>
          </p:nvPr>
        </p:nvSpPr>
        <p:spPr>
          <a:xfrm>
            <a:off x="1143000" y="685800"/>
            <a:ext cx="4573588" cy="34305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7400" lIns="94800" spcFirstLastPara="1" rIns="94800" wrap="square" tIns="47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3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4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  <a:defRPr sz="2400"/>
            </a:lvl1pPr>
            <a:lvl2pPr lvl="1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23"/>
          <p:cNvSpPr txBox="1"/>
          <p:nvPr>
            <p:ph idx="1" type="body"/>
          </p:nvPr>
        </p:nvSpPr>
        <p:spPr>
          <a:xfrm rot="5400000">
            <a:off x="2401094" y="-616743"/>
            <a:ext cx="4313238" cy="8524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5" name="Google Shape;55;p2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type="vertTitleAndTx">
  <p:cSld name="VERTICAL_TITLE_AND_VERTICAL_TEX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4"/>
          <p:cNvSpPr txBox="1"/>
          <p:nvPr>
            <p:ph type="title"/>
          </p:nvPr>
        </p:nvSpPr>
        <p:spPr>
          <a:xfrm rot="5400000">
            <a:off x="4999038" y="1970088"/>
            <a:ext cx="5530850" cy="21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" type="body"/>
          </p:nvPr>
        </p:nvSpPr>
        <p:spPr>
          <a:xfrm rot="5400000">
            <a:off x="654844" y="-88106"/>
            <a:ext cx="5530850" cy="62499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5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  <a:defRPr/>
            </a:lvl1pPr>
            <a:lvl2pPr indent="-342900" lvl="1" marL="914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0" name="Google Shape;20;p15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type="secHead">
  <p:cSld name="SECTION_HEADER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1pPr>
            <a:lvl2pPr indent="-228600" lvl="1" marL="914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560"/>
              </a:spcBef>
              <a:spcAft>
                <a:spcPts val="56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4" name="Google Shape;24;p16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7"/>
          <p:cNvSpPr txBox="1"/>
          <p:nvPr>
            <p:ph idx="1" type="body"/>
          </p:nvPr>
        </p:nvSpPr>
        <p:spPr>
          <a:xfrm>
            <a:off x="295275" y="1489075"/>
            <a:ext cx="4186238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8" name="Google Shape;28;p17"/>
          <p:cNvSpPr txBox="1"/>
          <p:nvPr>
            <p:ph idx="2" type="body"/>
          </p:nvPr>
        </p:nvSpPr>
        <p:spPr>
          <a:xfrm>
            <a:off x="4633913" y="1489075"/>
            <a:ext cx="4186237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▪"/>
              <a:defRPr sz="2800"/>
            </a:lvl1pPr>
            <a:lvl2pPr indent="-381000" lvl="1" marL="9144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7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3" name="Google Shape;33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4" name="Google Shape;34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5" name="Google Shape;35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▪"/>
              <a:defRPr sz="2400"/>
            </a:lvl1pPr>
            <a:lvl2pPr indent="-355600" lvl="1" marL="9144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640"/>
              </a:spcBef>
              <a:spcAft>
                <a:spcPts val="64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6" name="Google Shape;36;p18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9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9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type="blank">
  <p:cSld name="BLANK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0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▪"/>
              <a:defRPr sz="3200"/>
            </a:lvl1pPr>
            <a:lvl2pPr indent="-406400" lvl="1" marL="914400" algn="l">
              <a:spcBef>
                <a:spcPts val="128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112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5" name="Google Shape;45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6" name="Google Shape;46;p21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0" spcFirstLastPara="1" rIns="0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360"/>
              </a:spcBef>
              <a:spcAft>
                <a:spcPts val="36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1" name="Google Shape;51;p22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spcBef>
                <a:spcPts val="720"/>
              </a:spcBef>
              <a:spcAft>
                <a:spcPts val="72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1" type="ftr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2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/>
          <p:nvPr>
            <p:ph type="ctrTitle"/>
          </p:nvPr>
        </p:nvSpPr>
        <p:spPr>
          <a:xfrm>
            <a:off x="963613" y="3951288"/>
            <a:ext cx="7713662" cy="10810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Введение (Ч. 2)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7" name="Google Shape;67;p1"/>
          <p:cNvSpPr txBox="1"/>
          <p:nvPr>
            <p:ph idx="1" type="subTitle"/>
          </p:nvPr>
        </p:nvSpPr>
        <p:spPr>
          <a:xfrm>
            <a:off x="960438" y="5075238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lang="ru-RU">
                <a:latin typeface="Cambria"/>
                <a:ea typeface="Cambria"/>
                <a:cs typeface="Cambria"/>
                <a:sym typeface="Cambria"/>
              </a:rPr>
              <a:t>Обществоведение (повышенный уровень). 11 класс</a:t>
            </a:r>
            <a:endParaRPr b="1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950119" y="89171"/>
            <a:ext cx="7740650" cy="75723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"/>
          <p:cNvSpPr txBox="1"/>
          <p:nvPr/>
        </p:nvSpPr>
        <p:spPr>
          <a:xfrm>
            <a:off x="950119" y="6443932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2023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"/>
          <p:cNvSpPr txBox="1"/>
          <p:nvPr/>
        </p:nvSpPr>
        <p:spPr>
          <a:xfrm>
            <a:off x="960438" y="5875338"/>
            <a:ext cx="7740650" cy="41406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Ситник П.В.</a:t>
            </a:r>
            <a:endParaRPr b="1" i="0" sz="24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"/>
          <p:cNvSpPr txBox="1"/>
          <p:nvPr/>
        </p:nvSpPr>
        <p:spPr>
          <a:xfrm>
            <a:off x="311943" y="6052797"/>
            <a:ext cx="8590084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Интернет-портал Президента Республики Беларусь (http://president.gov.by/)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" name="Google Shape;204;p10"/>
          <p:cNvSpPr txBox="1"/>
          <p:nvPr/>
        </p:nvSpPr>
        <p:spPr>
          <a:xfrm>
            <a:off x="4121114" y="1076780"/>
            <a:ext cx="971741" cy="400110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Сайты</a:t>
            </a:r>
            <a:endParaRPr b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5" name="Google Shape;205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943" y="1703063"/>
            <a:ext cx="8590084" cy="423292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06" name="Google Shape;206;p10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Источники информации о современном бе- лорусском обществе и государстве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1"/>
          <p:cNvSpPr txBox="1"/>
          <p:nvPr/>
        </p:nvSpPr>
        <p:spPr>
          <a:xfrm>
            <a:off x="3757842" y="1277896"/>
            <a:ext cx="5278800" cy="101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Интернет-портал Совета Республики Национального собрания Республики Беларусь (http://www.sovrep.gov.by/)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12" name="Google Shape;212;p11"/>
          <p:cNvSpPr txBox="1"/>
          <p:nvPr/>
        </p:nvSpPr>
        <p:spPr>
          <a:xfrm>
            <a:off x="3768114" y="3955878"/>
            <a:ext cx="5278800" cy="10158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Интернет-портал Палаты представителей Национального собрания Республики Беларусь (http://www.house.gov.by/)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13" name="Google Shape;21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800" y="1277896"/>
            <a:ext cx="3433313" cy="2441722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214" name="Google Shape;214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8933" y="3955878"/>
            <a:ext cx="3376180" cy="237001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15" name="Google Shape;215;p11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Источники информации о современном бе- лорусском обществе и государстве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2"/>
          <p:cNvSpPr txBox="1"/>
          <p:nvPr/>
        </p:nvSpPr>
        <p:spPr>
          <a:xfrm>
            <a:off x="969366" y="5863016"/>
            <a:ext cx="7154467" cy="70788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Национальный правовой Интернет-портал (http://www.pravo.by/)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21" name="Google Shape;22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9367" y="1588678"/>
            <a:ext cx="7154466" cy="4186554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222" name="Google Shape;222;p12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Источники информации о современном бе- лорусском обществе и государстве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"/>
          <p:cNvSpPr txBox="1"/>
          <p:nvPr>
            <p:ph type="title"/>
          </p:nvPr>
        </p:nvSpPr>
        <p:spPr>
          <a:xfrm>
            <a:off x="311150" y="271463"/>
            <a:ext cx="8520113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sz="44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6" name="Google Shape;76;p2"/>
          <p:cNvSpPr txBox="1"/>
          <p:nvPr>
            <p:ph idx="1" type="body"/>
          </p:nvPr>
        </p:nvSpPr>
        <p:spPr>
          <a:xfrm>
            <a:off x="295275" y="1489075"/>
            <a:ext cx="8524875" cy="431323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-180975" lvl="0" marL="180975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b="1" lang="ru-RU" sz="1800">
                <a:latin typeface="Cambria"/>
                <a:ea typeface="Cambria"/>
                <a:cs typeface="Cambria"/>
                <a:sym typeface="Cambria"/>
              </a:rPr>
              <a:t>Роль обществоведческого образования в социализации выпускников уч- реждений общего среднего образования</a:t>
            </a:r>
            <a:endParaRPr/>
          </a:p>
          <a:p>
            <a:pPr indent="-180975" lvl="0" marL="180975" rtl="0" algn="l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1800"/>
              <a:buChar char="▪"/>
            </a:pPr>
            <a:r>
              <a:rPr b="1" lang="ru-RU" sz="1800">
                <a:latin typeface="Cambria"/>
                <a:ea typeface="Cambria"/>
                <a:cs typeface="Cambria"/>
                <a:sym typeface="Cambria"/>
              </a:rPr>
              <a:t>Основные источники информации о современном белорусском обществе и государстве</a:t>
            </a:r>
            <a:endParaRPr b="1" sz="18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Роль обществоведческого образования в социализации выпускников учреждений общего среднего образования</a:t>
            </a:r>
            <a:endParaRPr/>
          </a:p>
        </p:txBody>
      </p:sp>
      <p:grpSp>
        <p:nvGrpSpPr>
          <p:cNvPr id="82" name="Google Shape;82;p3"/>
          <p:cNvGrpSpPr/>
          <p:nvPr/>
        </p:nvGrpSpPr>
        <p:grpSpPr>
          <a:xfrm>
            <a:off x="1199069" y="1185197"/>
            <a:ext cx="6840740" cy="5462389"/>
            <a:chOff x="957529" y="3378"/>
            <a:chExt cx="6840740" cy="5462389"/>
          </a:xfrm>
        </p:grpSpPr>
        <p:sp>
          <p:nvSpPr>
            <p:cNvPr id="83" name="Google Shape;83;p3"/>
            <p:cNvSpPr/>
            <p:nvPr/>
          </p:nvSpPr>
          <p:spPr>
            <a:xfrm>
              <a:off x="2700062" y="2016319"/>
              <a:ext cx="3303926" cy="1436508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 txBox="1"/>
            <p:nvPr/>
          </p:nvSpPr>
          <p:spPr>
            <a:xfrm>
              <a:off x="3183911" y="2226691"/>
              <a:ext cx="2336228" cy="101576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Обществоведение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5" name="Google Shape;85;p3"/>
            <p:cNvSpPr/>
            <p:nvPr/>
          </p:nvSpPr>
          <p:spPr>
            <a:xfrm rot="-5400000">
              <a:off x="4199271" y="1492543"/>
              <a:ext cx="305508" cy="4884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 txBox="1"/>
            <p:nvPr/>
          </p:nvSpPr>
          <p:spPr>
            <a:xfrm rot="-5400000">
              <a:off x="4245097" y="1636051"/>
              <a:ext cx="213856" cy="293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399534" y="3378"/>
              <a:ext cx="1904982" cy="143650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 txBox="1"/>
            <p:nvPr/>
          </p:nvSpPr>
          <p:spPr>
            <a:xfrm>
              <a:off x="3469659" y="73503"/>
              <a:ext cx="1764732" cy="1296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объясняет, по каким законам развивается общество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 rot="-1806876">
              <a:off x="5476488" y="1705258"/>
              <a:ext cx="458249" cy="4884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 txBox="1"/>
            <p:nvPr/>
          </p:nvSpPr>
          <p:spPr>
            <a:xfrm rot="-1806876">
              <a:off x="5485766" y="1837428"/>
              <a:ext cx="320774" cy="293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5893287" y="569892"/>
              <a:ext cx="1904982" cy="143650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 txBox="1"/>
            <p:nvPr/>
          </p:nvSpPr>
          <p:spPr>
            <a:xfrm>
              <a:off x="5963412" y="640017"/>
              <a:ext cx="1764732" cy="1296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объясняет роль человека в обществе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3" name="Google Shape;93;p3"/>
            <p:cNvSpPr/>
            <p:nvPr/>
          </p:nvSpPr>
          <p:spPr>
            <a:xfrm rot="1799694">
              <a:off x="5465135" y="3250498"/>
              <a:ext cx="407492" cy="4884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 txBox="1"/>
            <p:nvPr/>
          </p:nvSpPr>
          <p:spPr>
            <a:xfrm rot="1799694">
              <a:off x="5473321" y="3317623"/>
              <a:ext cx="285244" cy="293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815656" y="3410981"/>
              <a:ext cx="1904982" cy="143650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 txBox="1"/>
            <p:nvPr/>
          </p:nvSpPr>
          <p:spPr>
            <a:xfrm>
              <a:off x="5885781" y="3481106"/>
              <a:ext cx="1764732" cy="1296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объясняет взаимодействие людей друг с другом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97" name="Google Shape;97;p3"/>
            <p:cNvSpPr/>
            <p:nvPr/>
          </p:nvSpPr>
          <p:spPr>
            <a:xfrm rot="5400000">
              <a:off x="4199271" y="3488190"/>
              <a:ext cx="305508" cy="4884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 txBox="1"/>
            <p:nvPr/>
          </p:nvSpPr>
          <p:spPr>
            <a:xfrm rot="5400000">
              <a:off x="4245097" y="3540046"/>
              <a:ext cx="213856" cy="293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"/>
            <p:cNvSpPr/>
            <p:nvPr/>
          </p:nvSpPr>
          <p:spPr>
            <a:xfrm>
              <a:off x="3399534" y="4029259"/>
              <a:ext cx="1904982" cy="143650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3469659" y="4099384"/>
              <a:ext cx="1764732" cy="1296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учит правильно контактировать с другими людьми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 rot="8876232">
              <a:off x="2914921" y="3268982"/>
              <a:ext cx="388185" cy="4884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3"/>
            <p:cNvSpPr txBox="1"/>
            <p:nvPr/>
          </p:nvSpPr>
          <p:spPr>
            <a:xfrm rot="-1923768">
              <a:off x="3022494" y="3335754"/>
              <a:ext cx="271730" cy="293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1104177" y="3454117"/>
              <a:ext cx="1904982" cy="143650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3"/>
            <p:cNvSpPr txBox="1"/>
            <p:nvPr/>
          </p:nvSpPr>
          <p:spPr>
            <a:xfrm>
              <a:off x="1174302" y="3524242"/>
              <a:ext cx="1764732" cy="1296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социализирует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 rot="-9016128">
              <a:off x="2812433" y="1729959"/>
              <a:ext cx="416282" cy="488412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 rot="1783872">
              <a:off x="2929098" y="1858608"/>
              <a:ext cx="291397" cy="2930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957529" y="621661"/>
              <a:ext cx="1904982" cy="1436508"/>
            </a:xfrm>
            <a:prstGeom prst="roundRect">
              <a:avLst>
                <a:gd fmla="val 16667" name="adj"/>
              </a:avLst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3"/>
            <p:cNvSpPr txBox="1"/>
            <p:nvPr/>
          </p:nvSpPr>
          <p:spPr>
            <a:xfrm>
              <a:off x="1027654" y="691786"/>
              <a:ext cx="1764732" cy="12962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подготавливает ученика к общественной жизни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Роль обществоведческого образования в социализации выпускников учреждений общего среднего образования</a:t>
            </a:r>
            <a:endParaRPr/>
          </a:p>
        </p:txBody>
      </p:sp>
      <p:sp>
        <p:nvSpPr>
          <p:cNvPr id="114" name="Google Shape;114;p4"/>
          <p:cNvSpPr/>
          <p:nvPr/>
        </p:nvSpPr>
        <p:spPr>
          <a:xfrm rot="7079762">
            <a:off x="3260256" y="2867737"/>
            <a:ext cx="484632" cy="1918462"/>
          </a:xfrm>
          <a:prstGeom prst="downArrow">
            <a:avLst>
              <a:gd fmla="val 50000" name="adj1"/>
              <a:gd fmla="val 102830" name="adj2"/>
            </a:avLst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4"/>
          <p:cNvSpPr/>
          <p:nvPr/>
        </p:nvSpPr>
        <p:spPr>
          <a:xfrm rot="-7204468">
            <a:off x="5781896" y="2928050"/>
            <a:ext cx="484632" cy="1804916"/>
          </a:xfrm>
          <a:prstGeom prst="downArrow">
            <a:avLst>
              <a:gd fmla="val 50000" name="adj1"/>
              <a:gd fmla="val 102830" name="adj2"/>
            </a:avLst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/>
          <p:nvPr/>
        </p:nvSpPr>
        <p:spPr>
          <a:xfrm rot="10800000">
            <a:off x="4564552" y="3295256"/>
            <a:ext cx="484632" cy="997840"/>
          </a:xfrm>
          <a:prstGeom prst="downArrow">
            <a:avLst>
              <a:gd fmla="val 50000" name="adj1"/>
              <a:gd fmla="val 102830" name="adj2"/>
            </a:avLst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/>
          <p:nvPr/>
        </p:nvSpPr>
        <p:spPr>
          <a:xfrm rot="10800000">
            <a:off x="4564552" y="4683976"/>
            <a:ext cx="484632" cy="833256"/>
          </a:xfrm>
          <a:prstGeom prst="downArrow">
            <a:avLst>
              <a:gd fmla="val 50000" name="adj1"/>
              <a:gd fmla="val 102830" name="adj2"/>
            </a:avLst>
          </a:prstGeom>
          <a:solidFill>
            <a:schemeClr val="lt2"/>
          </a:solidFill>
          <a:ln cap="flat" cmpd="sng" w="254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/>
          <p:nvPr/>
        </p:nvSpPr>
        <p:spPr>
          <a:xfrm>
            <a:off x="3826179" y="4149080"/>
            <a:ext cx="1961376" cy="531432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позволит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755576" y="1340768"/>
            <a:ext cx="2592288" cy="194421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успешно определить пути самореализации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0" name="Google Shape;120;p4"/>
          <p:cNvSpPr/>
          <p:nvPr/>
        </p:nvSpPr>
        <p:spPr>
          <a:xfrm>
            <a:off x="3510723" y="1340768"/>
            <a:ext cx="2592288" cy="1944216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активно включиться в общественную жизнь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1" name="Google Shape;121;p4"/>
          <p:cNvSpPr/>
          <p:nvPr/>
        </p:nvSpPr>
        <p:spPr>
          <a:xfrm>
            <a:off x="6228184" y="1340768"/>
            <a:ext cx="2592288" cy="194421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ответственно выполнять обязанности гражданина Республики Беларусь</a:t>
            </a:r>
            <a:endParaRPr b="0" i="0" sz="18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2466608" y="5517232"/>
            <a:ext cx="4680520" cy="864096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Обществоведческое образование</a:t>
            </a:r>
            <a:endParaRPr b="1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latin typeface="Cambria"/>
                <a:ea typeface="Cambria"/>
                <a:cs typeface="Cambria"/>
                <a:sym typeface="Cambria"/>
              </a:rPr>
              <a:t>Роль обществоведческого образования в социализации выпускников учреждений общего среднего образования</a:t>
            </a:r>
            <a:endParaRPr/>
          </a:p>
        </p:txBody>
      </p:sp>
      <p:grpSp>
        <p:nvGrpSpPr>
          <p:cNvPr id="128" name="Google Shape;128;p5"/>
          <p:cNvGrpSpPr/>
          <p:nvPr/>
        </p:nvGrpSpPr>
        <p:grpSpPr>
          <a:xfrm>
            <a:off x="664240" y="1160807"/>
            <a:ext cx="7781019" cy="5537047"/>
            <a:chOff x="457205" y="4868"/>
            <a:chExt cx="7781019" cy="5537047"/>
          </a:xfrm>
        </p:grpSpPr>
        <p:sp>
          <p:nvSpPr>
            <p:cNvPr id="129" name="Google Shape;129;p5"/>
            <p:cNvSpPr/>
            <p:nvPr/>
          </p:nvSpPr>
          <p:spPr>
            <a:xfrm>
              <a:off x="2734572" y="2202434"/>
              <a:ext cx="3278039" cy="1141915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5"/>
            <p:cNvSpPr txBox="1"/>
            <p:nvPr/>
          </p:nvSpPr>
          <p:spPr>
            <a:xfrm>
              <a:off x="3214630" y="2369664"/>
              <a:ext cx="2317923" cy="8074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25400" spcFirstLastPara="1" rIns="254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Обществоведение выводит на профессию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 rot="-5400000">
              <a:off x="4124846" y="1509390"/>
              <a:ext cx="497491" cy="475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5"/>
            <p:cNvSpPr txBox="1"/>
            <p:nvPr/>
          </p:nvSpPr>
          <p:spPr>
            <a:xfrm rot="-5400000">
              <a:off x="4196184" y="1675845"/>
              <a:ext cx="354816" cy="285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3407157" y="4868"/>
              <a:ext cx="1932868" cy="125890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5"/>
            <p:cNvSpPr txBox="1"/>
            <p:nvPr/>
          </p:nvSpPr>
          <p:spPr>
            <a:xfrm>
              <a:off x="3690219" y="189230"/>
              <a:ext cx="1366744" cy="8901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психолог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 rot="-2177375">
              <a:off x="5180635" y="1781471"/>
              <a:ext cx="439938" cy="475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5"/>
            <p:cNvSpPr txBox="1"/>
            <p:nvPr/>
          </p:nvSpPr>
          <p:spPr>
            <a:xfrm rot="-2177375">
              <a:off x="5193435" y="1915646"/>
              <a:ext cx="307957" cy="285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5420039" y="665896"/>
              <a:ext cx="1932868" cy="125890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5"/>
            <p:cNvSpPr txBox="1"/>
            <p:nvPr/>
          </p:nvSpPr>
          <p:spPr>
            <a:xfrm>
              <a:off x="5703101" y="850258"/>
              <a:ext cx="1366744" cy="8901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следователь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 rot="30686">
              <a:off x="6076612" y="2551495"/>
              <a:ext cx="155494" cy="475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5"/>
            <p:cNvSpPr txBox="1"/>
            <p:nvPr/>
          </p:nvSpPr>
          <p:spPr>
            <a:xfrm rot="30686">
              <a:off x="6076613" y="2646404"/>
              <a:ext cx="108846" cy="285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6305356" y="2169811"/>
              <a:ext cx="1932868" cy="125890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5"/>
            <p:cNvSpPr txBox="1"/>
            <p:nvPr/>
          </p:nvSpPr>
          <p:spPr>
            <a:xfrm>
              <a:off x="6588418" y="2354173"/>
              <a:ext cx="1366744" cy="8901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социальный педагог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3" name="Google Shape;143;p5"/>
            <p:cNvSpPr/>
            <p:nvPr/>
          </p:nvSpPr>
          <p:spPr>
            <a:xfrm rot="2157583">
              <a:off x="5211205" y="3336376"/>
              <a:ext cx="532383" cy="475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5"/>
            <p:cNvSpPr txBox="1"/>
            <p:nvPr/>
          </p:nvSpPr>
          <p:spPr>
            <a:xfrm rot="2157583">
              <a:off x="5224800" y="3389602"/>
              <a:ext cx="389708" cy="285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575322" y="3716877"/>
              <a:ext cx="1932868" cy="125890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5"/>
            <p:cNvSpPr txBox="1"/>
            <p:nvPr/>
          </p:nvSpPr>
          <p:spPr>
            <a:xfrm>
              <a:off x="5858384" y="3901239"/>
              <a:ext cx="1366744" cy="8901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специалист по связям с обществен-ностью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7" name="Google Shape;147;p5"/>
            <p:cNvSpPr/>
            <p:nvPr/>
          </p:nvSpPr>
          <p:spPr>
            <a:xfrm rot="5400000">
              <a:off x="4124846" y="3561809"/>
              <a:ext cx="497491" cy="475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5"/>
            <p:cNvSpPr txBox="1"/>
            <p:nvPr/>
          </p:nvSpPr>
          <p:spPr>
            <a:xfrm rot="5400000">
              <a:off x="4196184" y="3585589"/>
              <a:ext cx="354816" cy="285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3407157" y="4283013"/>
              <a:ext cx="1932868" cy="125890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5"/>
            <p:cNvSpPr txBox="1"/>
            <p:nvPr/>
          </p:nvSpPr>
          <p:spPr>
            <a:xfrm>
              <a:off x="3690219" y="4467375"/>
              <a:ext cx="1366744" cy="8901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учитель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1" name="Google Shape;151;p5"/>
            <p:cNvSpPr/>
            <p:nvPr/>
          </p:nvSpPr>
          <p:spPr>
            <a:xfrm rot="8727331">
              <a:off x="3024228" y="3297242"/>
              <a:ext cx="486015" cy="475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5"/>
            <p:cNvSpPr txBox="1"/>
            <p:nvPr/>
          </p:nvSpPr>
          <p:spPr>
            <a:xfrm rot="-2072669">
              <a:off x="3154325" y="3351907"/>
              <a:ext cx="343340" cy="285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247619" y="3630620"/>
              <a:ext cx="1932868" cy="125890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 txBox="1"/>
            <p:nvPr/>
          </p:nvSpPr>
          <p:spPr>
            <a:xfrm>
              <a:off x="1530681" y="3814982"/>
              <a:ext cx="1366744" cy="8901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политолог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5" name="Google Shape;155;p5"/>
            <p:cNvSpPr/>
            <p:nvPr/>
          </p:nvSpPr>
          <p:spPr>
            <a:xfrm rot="10800000">
              <a:off x="2476198" y="2535599"/>
              <a:ext cx="182583" cy="475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 txBox="1"/>
            <p:nvPr/>
          </p:nvSpPr>
          <p:spPr>
            <a:xfrm>
              <a:off x="2530973" y="2630716"/>
              <a:ext cx="127808" cy="285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457205" y="2143941"/>
              <a:ext cx="1932868" cy="125890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 txBox="1"/>
            <p:nvPr/>
          </p:nvSpPr>
          <p:spPr>
            <a:xfrm>
              <a:off x="740267" y="2328303"/>
              <a:ext cx="1366744" cy="8901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юрист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59" name="Google Shape;159;p5"/>
            <p:cNvSpPr/>
            <p:nvPr/>
          </p:nvSpPr>
          <p:spPr>
            <a:xfrm rot="-8783869">
              <a:off x="3032680" y="1797258"/>
              <a:ext cx="459418" cy="475585"/>
            </a:xfrm>
            <a:prstGeom prst="rightArrow">
              <a:avLst>
                <a:gd fmla="val 60000" name="adj1"/>
                <a:gd fmla="val 50000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 txBox="1"/>
            <p:nvPr/>
          </p:nvSpPr>
          <p:spPr>
            <a:xfrm rot="2016131">
              <a:off x="3158990" y="1930513"/>
              <a:ext cx="321593" cy="28535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247621" y="709030"/>
              <a:ext cx="1932868" cy="1258902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 txBox="1"/>
            <p:nvPr/>
          </p:nvSpPr>
          <p:spPr>
            <a:xfrm>
              <a:off x="1530683" y="893392"/>
              <a:ext cx="1366744" cy="89017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социолог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6"/>
          <p:cNvSpPr txBox="1"/>
          <p:nvPr/>
        </p:nvSpPr>
        <p:spPr>
          <a:xfrm>
            <a:off x="4615131" y="3020476"/>
            <a:ext cx="43176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Обществоведение: Учебное посо- бие для 11 класса  учреждений об- щего среднего образования с рус- ским языком обучения. Авторы: О.И.Чуприс, С.А.Балашенко, Н.П.Денисюк и др.</a:t>
            </a:r>
            <a:endParaRPr b="0" i="0" sz="20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68" name="Google Shape;168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4275" y="1343654"/>
            <a:ext cx="4117946" cy="5292637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69" name="Google Shape;169;p6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Источники информации о современном бе- лорусском обществе и государстве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/>
          <p:nvPr/>
        </p:nvSpPr>
        <p:spPr>
          <a:xfrm>
            <a:off x="3655516" y="1700808"/>
            <a:ext cx="5363700" cy="28629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Самая массовая газета страны. Издается с 1927 г. Учредитель - Администрация Прези- дента Республики Беларусь. В номерах ана- литика, новости, комментарии, интервью с политиками, учёными, деятелями культуры и т.д., а также еженедельные "круглые сто- лы", с привлечением большого количества специалистов для обсуждения актуальных вопросов и проблем жизни нашей страны. </a:t>
            </a:r>
            <a:endParaRPr/>
          </a:p>
        </p:txBody>
      </p:sp>
      <p:pic>
        <p:nvPicPr>
          <p:cNvPr id="175" name="Google Shape;17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6254" y="1844824"/>
            <a:ext cx="3200400" cy="1285875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6" name="Google Shape;176;p7"/>
          <p:cNvSpPr txBox="1"/>
          <p:nvPr/>
        </p:nvSpPr>
        <p:spPr>
          <a:xfrm>
            <a:off x="3036250" y="1190818"/>
            <a:ext cx="3020699" cy="400110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Периодическая печать</a:t>
            </a:r>
            <a:endParaRPr b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77" name="Google Shape;177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73742" y="4563130"/>
            <a:ext cx="3172912" cy="110800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78" name="Google Shape;178;p7"/>
          <p:cNvSpPr txBox="1"/>
          <p:nvPr/>
        </p:nvSpPr>
        <p:spPr>
          <a:xfrm>
            <a:off x="3683974" y="4493736"/>
            <a:ext cx="5307000" cy="224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Ежедневная общественно-политическая га- зета. Публикуются материалы о экономике, политике, социальной жизни.  В газете выс- тупают ведущие журналисты, экономисты, политологи, историки, искусствоведы, ру- ководители предприятий, авторитетные специалисты из министерств и ведомств.</a:t>
            </a:r>
            <a:endParaRPr/>
          </a:p>
        </p:txBody>
      </p:sp>
      <p:sp>
        <p:nvSpPr>
          <p:cNvPr id="179" name="Google Shape;179;p7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Источники информации о современном бе- лорусском обществе и государстве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8"/>
          <p:cNvSpPr txBox="1"/>
          <p:nvPr/>
        </p:nvSpPr>
        <p:spPr>
          <a:xfrm>
            <a:off x="3154654" y="1133889"/>
            <a:ext cx="5860500" cy="34785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Брестская областная газета. В основных рубри- ках («Брестчина день за днём», «Блицинформ», «Тема дня» и др.) освещает вопросы обществен- но-политической, экономической и культурной жизни области и республики, международные события. Среди тематических страниц: военно- патриотическая «Жизнь Отчизне посвятив», правовая «Мы и закон», спортивная «Спорт- Тайм», молодёжная «Время для нас», семейная «Семейный очаг», экологическая «Родник», ли- тературная «Заряница».</a:t>
            </a:r>
            <a:endParaRPr/>
          </a:p>
        </p:txBody>
      </p:sp>
      <p:sp>
        <p:nvSpPr>
          <p:cNvPr id="185" name="Google Shape;185;p8"/>
          <p:cNvSpPr txBox="1"/>
          <p:nvPr/>
        </p:nvSpPr>
        <p:spPr>
          <a:xfrm>
            <a:off x="3148641" y="4611764"/>
            <a:ext cx="5995500" cy="22473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Газета Ивацевичского района. Основные рубрики «Политика», «Экономика», «Социум», «Человек и его дело», «Панорама района», «В стране и мире» и др. посвящены событиям в стране и районе. Среди тематических страниц – познавательно- развлекательная «Лилия», литературная «Взлёт» и др. </a:t>
            </a:r>
            <a:endParaRPr/>
          </a:p>
        </p:txBody>
      </p:sp>
      <p:sp>
        <p:nvSpPr>
          <p:cNvPr id="186" name="Google Shape;186;p8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Источники информации о современном бе- лорусском обществе и государстве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4529" y="1003175"/>
            <a:ext cx="3756675" cy="193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133187" y="4568175"/>
            <a:ext cx="3714000" cy="941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"/>
          <p:cNvSpPr txBox="1"/>
          <p:nvPr/>
        </p:nvSpPr>
        <p:spPr>
          <a:xfrm>
            <a:off x="3707904" y="1657282"/>
            <a:ext cx="5343300" cy="25551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Программа «Панорама» - главные новости страны на канале «Беларусь 1». Корреспон- денты подводят итоги информационной картины дня страны и мира. И это не просто обзор основных новостей - это прямые включения с мест событий, злободневные и острые репортажи, экспертные мнения, эксклюзивные интервью. </a:t>
            </a:r>
            <a:endParaRPr/>
          </a:p>
        </p:txBody>
      </p:sp>
      <p:sp>
        <p:nvSpPr>
          <p:cNvPr id="194" name="Google Shape;194;p9"/>
          <p:cNvSpPr txBox="1"/>
          <p:nvPr/>
        </p:nvSpPr>
        <p:spPr>
          <a:xfrm>
            <a:off x="2725492" y="1111870"/>
            <a:ext cx="3642216" cy="400110"/>
          </a:xfrm>
          <a:prstGeom prst="rect">
            <a:avLst/>
          </a:prstGeom>
          <a:gradFill>
            <a:gsLst>
              <a:gs pos="0">
                <a:schemeClr val="accent3"/>
              </a:gs>
              <a:gs pos="35000">
                <a:schemeClr val="accent3"/>
              </a:gs>
              <a:gs pos="100000">
                <a:schemeClr val="accent3"/>
              </a:gs>
            </a:gsLst>
            <a:lin ang="16200000" scaled="0"/>
          </a:gradFill>
          <a:ln cap="flat" cmpd="sng" w="9525">
            <a:solidFill>
              <a:srgbClr val="F9F9F9"/>
            </a:solidFill>
            <a:prstDash val="solid"/>
            <a:round/>
            <a:headEnd len="sm" w="sm" type="none"/>
            <a:tailEnd len="sm" w="sm" type="none"/>
          </a:ln>
          <a:effectLst>
            <a:outerShdw blurRad="40000" rotWithShape="0" dir="5400000" dist="20000">
              <a:srgbClr val="000000">
                <a:alpha val="37647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Телевизионные программы</a:t>
            </a:r>
            <a:endParaRPr b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95" name="Google Shape;195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7568" y="1651365"/>
            <a:ext cx="3170350" cy="2281691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4">
            <a:alphaModFix/>
          </a:blip>
          <a:srcRect b="2533" l="0" r="0" t="2933"/>
          <a:stretch/>
        </p:blipFill>
        <p:spPr>
          <a:xfrm>
            <a:off x="387568" y="4211827"/>
            <a:ext cx="3177517" cy="2252868"/>
          </a:xfrm>
          <a:prstGeom prst="rect">
            <a:avLst/>
          </a:prstGeom>
          <a:noFill/>
          <a:ln>
            <a:noFill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  <p:sp>
        <p:nvSpPr>
          <p:cNvPr id="197" name="Google Shape;197;p9"/>
          <p:cNvSpPr txBox="1"/>
          <p:nvPr/>
        </p:nvSpPr>
        <p:spPr>
          <a:xfrm>
            <a:off x="3723039" y="4211827"/>
            <a:ext cx="5343300" cy="13236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Программа «Наши новости» выходит на ка- нале «ОНТ». Корреспонденты канала инфор- мируют зрителей о важных событиях в Бе- ларуси и за рубежом. </a:t>
            </a:r>
            <a:endParaRPr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98" name="Google Shape;198;p9"/>
          <p:cNvSpPr txBox="1"/>
          <p:nvPr>
            <p:ph type="title"/>
          </p:nvPr>
        </p:nvSpPr>
        <p:spPr>
          <a:xfrm>
            <a:off x="311150" y="77638"/>
            <a:ext cx="8520113" cy="8415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0" spcFirstLastPara="1" rIns="0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latin typeface="Cambria"/>
                <a:ea typeface="Cambria"/>
                <a:cs typeface="Cambria"/>
                <a:sym typeface="Cambria"/>
              </a:rPr>
              <a:t>Источники информации о современном бе- лорусском обществе и государстве</a:t>
            </a:r>
            <a:endParaRPr sz="3200"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andarddesign">
  <a:themeElements>
    <a:clrScheme name="Standarddesign 1">
      <a:dk1>
        <a:srgbClr val="000000"/>
      </a:dk1>
      <a:lt1>
        <a:srgbClr val="FFFFFF"/>
      </a:lt1>
      <a:dk2>
        <a:srgbClr val="4C7013"/>
      </a:dk2>
      <a:lt2>
        <a:srgbClr val="0061B2"/>
      </a:lt2>
      <a:accent1>
        <a:srgbClr val="FEA501"/>
      </a:accent1>
      <a:accent2>
        <a:srgbClr val="C8A058"/>
      </a:accent2>
      <a:accent3>
        <a:srgbClr val="FFFFFF"/>
      </a:accent3>
      <a:accent4>
        <a:srgbClr val="000000"/>
      </a:accent4>
      <a:accent5>
        <a:srgbClr val="FECFAA"/>
      </a:accent5>
      <a:accent6>
        <a:srgbClr val="B5914F"/>
      </a:accent6>
      <a:hlink>
        <a:srgbClr val="C40505"/>
      </a:hlink>
      <a:folHlink>
        <a:srgbClr val="91919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2007-11-27T23:54:21Z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04.09.2021</vt:lpwstr>
  </property>
</Properties>
</file>