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Corsiva"/>
      <p:regular r:id="rId23"/>
      <p:bold r:id="rId24"/>
      <p:italic r:id="rId25"/>
      <p:boldItalic r:id="rId26"/>
    </p:embeddedFont>
    <p:embeddedFont>
      <p:font typeface="Lobster"/>
      <p:regular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rsiva-bold.fntdata"/><Relationship Id="rId23" Type="http://schemas.openxmlformats.org/officeDocument/2006/relationships/font" Target="fonts/Corsiv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siva-boldItalic.fntdata"/><Relationship Id="rId25" Type="http://schemas.openxmlformats.org/officeDocument/2006/relationships/font" Target="fonts/Corsiva-italic.fntdata"/><Relationship Id="rId28" Type="http://schemas.openxmlformats.org/officeDocument/2006/relationships/font" Target="fonts/CenturyGothic-regular.fntdata"/><Relationship Id="rId27" Type="http://schemas.openxmlformats.org/officeDocument/2006/relationships/font" Target="fonts/Lobst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Gothic-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
          <p:cNvSpPr txBox="1"/>
          <p:nvPr>
            <p:ph type="ctrTitle"/>
          </p:nvPr>
        </p:nvSpPr>
        <p:spPr>
          <a:xfrm>
            <a:off x="815413" y="4725145"/>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871531" y="6165304"/>
            <a:ext cx="8534400" cy="692696"/>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F4F0E2"/>
              </a:buClr>
              <a:buSzPts val="3200"/>
              <a:buNone/>
              <a:defRPr b="1" cap="none">
                <a:solidFill>
                  <a:srgbClr val="F4F0E2"/>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41" name="Shape 41"/>
        <p:cNvGrpSpPr/>
        <p:nvPr/>
      </p:nvGrpSpPr>
      <p:grpSpPr>
        <a:xfrm>
          <a:off x="0" y="0"/>
          <a:ext cx="0" cy="0"/>
          <a:chOff x="0" y="0"/>
          <a:chExt cx="0" cy="0"/>
        </a:xfrm>
      </p:grpSpPr>
      <p:sp>
        <p:nvSpPr>
          <p:cNvPr id="42" name="Google Shape;42;p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1"/>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44" name="Shape 44"/>
        <p:cNvGrpSpPr/>
        <p:nvPr/>
      </p:nvGrpSpPr>
      <p:grpSpPr>
        <a:xfrm>
          <a:off x="0" y="0"/>
          <a:ext cx="0" cy="0"/>
          <a:chOff x="0" y="0"/>
          <a:chExt cx="0" cy="0"/>
        </a:xfrm>
      </p:grpSpPr>
      <p:sp>
        <p:nvSpPr>
          <p:cNvPr id="45" name="Google Shape;45;p12"/>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2"/>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14" name="Shape 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showMasterSp="0" type="secHead">
  <p:cSld name="SECTION_HEADER">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911424" y="5373217"/>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FFFFFF"/>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body"/>
          </p:nvPr>
        </p:nvSpPr>
        <p:spPr>
          <a:xfrm>
            <a:off x="911424" y="3861049"/>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F4F0E2"/>
              </a:buClr>
              <a:buSzPts val="2000"/>
              <a:buNone/>
              <a:defRPr b="1" sz="2000" cap="none">
                <a:solidFill>
                  <a:srgbClr val="F4F0E2"/>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8" name="Shape 18"/>
        <p:cNvGrpSpPr/>
        <p:nvPr/>
      </p:nvGrpSpPr>
      <p:grpSpPr>
        <a:xfrm>
          <a:off x="0" y="0"/>
          <a:ext cx="0" cy="0"/>
          <a:chOff x="0" y="0"/>
          <a:chExt cx="0" cy="0"/>
        </a:xfrm>
      </p:grpSpPr>
      <p:sp>
        <p:nvSpPr>
          <p:cNvPr id="19" name="Google Shape;19;p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21" name="Shape 21"/>
        <p:cNvGrpSpPr/>
        <p:nvPr/>
      </p:nvGrpSpPr>
      <p:grpSpPr>
        <a:xfrm>
          <a:off x="0" y="0"/>
          <a:ext cx="0" cy="0"/>
          <a:chOff x="0" y="0"/>
          <a:chExt cx="0" cy="0"/>
        </a:xfrm>
      </p:grpSpPr>
      <p:sp>
        <p:nvSpPr>
          <p:cNvPr id="22" name="Google Shape;22;p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25" name="Shape 25"/>
        <p:cNvGrpSpPr/>
        <p:nvPr/>
      </p:nvGrpSpPr>
      <p:grpSpPr>
        <a:xfrm>
          <a:off x="0" y="0"/>
          <a:ext cx="0" cy="0"/>
          <a:chOff x="0" y="0"/>
          <a:chExt cx="0" cy="0"/>
        </a:xfrm>
      </p:grpSpPr>
      <p:sp>
        <p:nvSpPr>
          <p:cNvPr id="26" name="Google Shape;26;p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 name="Google Shape;28;p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9" name="Google Shape;29;p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 name="Google Shape;30;p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31" name="Shape 31"/>
        <p:cNvGrpSpPr/>
        <p:nvPr/>
      </p:nvGrpSpPr>
      <p:grpSpPr>
        <a:xfrm>
          <a:off x="0" y="0"/>
          <a:ext cx="0" cy="0"/>
          <a:chOff x="0" y="0"/>
          <a:chExt cx="0" cy="0"/>
        </a:xfrm>
      </p:grpSpPr>
      <p:sp>
        <p:nvSpPr>
          <p:cNvPr id="32" name="Google Shape;32;p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33" name="Shape 33"/>
        <p:cNvGrpSpPr/>
        <p:nvPr/>
      </p:nvGrpSpPr>
      <p:grpSpPr>
        <a:xfrm>
          <a:off x="0" y="0"/>
          <a:ext cx="0" cy="0"/>
          <a:chOff x="0" y="0"/>
          <a:chExt cx="0" cy="0"/>
        </a:xfrm>
      </p:grpSpPr>
      <p:sp>
        <p:nvSpPr>
          <p:cNvPr id="34" name="Google Shape;34;p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FFFFF"/>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lt1"/>
              </a:buClr>
              <a:buSzPts val="3200"/>
              <a:buChar char="•"/>
              <a:defRPr sz="3200"/>
            </a:lvl1pPr>
            <a:lvl2pPr indent="-406400" lvl="1" marL="914400" algn="l">
              <a:spcBef>
                <a:spcPts val="560"/>
              </a:spcBef>
              <a:spcAft>
                <a:spcPts val="0"/>
              </a:spcAft>
              <a:buClr>
                <a:schemeClr val="lt1"/>
              </a:buClr>
              <a:buSzPts val="2800"/>
              <a:buChar char="–"/>
              <a:defRPr sz="2800"/>
            </a:lvl2pPr>
            <a:lvl3pPr indent="-381000" lvl="2" marL="1371600" algn="l">
              <a:spcBef>
                <a:spcPts val="480"/>
              </a:spcBef>
              <a:spcAft>
                <a:spcPts val="0"/>
              </a:spcAft>
              <a:buClr>
                <a:schemeClr val="lt1"/>
              </a:buClr>
              <a:buSzPts val="2400"/>
              <a:buChar char="•"/>
              <a:defRPr sz="2400"/>
            </a:lvl3pPr>
            <a:lvl4pPr indent="-355600" lvl="3" marL="1828800" algn="l">
              <a:spcBef>
                <a:spcPts val="400"/>
              </a:spcBef>
              <a:spcAft>
                <a:spcPts val="0"/>
              </a:spcAft>
              <a:buClr>
                <a:schemeClr val="lt1"/>
              </a:buClr>
              <a:buSzPts val="2000"/>
              <a:buChar char="–"/>
              <a:defRPr sz="2000"/>
            </a:lvl4pPr>
            <a:lvl5pPr indent="-355600" lvl="4" marL="2286000" algn="l">
              <a:spcBef>
                <a:spcPts val="400"/>
              </a:spcBef>
              <a:spcAft>
                <a:spcPts val="0"/>
              </a:spcAft>
              <a:buClr>
                <a:schemeClr val="lt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6" name="Google Shape;36;p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37" name="Shape 37"/>
        <p:cNvGrpSpPr/>
        <p:nvPr/>
      </p:nvGrpSpPr>
      <p:grpSpPr>
        <a:xfrm>
          <a:off x="0" y="0"/>
          <a:ext cx="0" cy="0"/>
          <a:chOff x="0" y="0"/>
          <a:chExt cx="0" cy="0"/>
        </a:xfrm>
      </p:grpSpPr>
      <p:sp>
        <p:nvSpPr>
          <p:cNvPr id="38" name="Google Shape;38;p1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FFFFF"/>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
          <p:cNvSpPr/>
          <p:nvPr>
            <p:ph idx="2" type="pic"/>
          </p:nvPr>
        </p:nvSpPr>
        <p:spPr>
          <a:xfrm>
            <a:off x="2389717" y="612775"/>
            <a:ext cx="7315200" cy="4114800"/>
          </a:xfrm>
          <a:prstGeom prst="rect">
            <a:avLst/>
          </a:prstGeom>
          <a:noFill/>
          <a:ln>
            <a:noFill/>
          </a:ln>
        </p:spPr>
      </p:sp>
      <p:sp>
        <p:nvSpPr>
          <p:cNvPr id="40" name="Google Shape;40;p1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FFFFF"/>
              </a:buClr>
              <a:buSzPts val="4400"/>
              <a:buFont typeface="Calibri"/>
              <a:buNone/>
              <a:defRPr b="0" i="0" sz="4400" u="none" cap="none" strike="noStrik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21.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hyperlink" Target="https://youtu.be/fbw_yShECIg" TargetMode="External"/><Relationship Id="rId5" Type="http://schemas.openxmlformats.org/officeDocument/2006/relationships/image" Target="../media/image39.png"/><Relationship Id="rId6" Type="http://schemas.openxmlformats.org/officeDocument/2006/relationships/hyperlink" Target="https://youtu.be/_1R8N2uhtp0" TargetMode="External"/><Relationship Id="rId7" Type="http://schemas.openxmlformats.org/officeDocument/2006/relationships/image" Target="../media/image44.png"/><Relationship Id="rId8" Type="http://schemas.openxmlformats.org/officeDocument/2006/relationships/hyperlink" Target="https://youtu.be/KaFGmYki-r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6.jpg"/><Relationship Id="rId6" Type="http://schemas.openxmlformats.org/officeDocument/2006/relationships/image" Target="../media/image13.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5.png"/><Relationship Id="rId7" Type="http://schemas.openxmlformats.org/officeDocument/2006/relationships/image" Target="../media/image20.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9.png"/><Relationship Id="rId7"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10.xml"/><Relationship Id="rId4" Type="http://schemas.openxmlformats.org/officeDocument/2006/relationships/image" Target="../media/image33.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3"/>
          <p:cNvSpPr/>
          <p:nvPr/>
        </p:nvSpPr>
        <p:spPr>
          <a:xfrm>
            <a:off x="191344" y="836712"/>
            <a:ext cx="11809312" cy="4893647"/>
          </a:xfrm>
          <a:prstGeom prst="rect">
            <a:avLst/>
          </a:prstGeom>
          <a:solidFill>
            <a:schemeClr val="dk1">
              <a:alpha val="49803"/>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Государственное учреждение образования</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«Гимназия №2 г. Солигорска»</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Людмила Антоновна Ларчик</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учитель истории и обществоведения высшей квалификационной категории</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i="0" sz="2400" u="none" cap="none" strike="noStrike">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Урок Всемирной истории в 9 классе</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Тема урока : </a:t>
            </a:r>
            <a:endParaRPr b="0" i="0" sz="2400" u="none" cap="none" strike="noStrike">
              <a:solidFill>
                <a:srgbClr val="FFFFFF"/>
              </a:solidFill>
              <a:latin typeface="Century Gothic"/>
              <a:ea typeface="Century Gothic"/>
              <a:cs typeface="Century Gothic"/>
              <a:sym typeface="Century Gothic"/>
            </a:endParaRPr>
          </a:p>
          <a:p>
            <a:pPr indent="0" lvl="0" marL="0" marR="0" rtl="0" algn="ctr">
              <a:spcBef>
                <a:spcPts val="0"/>
              </a:spcBef>
              <a:spcAft>
                <a:spcPts val="0"/>
              </a:spcAft>
              <a:buNone/>
            </a:pPr>
            <a:r>
              <a:rPr b="1" i="0" lang="ru-RU" sz="2400" u="none" cap="none" strike="noStrike">
                <a:solidFill>
                  <a:srgbClr val="FFFFFF"/>
                </a:solidFill>
                <a:latin typeface="Times New Roman"/>
                <a:ea typeface="Times New Roman"/>
                <a:cs typeface="Times New Roman"/>
                <a:sym typeface="Times New Roman"/>
              </a:rPr>
              <a:t>“Наука и культура Западной Европы и США в межвоенный период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 name="Shape 146"/>
        <p:cNvGrpSpPr/>
        <p:nvPr/>
      </p:nvGrpSpPr>
      <p:grpSpPr>
        <a:xfrm>
          <a:off x="0" y="0"/>
          <a:ext cx="0" cy="0"/>
          <a:chOff x="0" y="0"/>
          <a:chExt cx="0" cy="0"/>
        </a:xfrm>
      </p:grpSpPr>
      <p:sp>
        <p:nvSpPr>
          <p:cNvPr id="147" name="Google Shape;147;p22"/>
          <p:cNvSpPr/>
          <p:nvPr/>
        </p:nvSpPr>
        <p:spPr>
          <a:xfrm>
            <a:off x="191344" y="116632"/>
            <a:ext cx="11809312" cy="61247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chemeClr val="lt1"/>
                </a:solidFill>
                <a:latin typeface="Calibri"/>
                <a:ea typeface="Calibri"/>
                <a:cs typeface="Calibri"/>
                <a:sym typeface="Calibri"/>
              </a:rPr>
              <a:t>«Мы вернемся усталыми, в разладе с собой, опустошенными, вырванными из почвы и растерявшими надежды. Мы уже не сможем прижиться. Да нас и не поймут, – ведь перед нами есть старшее поколение, которое, хотя оно провело вместе с нами все эти годы на фронте, уже имело свой семейный очаг и профессию и теперь снова займет свое место в обществе и забудет о войне, а за ними подрастает поколение, напоминающее нас, какими мы были раньше; и для него мы будем чужими, оно столкнет нас с пути. Мы не нужны самим себе, мы будем жить и стариться – одни приспособятся, другие покорятся судьбе, а многие не найдут себе места», – пророчествует Пауль на последних страницах романа. Именно об этом идет речь в другой книге Ремарка – «Возвращение»: один из фронтовых товарищей Пауля кончает с собой, другой становится школьным учителем, но чувствует себя таким же потерянным перед учениками.</a:t>
            </a:r>
            <a:endParaRPr/>
          </a:p>
        </p:txBody>
      </p:sp>
      <p:sp>
        <p:nvSpPr>
          <p:cNvPr id="148" name="Google Shape;148;p22">
            <a:hlinkClick action="ppaction://hlinkshowjump?jump=previousslide"/>
          </p:cNvPr>
          <p:cNvSpPr/>
          <p:nvPr/>
        </p:nvSpPr>
        <p:spPr>
          <a:xfrm>
            <a:off x="11568608" y="6165304"/>
            <a:ext cx="504056" cy="538360"/>
          </a:xfrm>
          <a:custGeom>
            <a:rect b="b" l="l" r="r" t="t"/>
            <a:pathLst>
              <a:path extrusionOk="0" h="120000" w="120000">
                <a:moveTo>
                  <a:pt x="0" y="0"/>
                </a:moveTo>
                <a:lnTo>
                  <a:pt x="120000" y="0"/>
                </a:lnTo>
                <a:lnTo>
                  <a:pt x="120000" y="120000"/>
                </a:lnTo>
                <a:lnTo>
                  <a:pt x="0" y="120000"/>
                </a:lnTo>
                <a:close/>
                <a:moveTo>
                  <a:pt x="60000" y="17867"/>
                </a:moveTo>
                <a:lnTo>
                  <a:pt x="15000" y="60000"/>
                </a:lnTo>
                <a:lnTo>
                  <a:pt x="26250" y="60000"/>
                </a:lnTo>
                <a:lnTo>
                  <a:pt x="26250" y="102133"/>
                </a:lnTo>
                <a:lnTo>
                  <a:pt x="93750" y="102133"/>
                </a:lnTo>
                <a:lnTo>
                  <a:pt x="93750" y="60000"/>
                </a:lnTo>
                <a:lnTo>
                  <a:pt x="105000" y="60000"/>
                </a:lnTo>
                <a:lnTo>
                  <a:pt x="88125" y="44200"/>
                </a:lnTo>
                <a:lnTo>
                  <a:pt x="88125" y="23134"/>
                </a:lnTo>
                <a:lnTo>
                  <a:pt x="76875" y="23134"/>
                </a:lnTo>
                <a:lnTo>
                  <a:pt x="76875" y="33667"/>
                </a:lnTo>
                <a:close/>
              </a:path>
              <a:path extrusionOk="0" fill="darkenLess" h="120000" w="120000">
                <a:moveTo>
                  <a:pt x="88125" y="44200"/>
                </a:moveTo>
                <a:lnTo>
                  <a:pt x="88125" y="23134"/>
                </a:lnTo>
                <a:lnTo>
                  <a:pt x="76875" y="23134"/>
                </a:lnTo>
                <a:lnTo>
                  <a:pt x="76875" y="33667"/>
                </a:lnTo>
                <a:close/>
                <a:moveTo>
                  <a:pt x="26250" y="60000"/>
                </a:moveTo>
                <a:lnTo>
                  <a:pt x="26250" y="102133"/>
                </a:lnTo>
                <a:lnTo>
                  <a:pt x="54375" y="102133"/>
                </a:lnTo>
                <a:lnTo>
                  <a:pt x="54375" y="81066"/>
                </a:lnTo>
                <a:lnTo>
                  <a:pt x="65625" y="81066"/>
                </a:lnTo>
                <a:lnTo>
                  <a:pt x="65625" y="102133"/>
                </a:lnTo>
                <a:lnTo>
                  <a:pt x="93750" y="102133"/>
                </a:lnTo>
                <a:lnTo>
                  <a:pt x="93750" y="60000"/>
                </a:lnTo>
                <a:close/>
              </a:path>
              <a:path extrusionOk="0" fill="darken" h="120000" w="120000">
                <a:moveTo>
                  <a:pt x="60000" y="17867"/>
                </a:moveTo>
                <a:lnTo>
                  <a:pt x="15000" y="60000"/>
                </a:lnTo>
                <a:lnTo>
                  <a:pt x="105000" y="60000"/>
                </a:lnTo>
                <a:close/>
                <a:moveTo>
                  <a:pt x="54375" y="81066"/>
                </a:moveTo>
                <a:lnTo>
                  <a:pt x="65625" y="81066"/>
                </a:lnTo>
                <a:lnTo>
                  <a:pt x="65625" y="102133"/>
                </a:lnTo>
                <a:lnTo>
                  <a:pt x="54375" y="102133"/>
                </a:lnTo>
                <a:close/>
              </a:path>
              <a:path extrusionOk="0" fill="none" h="120000" w="120000">
                <a:moveTo>
                  <a:pt x="60000" y="17867"/>
                </a:moveTo>
                <a:lnTo>
                  <a:pt x="76875" y="33667"/>
                </a:lnTo>
                <a:lnTo>
                  <a:pt x="76875" y="23134"/>
                </a:lnTo>
                <a:lnTo>
                  <a:pt x="88125" y="23134"/>
                </a:lnTo>
                <a:lnTo>
                  <a:pt x="88125" y="44200"/>
                </a:lnTo>
                <a:lnTo>
                  <a:pt x="105000" y="60000"/>
                </a:lnTo>
                <a:lnTo>
                  <a:pt x="93750" y="60000"/>
                </a:lnTo>
                <a:lnTo>
                  <a:pt x="93750" y="102133"/>
                </a:lnTo>
                <a:lnTo>
                  <a:pt x="26250" y="102133"/>
                </a:lnTo>
                <a:lnTo>
                  <a:pt x="26250" y="60000"/>
                </a:lnTo>
                <a:lnTo>
                  <a:pt x="15000" y="60000"/>
                </a:lnTo>
                <a:close/>
                <a:moveTo>
                  <a:pt x="76875" y="33667"/>
                </a:moveTo>
                <a:lnTo>
                  <a:pt x="88125" y="44200"/>
                </a:lnTo>
                <a:moveTo>
                  <a:pt x="93750" y="60000"/>
                </a:moveTo>
                <a:lnTo>
                  <a:pt x="26250" y="60000"/>
                </a:lnTo>
                <a:moveTo>
                  <a:pt x="54375" y="102133"/>
                </a:moveTo>
                <a:lnTo>
                  <a:pt x="54375" y="81066"/>
                </a:lnTo>
                <a:lnTo>
                  <a:pt x="65625" y="81066"/>
                </a:lnTo>
                <a:lnTo>
                  <a:pt x="65625" y="102133"/>
                </a:lnTo>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p:nvPr/>
        </p:nvSpPr>
        <p:spPr>
          <a:xfrm>
            <a:off x="191344" y="188640"/>
            <a:ext cx="11809312"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Lobster"/>
                <a:ea typeface="Lobster"/>
                <a:cs typeface="Lobster"/>
                <a:sym typeface="Lobster"/>
              </a:rPr>
              <a:t>Дадаизм или дада</a:t>
            </a:r>
            <a:r>
              <a:rPr b="1" lang="ru-RU" sz="2800">
                <a:solidFill>
                  <a:srgbClr val="FFFF00"/>
                </a:solidFill>
                <a:latin typeface="Corsiva"/>
                <a:ea typeface="Corsiva"/>
                <a:cs typeface="Corsiva"/>
                <a:sym typeface="Corsiva"/>
              </a:rPr>
              <a:t> </a:t>
            </a:r>
            <a:r>
              <a:rPr lang="ru-RU" sz="1800">
                <a:solidFill>
                  <a:schemeClr val="lt1"/>
                </a:solidFill>
                <a:latin typeface="Calibri"/>
                <a:ea typeface="Calibri"/>
                <a:cs typeface="Calibri"/>
                <a:sym typeface="Calibri"/>
              </a:rPr>
              <a:t>—</a:t>
            </a:r>
            <a:r>
              <a:rPr lang="ru-RU" sz="1800">
                <a:solidFill>
                  <a:schemeClr val="dk1"/>
                </a:solidFill>
                <a:latin typeface="Calibri"/>
                <a:ea typeface="Calibri"/>
                <a:cs typeface="Calibri"/>
                <a:sym typeface="Calibri"/>
              </a:rPr>
              <a:t> </a:t>
            </a:r>
            <a:r>
              <a:rPr lang="ru-RU" sz="2400">
                <a:solidFill>
                  <a:schemeClr val="lt1"/>
                </a:solidFill>
                <a:latin typeface="Times New Roman"/>
                <a:ea typeface="Times New Roman"/>
                <a:cs typeface="Times New Roman"/>
                <a:sym typeface="Times New Roman"/>
              </a:rPr>
              <a:t>авангардистское нигилистическое движение (по большей части, в живописи и литературе), которое зародилось в Швейцарии во время Первой мировой войны и просуществовало с 1916-го по 1922-й год. Этот стиль возник как реакция на ужасы войны, бессмысленность уничтожения человеческих жизней.</a:t>
            </a:r>
            <a:endParaRPr/>
          </a:p>
        </p:txBody>
      </p:sp>
      <p:sp>
        <p:nvSpPr>
          <p:cNvPr id="154" name="Google Shape;154;p23"/>
          <p:cNvSpPr/>
          <p:nvPr/>
        </p:nvSpPr>
        <p:spPr>
          <a:xfrm>
            <a:off x="4518411" y="1844824"/>
            <a:ext cx="2631811"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cap="none">
                <a:solidFill>
                  <a:srgbClr val="FFFFFF"/>
                </a:solidFill>
                <a:latin typeface="Calibri"/>
                <a:ea typeface="Calibri"/>
                <a:cs typeface="Calibri"/>
                <a:sym typeface="Calibri"/>
              </a:rPr>
              <a:t>Представители:</a:t>
            </a:r>
            <a:endParaRPr b="1" sz="2800" cap="none">
              <a:solidFill>
                <a:srgbClr val="FFFFFF"/>
              </a:solidFill>
              <a:latin typeface="Calibri"/>
              <a:ea typeface="Calibri"/>
              <a:cs typeface="Calibri"/>
              <a:sym typeface="Calibri"/>
            </a:endParaRPr>
          </a:p>
        </p:txBody>
      </p:sp>
      <p:sp>
        <p:nvSpPr>
          <p:cNvPr id="155" name="Google Shape;155;p23"/>
          <p:cNvSpPr/>
          <p:nvPr/>
        </p:nvSpPr>
        <p:spPr>
          <a:xfrm>
            <a:off x="1703512" y="2060848"/>
            <a:ext cx="1944216"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Луи́ Араго́н - французский поэт и прозаик </a:t>
            </a:r>
            <a:endParaRPr/>
          </a:p>
        </p:txBody>
      </p:sp>
      <p:pic>
        <p:nvPicPr>
          <p:cNvPr id="156" name="Google Shape;156;p23"/>
          <p:cNvPicPr preferRelativeResize="0"/>
          <p:nvPr/>
        </p:nvPicPr>
        <p:blipFill rotWithShape="1">
          <a:blip r:embed="rId3">
            <a:alphaModFix/>
          </a:blip>
          <a:srcRect b="0" l="0" r="0" t="0"/>
          <a:stretch/>
        </p:blipFill>
        <p:spPr>
          <a:xfrm>
            <a:off x="4079776" y="2492896"/>
            <a:ext cx="1656184" cy="2304856"/>
          </a:xfrm>
          <a:prstGeom prst="rect">
            <a:avLst/>
          </a:prstGeom>
          <a:noFill/>
          <a:ln>
            <a:noFill/>
          </a:ln>
        </p:spPr>
      </p:pic>
      <p:pic>
        <p:nvPicPr>
          <p:cNvPr id="157" name="Google Shape;157;p23"/>
          <p:cNvPicPr preferRelativeResize="0"/>
          <p:nvPr/>
        </p:nvPicPr>
        <p:blipFill rotWithShape="1">
          <a:blip r:embed="rId4">
            <a:alphaModFix/>
          </a:blip>
          <a:srcRect b="0" l="0" r="0" t="0"/>
          <a:stretch/>
        </p:blipFill>
        <p:spPr>
          <a:xfrm>
            <a:off x="119336" y="4005064"/>
            <a:ext cx="1584176" cy="2254811"/>
          </a:xfrm>
          <a:prstGeom prst="rect">
            <a:avLst/>
          </a:prstGeom>
          <a:noFill/>
          <a:ln>
            <a:noFill/>
          </a:ln>
        </p:spPr>
      </p:pic>
      <p:pic>
        <p:nvPicPr>
          <p:cNvPr id="158" name="Google Shape;158;p23"/>
          <p:cNvPicPr preferRelativeResize="0"/>
          <p:nvPr/>
        </p:nvPicPr>
        <p:blipFill rotWithShape="1">
          <a:blip r:embed="rId5">
            <a:alphaModFix/>
          </a:blip>
          <a:srcRect b="0" l="0" r="0" t="0"/>
          <a:stretch/>
        </p:blipFill>
        <p:spPr>
          <a:xfrm>
            <a:off x="119336" y="1916832"/>
            <a:ext cx="1584176" cy="1965766"/>
          </a:xfrm>
          <a:prstGeom prst="rect">
            <a:avLst/>
          </a:prstGeom>
          <a:noFill/>
          <a:ln>
            <a:noFill/>
          </a:ln>
        </p:spPr>
      </p:pic>
      <p:sp>
        <p:nvSpPr>
          <p:cNvPr id="159" name="Google Shape;159;p23"/>
          <p:cNvSpPr/>
          <p:nvPr/>
        </p:nvSpPr>
        <p:spPr>
          <a:xfrm>
            <a:off x="3863752" y="4797152"/>
            <a:ext cx="2016224"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Андре́ Бретон - французский писатель и поэт</a:t>
            </a:r>
            <a:endParaRPr b="1" sz="2400">
              <a:solidFill>
                <a:schemeClr val="lt1"/>
              </a:solidFill>
              <a:latin typeface="Calibri"/>
              <a:ea typeface="Calibri"/>
              <a:cs typeface="Calibri"/>
              <a:sym typeface="Calibri"/>
            </a:endParaRPr>
          </a:p>
        </p:txBody>
      </p:sp>
      <p:sp>
        <p:nvSpPr>
          <p:cNvPr id="160" name="Google Shape;160;p23"/>
          <p:cNvSpPr/>
          <p:nvPr/>
        </p:nvSpPr>
        <p:spPr>
          <a:xfrm>
            <a:off x="1775520" y="4005064"/>
            <a:ext cx="2088232"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Хуго Балль - немецкий поэт и драматург,</a:t>
            </a:r>
            <a:endParaRPr/>
          </a:p>
          <a:p>
            <a:pPr indent="0" lvl="0" marL="0" marR="0" rtl="0" algn="ctr">
              <a:spcBef>
                <a:spcPts val="0"/>
              </a:spcBef>
              <a:spcAft>
                <a:spcPts val="0"/>
              </a:spcAft>
              <a:buNone/>
            </a:pPr>
            <a:r>
              <a:rPr b="1" lang="ru-RU" sz="2400">
                <a:solidFill>
                  <a:schemeClr val="lt1"/>
                </a:solidFill>
                <a:latin typeface="Calibri"/>
                <a:ea typeface="Calibri"/>
                <a:cs typeface="Calibri"/>
                <a:sym typeface="Calibri"/>
              </a:rPr>
              <a:t> эссеист, журналист </a:t>
            </a:r>
            <a:endParaRPr b="1" sz="2400">
              <a:solidFill>
                <a:schemeClr val="lt1"/>
              </a:solidFill>
              <a:latin typeface="Calibri"/>
              <a:ea typeface="Calibri"/>
              <a:cs typeface="Calibri"/>
              <a:sym typeface="Calibri"/>
            </a:endParaRPr>
          </a:p>
        </p:txBody>
      </p:sp>
      <p:sp>
        <p:nvSpPr>
          <p:cNvPr id="161" name="Google Shape;161;p23"/>
          <p:cNvSpPr/>
          <p:nvPr/>
        </p:nvSpPr>
        <p:spPr>
          <a:xfrm>
            <a:off x="5951984" y="4653136"/>
            <a:ext cx="2495600" cy="212365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200">
                <a:solidFill>
                  <a:schemeClr val="lt1"/>
                </a:solidFill>
                <a:latin typeface="Calibri"/>
                <a:ea typeface="Calibri"/>
                <a:cs typeface="Calibri"/>
                <a:sym typeface="Calibri"/>
              </a:rPr>
              <a:t>Георг Эренфрид Гросс или Жорж Гросс -  немецкий живописец, график и карикатурист.</a:t>
            </a:r>
            <a:endParaRPr b="1" sz="2200">
              <a:solidFill>
                <a:schemeClr val="lt1"/>
              </a:solidFill>
              <a:latin typeface="Calibri"/>
              <a:ea typeface="Calibri"/>
              <a:cs typeface="Calibri"/>
              <a:sym typeface="Calibri"/>
            </a:endParaRPr>
          </a:p>
        </p:txBody>
      </p:sp>
      <p:pic>
        <p:nvPicPr>
          <p:cNvPr id="162" name="Google Shape;162;p23"/>
          <p:cNvPicPr preferRelativeResize="0"/>
          <p:nvPr/>
        </p:nvPicPr>
        <p:blipFill rotWithShape="1">
          <a:blip r:embed="rId6">
            <a:alphaModFix/>
          </a:blip>
          <a:srcRect b="0" l="0" r="0" t="0"/>
          <a:stretch/>
        </p:blipFill>
        <p:spPr>
          <a:xfrm>
            <a:off x="6168008" y="2492896"/>
            <a:ext cx="1944216" cy="2147977"/>
          </a:xfrm>
          <a:prstGeom prst="rect">
            <a:avLst/>
          </a:prstGeom>
          <a:noFill/>
          <a:ln>
            <a:noFill/>
          </a:ln>
        </p:spPr>
      </p:pic>
      <p:sp>
        <p:nvSpPr>
          <p:cNvPr id="163" name="Google Shape;163;p23"/>
          <p:cNvSpPr/>
          <p:nvPr/>
        </p:nvSpPr>
        <p:spPr>
          <a:xfrm>
            <a:off x="8328248" y="1988840"/>
            <a:ext cx="2016224"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Отто Дикс - немецкий живописец и график.</a:t>
            </a:r>
            <a:endParaRPr/>
          </a:p>
        </p:txBody>
      </p:sp>
      <p:pic>
        <p:nvPicPr>
          <p:cNvPr id="164" name="Google Shape;164;p23"/>
          <p:cNvPicPr preferRelativeResize="0"/>
          <p:nvPr/>
        </p:nvPicPr>
        <p:blipFill rotWithShape="1">
          <a:blip r:embed="rId7">
            <a:alphaModFix/>
          </a:blip>
          <a:srcRect b="0" l="0" r="0" t="0"/>
          <a:stretch/>
        </p:blipFill>
        <p:spPr>
          <a:xfrm>
            <a:off x="10344472" y="1628800"/>
            <a:ext cx="1673746" cy="2089128"/>
          </a:xfrm>
          <a:prstGeom prst="rect">
            <a:avLst/>
          </a:prstGeom>
          <a:noFill/>
          <a:ln>
            <a:noFill/>
          </a:ln>
        </p:spPr>
      </p:pic>
      <p:pic>
        <p:nvPicPr>
          <p:cNvPr id="165" name="Google Shape;165;p23"/>
          <p:cNvPicPr preferRelativeResize="0"/>
          <p:nvPr/>
        </p:nvPicPr>
        <p:blipFill rotWithShape="1">
          <a:blip r:embed="rId8">
            <a:alphaModFix/>
          </a:blip>
          <a:srcRect b="0" l="0" r="0" t="0"/>
          <a:stretch/>
        </p:blipFill>
        <p:spPr>
          <a:xfrm>
            <a:off x="10401754" y="3861048"/>
            <a:ext cx="1565392" cy="2304256"/>
          </a:xfrm>
          <a:prstGeom prst="rect">
            <a:avLst/>
          </a:prstGeom>
          <a:noFill/>
          <a:ln>
            <a:noFill/>
          </a:ln>
        </p:spPr>
      </p:pic>
      <p:sp>
        <p:nvSpPr>
          <p:cNvPr id="166" name="Google Shape;166;p23"/>
          <p:cNvSpPr/>
          <p:nvPr/>
        </p:nvSpPr>
        <p:spPr>
          <a:xfrm>
            <a:off x="8400256" y="3861048"/>
            <a:ext cx="1967880" cy="286232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Ан­ри́ Ро­бе́р Марсе́ль Дюша́н французский и американский художник, шахматист, теоретик искусства</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4"/>
          <p:cNvPicPr preferRelativeResize="0"/>
          <p:nvPr/>
        </p:nvPicPr>
        <p:blipFill rotWithShape="1">
          <a:blip r:embed="rId3">
            <a:alphaModFix/>
          </a:blip>
          <a:srcRect b="0" l="0" r="0" t="0"/>
          <a:stretch/>
        </p:blipFill>
        <p:spPr>
          <a:xfrm>
            <a:off x="263352" y="260648"/>
            <a:ext cx="2952328" cy="3722853"/>
          </a:xfrm>
          <a:prstGeom prst="rect">
            <a:avLst/>
          </a:prstGeom>
          <a:noFill/>
          <a:ln>
            <a:noFill/>
          </a:ln>
        </p:spPr>
      </p:pic>
      <p:pic>
        <p:nvPicPr>
          <p:cNvPr id="172" name="Google Shape;172;p24"/>
          <p:cNvPicPr preferRelativeResize="0"/>
          <p:nvPr/>
        </p:nvPicPr>
        <p:blipFill rotWithShape="1">
          <a:blip r:embed="rId4">
            <a:alphaModFix/>
          </a:blip>
          <a:srcRect b="0" l="0" r="0" t="0"/>
          <a:stretch/>
        </p:blipFill>
        <p:spPr>
          <a:xfrm>
            <a:off x="3503712" y="332656"/>
            <a:ext cx="5041404" cy="2845954"/>
          </a:xfrm>
          <a:prstGeom prst="rect">
            <a:avLst/>
          </a:prstGeom>
          <a:noFill/>
          <a:ln>
            <a:noFill/>
          </a:ln>
        </p:spPr>
      </p:pic>
      <p:sp>
        <p:nvSpPr>
          <p:cNvPr id="173" name="Google Shape;173;p24"/>
          <p:cNvSpPr txBox="1"/>
          <p:nvPr/>
        </p:nvSpPr>
        <p:spPr>
          <a:xfrm>
            <a:off x="8256240" y="3429000"/>
            <a:ext cx="381642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800">
                <a:solidFill>
                  <a:schemeClr val="lt1"/>
                </a:solidFill>
                <a:latin typeface="Calibri"/>
                <a:ea typeface="Calibri"/>
                <a:cs typeface="Calibri"/>
                <a:sym typeface="Calibri"/>
              </a:rPr>
              <a:t>Марсель Дюшан</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1800">
                <a:solidFill>
                  <a:schemeClr val="lt1"/>
                </a:solidFill>
                <a:latin typeface="Calibri"/>
                <a:ea typeface="Calibri"/>
                <a:cs typeface="Calibri"/>
                <a:sym typeface="Calibri"/>
              </a:rPr>
              <a:t>«Портрет шахматистов»</a:t>
            </a:r>
            <a:endParaRPr b="1" sz="1800">
              <a:solidFill>
                <a:schemeClr val="lt1"/>
              </a:solidFill>
              <a:latin typeface="Calibri"/>
              <a:ea typeface="Calibri"/>
              <a:cs typeface="Calibri"/>
              <a:sym typeface="Calibri"/>
            </a:endParaRPr>
          </a:p>
        </p:txBody>
      </p:sp>
      <p:sp>
        <p:nvSpPr>
          <p:cNvPr id="174" name="Google Shape;174;p24"/>
          <p:cNvSpPr/>
          <p:nvPr/>
        </p:nvSpPr>
        <p:spPr>
          <a:xfrm>
            <a:off x="4439816" y="3212976"/>
            <a:ext cx="30818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a:solidFill>
                  <a:schemeClr val="lt1"/>
                </a:solidFill>
                <a:latin typeface="Calibri"/>
                <a:ea typeface="Calibri"/>
                <a:cs typeface="Calibri"/>
                <a:sym typeface="Calibri"/>
              </a:rPr>
              <a:t>Ханна Хёх. «Модный показ».</a:t>
            </a:r>
            <a:endParaRPr b="1" sz="1800">
              <a:solidFill>
                <a:schemeClr val="lt1"/>
              </a:solidFill>
              <a:latin typeface="Calibri"/>
              <a:ea typeface="Calibri"/>
              <a:cs typeface="Calibri"/>
              <a:sym typeface="Calibri"/>
            </a:endParaRPr>
          </a:p>
        </p:txBody>
      </p:sp>
      <p:sp>
        <p:nvSpPr>
          <p:cNvPr id="175" name="Google Shape;175;p24"/>
          <p:cNvSpPr/>
          <p:nvPr/>
        </p:nvSpPr>
        <p:spPr>
          <a:xfrm>
            <a:off x="191345" y="4005064"/>
            <a:ext cx="302433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800">
                <a:solidFill>
                  <a:schemeClr val="lt1"/>
                </a:solidFill>
                <a:latin typeface="Calibri"/>
                <a:ea typeface="Calibri"/>
                <a:cs typeface="Calibri"/>
                <a:sym typeface="Calibri"/>
              </a:rPr>
              <a:t>Герберт Байер. </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1800">
                <a:solidFill>
                  <a:schemeClr val="lt1"/>
                </a:solidFill>
                <a:latin typeface="Calibri"/>
                <a:ea typeface="Calibri"/>
                <a:cs typeface="Calibri"/>
                <a:sym typeface="Calibri"/>
              </a:rPr>
              <a:t>«Одинокий метрополитен». </a:t>
            </a:r>
            <a:endParaRPr b="1" sz="1800">
              <a:solidFill>
                <a:schemeClr val="lt1"/>
              </a:solidFill>
              <a:latin typeface="Calibri"/>
              <a:ea typeface="Calibri"/>
              <a:cs typeface="Calibri"/>
              <a:sym typeface="Calibri"/>
            </a:endParaRPr>
          </a:p>
        </p:txBody>
      </p:sp>
      <p:sp>
        <p:nvSpPr>
          <p:cNvPr id="176" name="Google Shape;176;p24"/>
          <p:cNvSpPr/>
          <p:nvPr/>
        </p:nvSpPr>
        <p:spPr>
          <a:xfrm>
            <a:off x="4079776" y="6237312"/>
            <a:ext cx="251863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Отто Дикс «Рассвет» </a:t>
            </a:r>
            <a:endParaRPr b="1" sz="2000">
              <a:solidFill>
                <a:schemeClr val="lt1"/>
              </a:solidFill>
              <a:latin typeface="Calibri"/>
              <a:ea typeface="Calibri"/>
              <a:cs typeface="Calibri"/>
              <a:sym typeface="Calibri"/>
            </a:endParaRPr>
          </a:p>
        </p:txBody>
      </p:sp>
      <p:pic>
        <p:nvPicPr>
          <p:cNvPr id="177" name="Google Shape;177;p24"/>
          <p:cNvPicPr preferRelativeResize="0"/>
          <p:nvPr/>
        </p:nvPicPr>
        <p:blipFill rotWithShape="1">
          <a:blip r:embed="rId5">
            <a:alphaModFix/>
          </a:blip>
          <a:srcRect b="0" l="0" r="0" t="0"/>
          <a:stretch/>
        </p:blipFill>
        <p:spPr>
          <a:xfrm>
            <a:off x="3359696" y="3861048"/>
            <a:ext cx="4176464" cy="2345781"/>
          </a:xfrm>
          <a:prstGeom prst="rect">
            <a:avLst/>
          </a:prstGeom>
          <a:noFill/>
          <a:ln>
            <a:noFill/>
          </a:ln>
        </p:spPr>
      </p:pic>
      <p:pic>
        <p:nvPicPr>
          <p:cNvPr id="178" name="Google Shape;178;p24"/>
          <p:cNvPicPr preferRelativeResize="0"/>
          <p:nvPr/>
        </p:nvPicPr>
        <p:blipFill rotWithShape="1">
          <a:blip r:embed="rId6">
            <a:alphaModFix/>
          </a:blip>
          <a:srcRect b="0" l="0" r="0" t="0"/>
          <a:stretch/>
        </p:blipFill>
        <p:spPr>
          <a:xfrm>
            <a:off x="8832304" y="116632"/>
            <a:ext cx="3235463" cy="3384376"/>
          </a:xfrm>
          <a:prstGeom prst="rect">
            <a:avLst/>
          </a:prstGeom>
          <a:noFill/>
          <a:ln>
            <a:noFill/>
          </a:ln>
        </p:spPr>
      </p:pic>
      <p:pic>
        <p:nvPicPr>
          <p:cNvPr id="179" name="Google Shape;179;p24"/>
          <p:cNvPicPr preferRelativeResize="0"/>
          <p:nvPr/>
        </p:nvPicPr>
        <p:blipFill rotWithShape="1">
          <a:blip r:embed="rId7">
            <a:alphaModFix/>
          </a:blip>
          <a:srcRect b="0" l="0" r="0" t="0"/>
          <a:stretch/>
        </p:blipFill>
        <p:spPr>
          <a:xfrm>
            <a:off x="8040216" y="4005064"/>
            <a:ext cx="3600400" cy="2534682"/>
          </a:xfrm>
          <a:prstGeom prst="rect">
            <a:avLst/>
          </a:prstGeom>
          <a:noFill/>
          <a:ln>
            <a:noFill/>
          </a:ln>
        </p:spPr>
      </p:pic>
      <p:sp>
        <p:nvSpPr>
          <p:cNvPr id="180" name="Google Shape;180;p24"/>
          <p:cNvSpPr/>
          <p:nvPr/>
        </p:nvSpPr>
        <p:spPr>
          <a:xfrm>
            <a:off x="8328248" y="6463730"/>
            <a:ext cx="3120008"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800">
                <a:solidFill>
                  <a:schemeClr val="lt1"/>
                </a:solidFill>
                <a:latin typeface="Calibri"/>
                <a:ea typeface="Calibri"/>
                <a:cs typeface="Calibri"/>
                <a:sym typeface="Calibri"/>
              </a:rPr>
              <a:t>Жорж Гросс»Взрыв»</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p:nvPr/>
        </p:nvSpPr>
        <p:spPr>
          <a:xfrm>
            <a:off x="119336" y="116632"/>
            <a:ext cx="11953328" cy="8925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Lobster"/>
                <a:ea typeface="Lobster"/>
                <a:cs typeface="Lobster"/>
                <a:sym typeface="Lobster"/>
              </a:rPr>
              <a:t>Сюрреализм</a:t>
            </a:r>
            <a:r>
              <a:rPr b="1" lang="ru-RU" sz="2800">
                <a:solidFill>
                  <a:srgbClr val="FFFF00"/>
                </a:solidFill>
                <a:latin typeface="Corsiva"/>
                <a:ea typeface="Corsiva"/>
                <a:cs typeface="Corsiva"/>
                <a:sym typeface="Corsiva"/>
              </a:rPr>
              <a:t> </a:t>
            </a:r>
            <a:r>
              <a:rPr b="1" lang="ru-RU" sz="2400">
                <a:solidFill>
                  <a:schemeClr val="lt1"/>
                </a:solidFill>
                <a:latin typeface="Calibri"/>
                <a:ea typeface="Calibri"/>
                <a:cs typeface="Calibri"/>
                <a:sym typeface="Calibri"/>
              </a:rPr>
              <a:t>– приверженцы этого течения рассматривали мир как нагромождение фантастических кошмаров, безумия и видений.</a:t>
            </a:r>
            <a:endParaRPr/>
          </a:p>
        </p:txBody>
      </p:sp>
      <p:sp>
        <p:nvSpPr>
          <p:cNvPr id="186" name="Google Shape;186;p25"/>
          <p:cNvSpPr/>
          <p:nvPr/>
        </p:nvSpPr>
        <p:spPr>
          <a:xfrm>
            <a:off x="4367808" y="980728"/>
            <a:ext cx="367786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cap="none">
                <a:solidFill>
                  <a:srgbClr val="FFFFFF"/>
                </a:solidFill>
                <a:latin typeface="Calibri"/>
                <a:ea typeface="Calibri"/>
                <a:cs typeface="Calibri"/>
                <a:sym typeface="Calibri"/>
              </a:rPr>
              <a:t>Представители:</a:t>
            </a:r>
            <a:endParaRPr b="1" sz="4000" cap="none">
              <a:solidFill>
                <a:srgbClr val="FFFFFF"/>
              </a:solidFill>
              <a:latin typeface="Calibri"/>
              <a:ea typeface="Calibri"/>
              <a:cs typeface="Calibri"/>
              <a:sym typeface="Calibri"/>
            </a:endParaRPr>
          </a:p>
        </p:txBody>
      </p:sp>
      <p:sp>
        <p:nvSpPr>
          <p:cNvPr id="187" name="Google Shape;187;p25"/>
          <p:cNvSpPr/>
          <p:nvPr/>
        </p:nvSpPr>
        <p:spPr>
          <a:xfrm>
            <a:off x="695400" y="1556792"/>
            <a:ext cx="302433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rgbClr val="FFFF00"/>
                </a:solidFill>
                <a:latin typeface="Calibri"/>
                <a:ea typeface="Calibri"/>
                <a:cs typeface="Calibri"/>
                <a:sym typeface="Calibri"/>
              </a:rPr>
              <a:t>Сальвадор Дали. </a:t>
            </a:r>
            <a:endParaRPr/>
          </a:p>
        </p:txBody>
      </p:sp>
      <p:pic>
        <p:nvPicPr>
          <p:cNvPr id="188" name="Google Shape;188;p25"/>
          <p:cNvPicPr preferRelativeResize="0"/>
          <p:nvPr/>
        </p:nvPicPr>
        <p:blipFill rotWithShape="1">
          <a:blip r:embed="rId3">
            <a:alphaModFix/>
          </a:blip>
          <a:srcRect b="0" l="0" r="0" t="0"/>
          <a:stretch/>
        </p:blipFill>
        <p:spPr>
          <a:xfrm>
            <a:off x="623392" y="2060848"/>
            <a:ext cx="2373206" cy="3168352"/>
          </a:xfrm>
          <a:prstGeom prst="rect">
            <a:avLst/>
          </a:prstGeom>
          <a:noFill/>
          <a:ln>
            <a:noFill/>
          </a:ln>
        </p:spPr>
      </p:pic>
      <p:pic>
        <p:nvPicPr>
          <p:cNvPr id="189" name="Google Shape;189;p25"/>
          <p:cNvPicPr preferRelativeResize="0"/>
          <p:nvPr/>
        </p:nvPicPr>
        <p:blipFill rotWithShape="1">
          <a:blip r:embed="rId4">
            <a:alphaModFix/>
          </a:blip>
          <a:srcRect b="0" l="0" r="0" t="0"/>
          <a:stretch/>
        </p:blipFill>
        <p:spPr>
          <a:xfrm>
            <a:off x="3287688" y="1844824"/>
            <a:ext cx="4252490" cy="3096344"/>
          </a:xfrm>
          <a:prstGeom prst="rect">
            <a:avLst/>
          </a:prstGeom>
          <a:noFill/>
          <a:ln>
            <a:noFill/>
          </a:ln>
        </p:spPr>
      </p:pic>
      <p:sp>
        <p:nvSpPr>
          <p:cNvPr id="190" name="Google Shape;190;p25"/>
          <p:cNvSpPr/>
          <p:nvPr/>
        </p:nvSpPr>
        <p:spPr>
          <a:xfrm>
            <a:off x="3935760" y="4941168"/>
            <a:ext cx="2715295"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«Постоянство памяти»</a:t>
            </a:r>
            <a:endParaRPr/>
          </a:p>
        </p:txBody>
      </p:sp>
      <p:pic>
        <p:nvPicPr>
          <p:cNvPr id="191" name="Google Shape;191;p25"/>
          <p:cNvPicPr preferRelativeResize="0"/>
          <p:nvPr/>
        </p:nvPicPr>
        <p:blipFill rotWithShape="1">
          <a:blip r:embed="rId5">
            <a:alphaModFix/>
          </a:blip>
          <a:srcRect b="0" l="0" r="0" t="0"/>
          <a:stretch/>
        </p:blipFill>
        <p:spPr>
          <a:xfrm>
            <a:off x="7968208" y="1844824"/>
            <a:ext cx="3960440" cy="3105583"/>
          </a:xfrm>
          <a:prstGeom prst="rect">
            <a:avLst/>
          </a:prstGeom>
          <a:noFill/>
          <a:ln>
            <a:noFill/>
          </a:ln>
        </p:spPr>
      </p:pic>
      <p:sp>
        <p:nvSpPr>
          <p:cNvPr id="192" name="Google Shape;192;p25"/>
          <p:cNvSpPr/>
          <p:nvPr/>
        </p:nvSpPr>
        <p:spPr>
          <a:xfrm>
            <a:off x="8184232" y="4941168"/>
            <a:ext cx="358797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«Рождение жидких желаний»</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p:nvPr/>
        </p:nvSpPr>
        <p:spPr>
          <a:xfrm>
            <a:off x="119336" y="116632"/>
            <a:ext cx="11953328" cy="8925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Lobster"/>
                <a:ea typeface="Lobster"/>
                <a:cs typeface="Lobster"/>
                <a:sym typeface="Lobster"/>
              </a:rPr>
              <a:t>Сюрреализм</a:t>
            </a:r>
            <a:r>
              <a:rPr b="1" lang="ru-RU" sz="2800">
                <a:solidFill>
                  <a:srgbClr val="FFFF00"/>
                </a:solidFill>
                <a:latin typeface="Corsiva"/>
                <a:ea typeface="Corsiva"/>
                <a:cs typeface="Corsiva"/>
                <a:sym typeface="Corsiva"/>
              </a:rPr>
              <a:t> </a:t>
            </a:r>
            <a:r>
              <a:rPr b="1" lang="ru-RU" sz="2400">
                <a:solidFill>
                  <a:schemeClr val="lt1"/>
                </a:solidFill>
                <a:latin typeface="Calibri"/>
                <a:ea typeface="Calibri"/>
                <a:cs typeface="Calibri"/>
                <a:sym typeface="Calibri"/>
              </a:rPr>
              <a:t>– приверженцы этого течения рассматривали мир как нагромождение фантастических кошмаров, безумия и видений.</a:t>
            </a:r>
            <a:endParaRPr/>
          </a:p>
        </p:txBody>
      </p:sp>
      <p:sp>
        <p:nvSpPr>
          <p:cNvPr id="198" name="Google Shape;198;p26"/>
          <p:cNvSpPr/>
          <p:nvPr/>
        </p:nvSpPr>
        <p:spPr>
          <a:xfrm>
            <a:off x="4367808" y="980728"/>
            <a:ext cx="367786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cap="none">
                <a:solidFill>
                  <a:srgbClr val="FFFFFF"/>
                </a:solidFill>
                <a:latin typeface="Calibri"/>
                <a:ea typeface="Calibri"/>
                <a:cs typeface="Calibri"/>
                <a:sym typeface="Calibri"/>
              </a:rPr>
              <a:t>Представители:</a:t>
            </a:r>
            <a:endParaRPr b="1" sz="4000" cap="none">
              <a:solidFill>
                <a:srgbClr val="FFFFFF"/>
              </a:solidFill>
              <a:latin typeface="Calibri"/>
              <a:ea typeface="Calibri"/>
              <a:cs typeface="Calibri"/>
              <a:sym typeface="Calibri"/>
            </a:endParaRPr>
          </a:p>
        </p:txBody>
      </p:sp>
      <p:sp>
        <p:nvSpPr>
          <p:cNvPr id="199" name="Google Shape;199;p26"/>
          <p:cNvSpPr/>
          <p:nvPr/>
        </p:nvSpPr>
        <p:spPr>
          <a:xfrm>
            <a:off x="839416" y="1556792"/>
            <a:ext cx="217104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Пабло Пикассо</a:t>
            </a:r>
            <a:endParaRPr/>
          </a:p>
        </p:txBody>
      </p:sp>
      <p:pic>
        <p:nvPicPr>
          <p:cNvPr id="200" name="Google Shape;200;p26"/>
          <p:cNvPicPr preferRelativeResize="0"/>
          <p:nvPr/>
        </p:nvPicPr>
        <p:blipFill rotWithShape="1">
          <a:blip r:embed="rId3">
            <a:alphaModFix/>
          </a:blip>
          <a:srcRect b="0" l="34183" r="11666" t="12077"/>
          <a:stretch/>
        </p:blipFill>
        <p:spPr>
          <a:xfrm>
            <a:off x="335360" y="2132856"/>
            <a:ext cx="3096344" cy="3543432"/>
          </a:xfrm>
          <a:prstGeom prst="rect">
            <a:avLst/>
          </a:prstGeom>
          <a:noFill/>
          <a:ln>
            <a:noFill/>
          </a:ln>
        </p:spPr>
      </p:pic>
      <p:pic>
        <p:nvPicPr>
          <p:cNvPr id="201" name="Google Shape;201;p26"/>
          <p:cNvPicPr preferRelativeResize="0"/>
          <p:nvPr/>
        </p:nvPicPr>
        <p:blipFill rotWithShape="1">
          <a:blip r:embed="rId4">
            <a:alphaModFix/>
          </a:blip>
          <a:srcRect b="0" l="0" r="0" t="0"/>
          <a:stretch/>
        </p:blipFill>
        <p:spPr>
          <a:xfrm>
            <a:off x="3719736" y="1772816"/>
            <a:ext cx="2808312" cy="4221829"/>
          </a:xfrm>
          <a:prstGeom prst="rect">
            <a:avLst/>
          </a:prstGeom>
          <a:noFill/>
          <a:ln>
            <a:noFill/>
          </a:ln>
        </p:spPr>
      </p:pic>
      <p:sp>
        <p:nvSpPr>
          <p:cNvPr id="202" name="Google Shape;202;p26"/>
          <p:cNvSpPr/>
          <p:nvPr/>
        </p:nvSpPr>
        <p:spPr>
          <a:xfrm>
            <a:off x="4223792" y="6021288"/>
            <a:ext cx="208101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a:solidFill>
                  <a:schemeClr val="lt1"/>
                </a:solidFill>
                <a:latin typeface="Calibri"/>
                <a:ea typeface="Calibri"/>
                <a:cs typeface="Calibri"/>
                <a:sym typeface="Calibri"/>
              </a:rPr>
              <a:t>«Старый гитарист»</a:t>
            </a:r>
            <a:endParaRPr b="1" sz="1800">
              <a:solidFill>
                <a:schemeClr val="lt1"/>
              </a:solidFill>
              <a:latin typeface="Calibri"/>
              <a:ea typeface="Calibri"/>
              <a:cs typeface="Calibri"/>
              <a:sym typeface="Calibri"/>
            </a:endParaRPr>
          </a:p>
        </p:txBody>
      </p:sp>
      <p:pic>
        <p:nvPicPr>
          <p:cNvPr id="203" name="Google Shape;203;p26"/>
          <p:cNvPicPr preferRelativeResize="0"/>
          <p:nvPr/>
        </p:nvPicPr>
        <p:blipFill rotWithShape="1">
          <a:blip r:embed="rId5">
            <a:alphaModFix/>
          </a:blip>
          <a:srcRect b="0" l="0" r="0" t="0"/>
          <a:stretch/>
        </p:blipFill>
        <p:spPr>
          <a:xfrm>
            <a:off x="6672064" y="1772816"/>
            <a:ext cx="5184576" cy="4248472"/>
          </a:xfrm>
          <a:prstGeom prst="rect">
            <a:avLst/>
          </a:prstGeom>
          <a:noFill/>
          <a:ln>
            <a:noFill/>
          </a:ln>
        </p:spPr>
      </p:pic>
      <p:sp>
        <p:nvSpPr>
          <p:cNvPr id="204" name="Google Shape;204;p26"/>
          <p:cNvSpPr/>
          <p:nvPr/>
        </p:nvSpPr>
        <p:spPr>
          <a:xfrm>
            <a:off x="7392144" y="6093296"/>
            <a:ext cx="389619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a:solidFill>
                  <a:schemeClr val="lt1"/>
                </a:solidFill>
                <a:latin typeface="Calibri"/>
                <a:ea typeface="Calibri"/>
                <a:cs typeface="Calibri"/>
                <a:sym typeface="Calibri"/>
              </a:rPr>
              <a:t>«Натюрморт с компотом и бокалом»</a:t>
            </a:r>
            <a:endParaRPr b="1"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7"/>
          <p:cNvPicPr preferRelativeResize="0"/>
          <p:nvPr/>
        </p:nvPicPr>
        <p:blipFill rotWithShape="1">
          <a:blip r:embed="rId3">
            <a:alphaModFix/>
          </a:blip>
          <a:srcRect b="0" l="0" r="0" t="0"/>
          <a:stretch/>
        </p:blipFill>
        <p:spPr>
          <a:xfrm>
            <a:off x="335360" y="404664"/>
            <a:ext cx="9105900" cy="6067425"/>
          </a:xfrm>
          <a:prstGeom prst="rect">
            <a:avLst/>
          </a:prstGeom>
          <a:noFill/>
          <a:ln>
            <a:noFill/>
          </a:ln>
        </p:spPr>
      </p:pic>
      <p:sp>
        <p:nvSpPr>
          <p:cNvPr id="210" name="Google Shape;210;p27"/>
          <p:cNvSpPr txBox="1"/>
          <p:nvPr/>
        </p:nvSpPr>
        <p:spPr>
          <a:xfrm>
            <a:off x="9506333" y="1124744"/>
            <a:ext cx="2505814"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2800">
                <a:solidFill>
                  <a:schemeClr val="lt1"/>
                </a:solidFill>
                <a:latin typeface="Calibri"/>
                <a:ea typeface="Calibri"/>
                <a:cs typeface="Calibri"/>
                <a:sym typeface="Calibri"/>
              </a:rPr>
              <a:t>Пабло Пикассо</a:t>
            </a:r>
            <a:endParaRPr/>
          </a:p>
          <a:p>
            <a:pPr indent="0" lvl="0" marL="0" marR="0" rtl="0" algn="ctr">
              <a:spcBef>
                <a:spcPts val="0"/>
              </a:spcBef>
              <a:spcAft>
                <a:spcPts val="0"/>
              </a:spcAft>
              <a:buNone/>
            </a:pPr>
            <a:r>
              <a:rPr b="1" lang="ru-RU" sz="2800">
                <a:solidFill>
                  <a:schemeClr val="lt1"/>
                </a:solidFill>
                <a:latin typeface="Calibri"/>
                <a:ea typeface="Calibri"/>
                <a:cs typeface="Calibri"/>
                <a:sym typeface="Calibri"/>
              </a:rPr>
              <a:t> «Герника»</a:t>
            </a:r>
            <a:endParaRPr b="1" sz="2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p:nvPr/>
        </p:nvSpPr>
        <p:spPr>
          <a:xfrm>
            <a:off x="263349" y="0"/>
            <a:ext cx="26823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7200" cap="none">
                <a:solidFill>
                  <a:srgbClr val="D6E3BC"/>
                </a:solidFill>
                <a:latin typeface="Lobster"/>
                <a:ea typeface="Lobster"/>
                <a:cs typeface="Lobster"/>
                <a:sym typeface="Lobster"/>
              </a:rPr>
              <a:t>Кино</a:t>
            </a:r>
            <a:endParaRPr b="1" sz="7200" cap="none">
              <a:solidFill>
                <a:srgbClr val="D6E3BC"/>
              </a:solidFill>
              <a:latin typeface="Lobster"/>
              <a:ea typeface="Lobster"/>
              <a:cs typeface="Lobster"/>
              <a:sym typeface="Lobster"/>
            </a:endParaRPr>
          </a:p>
        </p:txBody>
      </p:sp>
      <p:sp>
        <p:nvSpPr>
          <p:cNvPr id="216" name="Google Shape;216;p28"/>
          <p:cNvSpPr/>
          <p:nvPr/>
        </p:nvSpPr>
        <p:spPr>
          <a:xfrm>
            <a:off x="263352" y="1052736"/>
            <a:ext cx="11665296"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800">
                <a:solidFill>
                  <a:srgbClr val="FFFF00"/>
                </a:solidFill>
                <a:latin typeface="Calibri"/>
                <a:ea typeface="Calibri"/>
                <a:cs typeface="Calibri"/>
                <a:sym typeface="Calibri"/>
              </a:rPr>
              <a:t>В 1927 г. </a:t>
            </a:r>
            <a:r>
              <a:rPr b="1" lang="ru-RU" sz="2400">
                <a:solidFill>
                  <a:schemeClr val="lt1"/>
                </a:solidFill>
                <a:latin typeface="Calibri"/>
                <a:ea typeface="Calibri"/>
                <a:cs typeface="Calibri"/>
                <a:sym typeface="Calibri"/>
              </a:rPr>
              <a:t>в США был снят первый звуковой фильм «Певец джаза»; </a:t>
            </a: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rPr b="1" lang="ru-RU" sz="2800">
                <a:solidFill>
                  <a:srgbClr val="FFFF00"/>
                </a:solidFill>
                <a:latin typeface="Calibri"/>
                <a:ea typeface="Calibri"/>
                <a:cs typeface="Calibri"/>
                <a:sym typeface="Calibri"/>
              </a:rPr>
              <a:t>1930-е гг. </a:t>
            </a:r>
            <a:r>
              <a:rPr b="1" lang="ru-RU" sz="2400">
                <a:solidFill>
                  <a:schemeClr val="lt1"/>
                </a:solidFill>
                <a:latin typeface="Calibri"/>
                <a:ea typeface="Calibri"/>
                <a:cs typeface="Calibri"/>
                <a:sym typeface="Calibri"/>
              </a:rPr>
              <a:t>появились первые цветные киноленты («La Cucaracha» 1934 год); </a:t>
            </a:r>
            <a:endParaRPr/>
          </a:p>
        </p:txBody>
      </p:sp>
      <p:pic>
        <p:nvPicPr>
          <p:cNvPr id="217" name="Google Shape;217;p28"/>
          <p:cNvPicPr preferRelativeResize="0"/>
          <p:nvPr/>
        </p:nvPicPr>
        <p:blipFill rotWithShape="1">
          <a:blip r:embed="rId3">
            <a:alphaModFix/>
          </a:blip>
          <a:srcRect b="0" l="0" r="0" t="0"/>
          <a:stretch/>
        </p:blipFill>
        <p:spPr>
          <a:xfrm>
            <a:off x="191344" y="2060848"/>
            <a:ext cx="4015736" cy="3096344"/>
          </a:xfrm>
          <a:prstGeom prst="rect">
            <a:avLst/>
          </a:prstGeom>
          <a:noFill/>
          <a:ln>
            <a:noFill/>
          </a:ln>
        </p:spPr>
      </p:pic>
      <p:sp>
        <p:nvSpPr>
          <p:cNvPr id="218" name="Google Shape;218;p28"/>
          <p:cNvSpPr/>
          <p:nvPr/>
        </p:nvSpPr>
        <p:spPr>
          <a:xfrm>
            <a:off x="8688288" y="5157192"/>
            <a:ext cx="30922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1800" u="sng">
                <a:solidFill>
                  <a:schemeClr val="dk1"/>
                </a:solidFill>
                <a:latin typeface="Calibri"/>
                <a:ea typeface="Calibri"/>
                <a:cs typeface="Calibri"/>
                <a:sym typeface="Calibri"/>
                <a:hlinkClick r:id="rId4">
                  <a:extLst>
                    <a:ext uri="{A12FA001-AC4F-418D-AE19-62706E023703}">
                      <ahyp:hlinkClr val="tx"/>
                    </a:ext>
                  </a:extLst>
                </a:hlinkClick>
              </a:rPr>
              <a:t>https://youtu.be/fbw_yShECIg</a:t>
            </a:r>
            <a:r>
              <a:rPr lang="ru-RU"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19" name="Google Shape;219;p28"/>
          <p:cNvPicPr preferRelativeResize="0"/>
          <p:nvPr/>
        </p:nvPicPr>
        <p:blipFill rotWithShape="1">
          <a:blip r:embed="rId5">
            <a:alphaModFix/>
          </a:blip>
          <a:srcRect b="0" l="0" r="0" t="0"/>
          <a:stretch/>
        </p:blipFill>
        <p:spPr>
          <a:xfrm>
            <a:off x="7680176" y="1988840"/>
            <a:ext cx="4248472" cy="3180285"/>
          </a:xfrm>
          <a:prstGeom prst="rect">
            <a:avLst/>
          </a:prstGeom>
          <a:noFill/>
          <a:ln>
            <a:noFill/>
          </a:ln>
        </p:spPr>
      </p:pic>
      <p:sp>
        <p:nvSpPr>
          <p:cNvPr id="220" name="Google Shape;220;p28"/>
          <p:cNvSpPr/>
          <p:nvPr/>
        </p:nvSpPr>
        <p:spPr>
          <a:xfrm>
            <a:off x="335360" y="5301208"/>
            <a:ext cx="318696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ru-RU" sz="1800" u="sng">
                <a:solidFill>
                  <a:schemeClr val="dk1"/>
                </a:solidFill>
                <a:latin typeface="Calibri"/>
                <a:ea typeface="Calibri"/>
                <a:cs typeface="Calibri"/>
                <a:sym typeface="Calibri"/>
                <a:hlinkClick r:id="rId6">
                  <a:extLst>
                    <a:ext uri="{A12FA001-AC4F-418D-AE19-62706E023703}">
                      <ahyp:hlinkClr val="tx"/>
                    </a:ext>
                  </a:extLst>
                </a:hlinkClick>
              </a:rPr>
              <a:t>https://youtu.be/_1R8N2uhtp0</a:t>
            </a:r>
            <a:r>
              <a:rPr lang="ru-RU"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21" name="Google Shape;221;p28"/>
          <p:cNvPicPr preferRelativeResize="0"/>
          <p:nvPr/>
        </p:nvPicPr>
        <p:blipFill rotWithShape="1">
          <a:blip r:embed="rId7">
            <a:alphaModFix/>
          </a:blip>
          <a:srcRect b="0" l="0" r="0" t="0"/>
          <a:stretch/>
        </p:blipFill>
        <p:spPr>
          <a:xfrm>
            <a:off x="4655840" y="2060848"/>
            <a:ext cx="2682230" cy="3932201"/>
          </a:xfrm>
          <a:prstGeom prst="rect">
            <a:avLst/>
          </a:prstGeom>
          <a:noFill/>
          <a:ln>
            <a:noFill/>
          </a:ln>
        </p:spPr>
      </p:pic>
      <p:sp>
        <p:nvSpPr>
          <p:cNvPr id="222" name="Google Shape;222;p28"/>
          <p:cNvSpPr/>
          <p:nvPr/>
        </p:nvSpPr>
        <p:spPr>
          <a:xfrm>
            <a:off x="4871864" y="5949280"/>
            <a:ext cx="218098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Чарльз Чаплин</a:t>
            </a:r>
            <a:endParaRPr/>
          </a:p>
        </p:txBody>
      </p:sp>
      <p:sp>
        <p:nvSpPr>
          <p:cNvPr id="223" name="Google Shape;223;p28"/>
          <p:cNvSpPr/>
          <p:nvPr/>
        </p:nvSpPr>
        <p:spPr>
          <a:xfrm>
            <a:off x="4583832" y="6381328"/>
            <a:ext cx="315355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1800" u="sng">
                <a:solidFill>
                  <a:schemeClr val="dk1"/>
                </a:solidFill>
                <a:latin typeface="Calibri"/>
                <a:ea typeface="Calibri"/>
                <a:cs typeface="Calibri"/>
                <a:sym typeface="Calibri"/>
                <a:hlinkClick r:id="rId8">
                  <a:extLst>
                    <a:ext uri="{A12FA001-AC4F-418D-AE19-62706E023703}">
                      <ahyp:hlinkClr val="tx"/>
                    </a:ext>
                  </a:extLst>
                </a:hlinkClick>
              </a:rPr>
              <a:t>https://youtu.be/KaFGmYki-rs</a:t>
            </a:r>
            <a:r>
              <a:rPr b="1" lang="ru-RU"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 calcmode="lin" valueType="num">
                                      <p:cBhvr additive="base">
                                        <p:cTn dur="500"/>
                                        <p:tgtEl>
                                          <p:spTgt spid="21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 calcmode="lin" valueType="num">
                                      <p:cBhvr additive="base">
                                        <p:cTn dur="500"/>
                                        <p:tgtEl>
                                          <p:spTgt spid="216">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500"/>
                                        <p:tgtEl>
                                          <p:spTgt spid="2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0">
                                            <p:txEl>
                                              <p:pRg end="0" st="0"/>
                                            </p:txEl>
                                          </p:spTgt>
                                        </p:tgtEl>
                                        <p:attrNameLst>
                                          <p:attrName>style.visibility</p:attrName>
                                        </p:attrNameLst>
                                      </p:cBhvr>
                                      <p:to>
                                        <p:strVal val="visible"/>
                                      </p:to>
                                    </p:set>
                                    <p:anim calcmode="lin" valueType="num">
                                      <p:cBhvr additive="base">
                                        <p:cTn dur="500"/>
                                        <p:tgtEl>
                                          <p:spTgt spid="22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500"/>
                                        <p:tgtEl>
                                          <p:spTgt spid="2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 calcmode="lin" valueType="num">
                                      <p:cBhvr additive="base">
                                        <p:cTn dur="500"/>
                                        <p:tgtEl>
                                          <p:spTgt spid="21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500"/>
                                        <p:tgtEl>
                                          <p:spTgt spid="221"/>
                                        </p:tgtEl>
                                        <p:attrNameLst>
                                          <p:attrName>ppt_w</p:attrName>
                                        </p:attrNameLst>
                                      </p:cBhvr>
                                      <p:tavLst>
                                        <p:tav fmla="" tm="0">
                                          <p:val>
                                            <p:strVal val="0"/>
                                          </p:val>
                                        </p:tav>
                                        <p:tav fmla="" tm="100000">
                                          <p:val>
                                            <p:strVal val="#ppt_w"/>
                                          </p:val>
                                        </p:tav>
                                      </p:tavLst>
                                    </p:anim>
                                    <p:anim calcmode="lin" valueType="num">
                                      <p:cBhvr additive="base">
                                        <p:cTn dur="500"/>
                                        <p:tgtEl>
                                          <p:spTgt spid="2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 calcmode="lin" valueType="num">
                                      <p:cBhvr additive="base">
                                        <p:cTn dur="500"/>
                                        <p:tgtEl>
                                          <p:spTgt spid="22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222">
                                            <p:txEl>
                                              <p:pRg end="0" st="0"/>
                                            </p:txEl>
                                          </p:spTgt>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ppt_w</p:attrName>
                                        </p:attrNameLst>
                                      </p:cBhvr>
                                      <p:tavLst>
                                        <p:tav fmla="" tm="0">
                                          <p:val>
                                            <p:strVal val="0"/>
                                          </p:val>
                                        </p:tav>
                                        <p:tav fmla="" tm="100000">
                                          <p:val>
                                            <p:strVal val="#ppt_w"/>
                                          </p:val>
                                        </p:tav>
                                      </p:tavLst>
                                    </p:anim>
                                    <p:anim calcmode="lin" valueType="num">
                                      <p:cBhvr additive="base">
                                        <p:cTn dur="5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p:nvPr/>
        </p:nvSpPr>
        <p:spPr>
          <a:xfrm>
            <a:off x="119322" y="0"/>
            <a:ext cx="48816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5400" cap="none">
                <a:solidFill>
                  <a:srgbClr val="FFFFFF"/>
                </a:solidFill>
                <a:latin typeface="Lobster"/>
                <a:ea typeface="Lobster"/>
                <a:cs typeface="Lobster"/>
                <a:sym typeface="Lobster"/>
              </a:rPr>
              <a:t>Архитектура</a:t>
            </a:r>
            <a:endParaRPr b="1" sz="5400" cap="none">
              <a:solidFill>
                <a:srgbClr val="FFFFFF"/>
              </a:solidFill>
              <a:latin typeface="Lobster"/>
              <a:ea typeface="Lobster"/>
              <a:cs typeface="Lobster"/>
              <a:sym typeface="Lobster"/>
            </a:endParaRPr>
          </a:p>
        </p:txBody>
      </p:sp>
      <p:sp>
        <p:nvSpPr>
          <p:cNvPr id="229" name="Google Shape;229;p29"/>
          <p:cNvSpPr/>
          <p:nvPr/>
        </p:nvSpPr>
        <p:spPr>
          <a:xfrm>
            <a:off x="191344" y="908720"/>
            <a:ext cx="4752528"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В 1919 г. немецким архитектором В. Гропиусом была основана школа Баухауз («Дом строительства»)</a:t>
            </a:r>
            <a:endParaRPr/>
          </a:p>
        </p:txBody>
      </p:sp>
      <p:pic>
        <p:nvPicPr>
          <p:cNvPr id="230" name="Google Shape;230;p29"/>
          <p:cNvPicPr preferRelativeResize="0"/>
          <p:nvPr/>
        </p:nvPicPr>
        <p:blipFill rotWithShape="1">
          <a:blip r:embed="rId3">
            <a:alphaModFix/>
          </a:blip>
          <a:srcRect b="0" l="0" r="0" t="0"/>
          <a:stretch/>
        </p:blipFill>
        <p:spPr>
          <a:xfrm>
            <a:off x="119336" y="2492896"/>
            <a:ext cx="5112568" cy="4151100"/>
          </a:xfrm>
          <a:prstGeom prst="rect">
            <a:avLst/>
          </a:prstGeom>
          <a:noFill/>
          <a:ln>
            <a:noFill/>
          </a:ln>
        </p:spPr>
      </p:pic>
      <p:pic>
        <p:nvPicPr>
          <p:cNvPr id="231" name="Google Shape;231;p29"/>
          <p:cNvPicPr preferRelativeResize="0"/>
          <p:nvPr/>
        </p:nvPicPr>
        <p:blipFill rotWithShape="1">
          <a:blip r:embed="rId4">
            <a:alphaModFix/>
          </a:blip>
          <a:srcRect b="0" l="0" r="0" t="0"/>
          <a:stretch/>
        </p:blipFill>
        <p:spPr>
          <a:xfrm>
            <a:off x="6600056" y="2492896"/>
            <a:ext cx="5328592" cy="4173760"/>
          </a:xfrm>
          <a:prstGeom prst="rect">
            <a:avLst/>
          </a:prstGeom>
          <a:noFill/>
          <a:ln>
            <a:noFill/>
          </a:ln>
        </p:spPr>
      </p:pic>
      <p:sp>
        <p:nvSpPr>
          <p:cNvPr id="232" name="Google Shape;232;p29"/>
          <p:cNvSpPr/>
          <p:nvPr/>
        </p:nvSpPr>
        <p:spPr>
          <a:xfrm>
            <a:off x="6744072" y="1268760"/>
            <a:ext cx="5087888"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Пионером данного архитектурного стиля стал французский архитектор Ле Корбюзье</a:t>
            </a:r>
            <a:endParaRPr/>
          </a:p>
        </p:txBody>
      </p:sp>
      <p:sp>
        <p:nvSpPr>
          <p:cNvPr id="233" name="Google Shape;233;p29"/>
          <p:cNvSpPr/>
          <p:nvPr/>
        </p:nvSpPr>
        <p:spPr>
          <a:xfrm>
            <a:off x="5412868" y="260648"/>
            <a:ext cx="6768752"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cap="none">
                <a:solidFill>
                  <a:srgbClr val="FFFFFF"/>
                </a:solidFill>
                <a:latin typeface="Calibri"/>
                <a:ea typeface="Calibri"/>
                <a:cs typeface="Calibri"/>
                <a:sym typeface="Calibri"/>
              </a:rPr>
              <a:t>Назвать и охарактеризовать представленные архитектурные стили.</a:t>
            </a:r>
            <a:endParaRPr b="1" sz="2800" cap="non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4"/>
          <p:cNvSpPr/>
          <p:nvPr/>
        </p:nvSpPr>
        <p:spPr>
          <a:xfrm>
            <a:off x="623392" y="620688"/>
            <a:ext cx="11017224" cy="50783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ru-RU" sz="5400" u="none" cap="none" strike="noStrike">
                <a:solidFill>
                  <a:srgbClr val="FFFFFF"/>
                </a:solidFill>
                <a:latin typeface="Calibri"/>
                <a:ea typeface="Calibri"/>
                <a:cs typeface="Calibri"/>
                <a:sym typeface="Calibri"/>
              </a:rPr>
              <a:t>Домашнее задание:</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 8, </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повторить §§ 1-7, </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Подготовиться к обобщающему уроку.</a:t>
            </a:r>
            <a:endParaRPr/>
          </a:p>
          <a:p>
            <a:pPr indent="0" lvl="0" marL="0" marR="0" rtl="0" algn="ctr">
              <a:spcBef>
                <a:spcPts val="0"/>
              </a:spcBef>
              <a:spcAft>
                <a:spcPts val="0"/>
              </a:spcAft>
              <a:buNone/>
            </a:pPr>
            <a:r>
              <a:rPr b="1" i="0" lang="ru-RU" sz="5400" u="none" cap="none" strike="noStrike">
                <a:solidFill>
                  <a:srgbClr val="E5B8B7"/>
                </a:solidFill>
                <a:latin typeface="Calibri"/>
                <a:ea typeface="Calibri"/>
                <a:cs typeface="Calibri"/>
                <a:sym typeface="Calibri"/>
              </a:rPr>
              <a:t>Вопросы стр. 47.</a:t>
            </a:r>
            <a:endParaRPr b="1" i="0" sz="5400" u="none" cap="none" strike="noStrike">
              <a:solidFill>
                <a:srgbClr val="E5B8B7"/>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5"/>
          <p:cNvSpPr txBox="1"/>
          <p:nvPr>
            <p:ph type="title"/>
          </p:nvPr>
        </p:nvSpPr>
        <p:spPr>
          <a:xfrm>
            <a:off x="911424" y="5373217"/>
            <a:ext cx="10363200" cy="1362075"/>
          </a:xfrm>
          <a:prstGeom prst="rect">
            <a:avLst/>
          </a:prstGeom>
          <a:solidFill>
            <a:schemeClr val="accent4">
              <a:alpha val="49803"/>
            </a:schemeClr>
          </a:solid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Calibri"/>
              <a:buNone/>
            </a:pPr>
            <a:r>
              <a:rPr lang="ru-RU">
                <a:solidFill>
                  <a:schemeClr val="lt1"/>
                </a:solidFill>
                <a:latin typeface="Calibri"/>
                <a:ea typeface="Calibri"/>
                <a:cs typeface="Calibri"/>
                <a:sym typeface="Calibri"/>
              </a:rPr>
              <a:t>НАУКА И КУЛЬТУРА ЗАПАДНОЙ ЕВРОПЫ И США</a:t>
            </a:r>
            <a:br>
              <a:rPr lang="ru-RU">
                <a:solidFill>
                  <a:schemeClr val="lt1"/>
                </a:solidFill>
                <a:latin typeface="Calibri"/>
                <a:ea typeface="Calibri"/>
                <a:cs typeface="Calibri"/>
                <a:sym typeface="Calibri"/>
              </a:rPr>
            </a:br>
            <a:r>
              <a:rPr lang="ru-RU">
                <a:solidFill>
                  <a:schemeClr val="lt1"/>
                </a:solidFill>
                <a:latin typeface="Calibri"/>
                <a:ea typeface="Calibri"/>
                <a:cs typeface="Calibri"/>
                <a:sym typeface="Calibri"/>
              </a:rPr>
              <a:t>В МЕЖВОЕННЫЙ ПЕРИОД</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6"/>
          <p:cNvSpPr/>
          <p:nvPr/>
        </p:nvSpPr>
        <p:spPr>
          <a:xfrm>
            <a:off x="479376" y="116632"/>
            <a:ext cx="11161240"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ru-RU" sz="3200" u="none" cap="none" strike="noStrike">
                <a:solidFill>
                  <a:srgbClr val="F05923"/>
                </a:solidFill>
                <a:latin typeface="Arial"/>
                <a:ea typeface="Arial"/>
                <a:cs typeface="Arial"/>
                <a:sym typeface="Arial"/>
              </a:rPr>
              <a:t>Естественные науки и научно-технический прогресс.</a:t>
            </a:r>
            <a:r>
              <a:rPr b="0" i="0" lang="ru-RU" sz="3200" u="none" cap="none" strike="noStrike">
                <a:solidFill>
                  <a:schemeClr val="dk1"/>
                </a:solidFill>
                <a:latin typeface="Calibri"/>
                <a:ea typeface="Calibri"/>
                <a:cs typeface="Calibri"/>
                <a:sym typeface="Calibri"/>
              </a:rPr>
              <a:t> </a:t>
            </a:r>
            <a:br>
              <a:rPr b="0" i="0" lang="ru-RU" sz="3200" u="none" cap="none" strike="noStrike">
                <a:solidFill>
                  <a:schemeClr val="dk1"/>
                </a:solidFill>
                <a:latin typeface="Calibri"/>
                <a:ea typeface="Calibri"/>
                <a:cs typeface="Calibri"/>
                <a:sym typeface="Calibri"/>
              </a:rPr>
            </a:br>
            <a:endParaRPr b="0" i="0" sz="3200" u="none" cap="none" strike="noStrike">
              <a:solidFill>
                <a:schemeClr val="dk1"/>
              </a:solidFill>
              <a:latin typeface="Calibri"/>
              <a:ea typeface="Calibri"/>
              <a:cs typeface="Calibri"/>
              <a:sym typeface="Calibri"/>
            </a:endParaRPr>
          </a:p>
        </p:txBody>
      </p:sp>
      <p:pic>
        <p:nvPicPr>
          <p:cNvPr id="67" name="Google Shape;67;p16"/>
          <p:cNvPicPr preferRelativeResize="0"/>
          <p:nvPr/>
        </p:nvPicPr>
        <p:blipFill rotWithShape="1">
          <a:blip r:embed="rId3">
            <a:alphaModFix/>
          </a:blip>
          <a:srcRect b="0" l="0" r="13310" t="0"/>
          <a:stretch/>
        </p:blipFill>
        <p:spPr>
          <a:xfrm>
            <a:off x="263352" y="764704"/>
            <a:ext cx="2122401" cy="2448272"/>
          </a:xfrm>
          <a:prstGeom prst="rect">
            <a:avLst/>
          </a:prstGeom>
          <a:noFill/>
          <a:ln>
            <a:noFill/>
          </a:ln>
        </p:spPr>
      </p:pic>
      <p:pic>
        <p:nvPicPr>
          <p:cNvPr id="68" name="Google Shape;68;p16"/>
          <p:cNvPicPr preferRelativeResize="0"/>
          <p:nvPr/>
        </p:nvPicPr>
        <p:blipFill rotWithShape="1">
          <a:blip r:embed="rId4">
            <a:alphaModFix/>
          </a:blip>
          <a:srcRect b="0" l="0" r="0" t="0"/>
          <a:stretch/>
        </p:blipFill>
        <p:spPr>
          <a:xfrm>
            <a:off x="2855640" y="764704"/>
            <a:ext cx="1905266" cy="2438740"/>
          </a:xfrm>
          <a:prstGeom prst="rect">
            <a:avLst/>
          </a:prstGeom>
          <a:noFill/>
          <a:ln>
            <a:noFill/>
          </a:ln>
        </p:spPr>
      </p:pic>
      <p:pic>
        <p:nvPicPr>
          <p:cNvPr id="69" name="Google Shape;69;p16"/>
          <p:cNvPicPr preferRelativeResize="0"/>
          <p:nvPr/>
        </p:nvPicPr>
        <p:blipFill rotWithShape="1">
          <a:blip r:embed="rId5">
            <a:alphaModFix/>
          </a:blip>
          <a:srcRect b="0" l="0" r="0" t="0"/>
          <a:stretch/>
        </p:blipFill>
        <p:spPr>
          <a:xfrm>
            <a:off x="5159896" y="764704"/>
            <a:ext cx="1696303" cy="2448272"/>
          </a:xfrm>
          <a:prstGeom prst="rect">
            <a:avLst/>
          </a:prstGeom>
          <a:noFill/>
          <a:ln>
            <a:noFill/>
          </a:ln>
        </p:spPr>
      </p:pic>
      <p:pic>
        <p:nvPicPr>
          <p:cNvPr id="70" name="Google Shape;70;p16"/>
          <p:cNvPicPr preferRelativeResize="0"/>
          <p:nvPr/>
        </p:nvPicPr>
        <p:blipFill rotWithShape="1">
          <a:blip r:embed="rId6">
            <a:alphaModFix/>
          </a:blip>
          <a:srcRect b="0" l="0" r="0" t="0"/>
          <a:stretch/>
        </p:blipFill>
        <p:spPr>
          <a:xfrm>
            <a:off x="7248128" y="764704"/>
            <a:ext cx="1872208" cy="2474284"/>
          </a:xfrm>
          <a:prstGeom prst="rect">
            <a:avLst/>
          </a:prstGeom>
          <a:noFill/>
          <a:ln>
            <a:noFill/>
          </a:ln>
        </p:spPr>
      </p:pic>
      <p:pic>
        <p:nvPicPr>
          <p:cNvPr id="71" name="Google Shape;71;p16"/>
          <p:cNvPicPr preferRelativeResize="0"/>
          <p:nvPr/>
        </p:nvPicPr>
        <p:blipFill rotWithShape="1">
          <a:blip r:embed="rId7">
            <a:alphaModFix/>
          </a:blip>
          <a:srcRect b="0" l="9832" r="9723" t="0"/>
          <a:stretch/>
        </p:blipFill>
        <p:spPr>
          <a:xfrm>
            <a:off x="9696400" y="764704"/>
            <a:ext cx="1961805" cy="2438740"/>
          </a:xfrm>
          <a:prstGeom prst="rect">
            <a:avLst/>
          </a:prstGeom>
          <a:noFill/>
          <a:ln>
            <a:noFill/>
          </a:ln>
        </p:spPr>
      </p:pic>
      <p:sp>
        <p:nvSpPr>
          <p:cNvPr id="72" name="Google Shape;72;p16"/>
          <p:cNvSpPr/>
          <p:nvPr/>
        </p:nvSpPr>
        <p:spPr>
          <a:xfrm>
            <a:off x="695400" y="3212976"/>
            <a:ext cx="143340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ru-RU" sz="2400" u="none" cap="none" strike="noStrike">
                <a:solidFill>
                  <a:schemeClr val="lt1"/>
                </a:solidFill>
                <a:latin typeface="Calibri"/>
                <a:ea typeface="Calibri"/>
                <a:cs typeface="Calibri"/>
                <a:sym typeface="Calibri"/>
              </a:rPr>
              <a:t>М. Планк</a:t>
            </a:r>
            <a:endParaRPr/>
          </a:p>
        </p:txBody>
      </p:sp>
      <p:sp>
        <p:nvSpPr>
          <p:cNvPr id="73" name="Google Shape;73;p16"/>
          <p:cNvSpPr/>
          <p:nvPr/>
        </p:nvSpPr>
        <p:spPr>
          <a:xfrm>
            <a:off x="2855640" y="3212976"/>
            <a:ext cx="197554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Э. Резерфорд</a:t>
            </a:r>
            <a:endParaRPr/>
          </a:p>
        </p:txBody>
      </p:sp>
      <p:sp>
        <p:nvSpPr>
          <p:cNvPr id="74" name="Google Shape;74;p16"/>
          <p:cNvSpPr/>
          <p:nvPr/>
        </p:nvSpPr>
        <p:spPr>
          <a:xfrm>
            <a:off x="5519936" y="3212976"/>
            <a:ext cx="103105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Н. Бор</a:t>
            </a:r>
            <a:endParaRPr/>
          </a:p>
        </p:txBody>
      </p:sp>
      <p:sp>
        <p:nvSpPr>
          <p:cNvPr id="75" name="Google Shape;75;p16"/>
          <p:cNvSpPr/>
          <p:nvPr/>
        </p:nvSpPr>
        <p:spPr>
          <a:xfrm>
            <a:off x="7320136" y="3212976"/>
            <a:ext cx="187775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А. Эйнштейн</a:t>
            </a:r>
            <a:endParaRPr/>
          </a:p>
        </p:txBody>
      </p:sp>
      <p:sp>
        <p:nvSpPr>
          <p:cNvPr id="76" name="Google Shape;76;p16"/>
          <p:cNvSpPr/>
          <p:nvPr/>
        </p:nvSpPr>
        <p:spPr>
          <a:xfrm>
            <a:off x="10128448" y="3212976"/>
            <a:ext cx="125457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Н. Тесла</a:t>
            </a:r>
            <a:endParaRPr/>
          </a:p>
        </p:txBody>
      </p:sp>
      <p:sp>
        <p:nvSpPr>
          <p:cNvPr id="77" name="Google Shape;77;p16"/>
          <p:cNvSpPr/>
          <p:nvPr/>
        </p:nvSpPr>
        <p:spPr>
          <a:xfrm>
            <a:off x="191344" y="4149080"/>
            <a:ext cx="11809312"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cap="none">
                <a:solidFill>
                  <a:srgbClr val="FFFFFF"/>
                </a:solidFill>
                <a:latin typeface="Calibri"/>
                <a:ea typeface="Calibri"/>
                <a:cs typeface="Calibri"/>
                <a:sym typeface="Calibri"/>
              </a:rPr>
              <a:t>Каким образом работы и открытия данных учёных способствовали техническому прогрессу?</a:t>
            </a:r>
            <a:endParaRPr b="1" sz="4000"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191344" y="2708920"/>
            <a:ext cx="1800200" cy="34778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Уоллес Хьюм Карозерс - американский ученый, ведущий химик-органик компании DuPont, изобретатель нейлона</a:t>
            </a:r>
            <a:endParaRPr/>
          </a:p>
        </p:txBody>
      </p:sp>
      <p:pic>
        <p:nvPicPr>
          <p:cNvPr id="83" name="Google Shape;83;p17"/>
          <p:cNvPicPr preferRelativeResize="0"/>
          <p:nvPr/>
        </p:nvPicPr>
        <p:blipFill rotWithShape="1">
          <a:blip r:embed="rId3">
            <a:alphaModFix/>
          </a:blip>
          <a:srcRect b="0" l="0" r="0" t="0"/>
          <a:stretch/>
        </p:blipFill>
        <p:spPr>
          <a:xfrm>
            <a:off x="335361" y="260648"/>
            <a:ext cx="1656184" cy="2421088"/>
          </a:xfrm>
          <a:prstGeom prst="rect">
            <a:avLst/>
          </a:prstGeom>
          <a:noFill/>
          <a:ln>
            <a:noFill/>
          </a:ln>
        </p:spPr>
      </p:pic>
      <p:sp>
        <p:nvSpPr>
          <p:cNvPr id="84" name="Google Shape;84;p17"/>
          <p:cNvSpPr/>
          <p:nvPr/>
        </p:nvSpPr>
        <p:spPr>
          <a:xfrm>
            <a:off x="2207568" y="2780928"/>
            <a:ext cx="1656184" cy="16312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Пауль Шлак - немецкий химик, изобретатель капрона</a:t>
            </a:r>
            <a:endParaRPr b="1" sz="2000">
              <a:solidFill>
                <a:schemeClr val="lt1"/>
              </a:solidFill>
              <a:latin typeface="Calibri"/>
              <a:ea typeface="Calibri"/>
              <a:cs typeface="Calibri"/>
              <a:sym typeface="Calibri"/>
            </a:endParaRPr>
          </a:p>
        </p:txBody>
      </p:sp>
      <p:pic>
        <p:nvPicPr>
          <p:cNvPr id="85" name="Google Shape;85;p17"/>
          <p:cNvPicPr preferRelativeResize="0"/>
          <p:nvPr/>
        </p:nvPicPr>
        <p:blipFill rotWithShape="1">
          <a:blip r:embed="rId4">
            <a:alphaModFix/>
          </a:blip>
          <a:srcRect b="0" l="0" r="8172" t="0"/>
          <a:stretch/>
        </p:blipFill>
        <p:spPr>
          <a:xfrm>
            <a:off x="2135560" y="260648"/>
            <a:ext cx="1800200" cy="2460338"/>
          </a:xfrm>
          <a:prstGeom prst="rect">
            <a:avLst/>
          </a:prstGeom>
          <a:noFill/>
          <a:ln>
            <a:noFill/>
          </a:ln>
        </p:spPr>
      </p:pic>
      <p:sp>
        <p:nvSpPr>
          <p:cNvPr id="86" name="Google Shape;86;p17"/>
          <p:cNvSpPr/>
          <p:nvPr/>
        </p:nvSpPr>
        <p:spPr>
          <a:xfrm>
            <a:off x="4151784" y="2780928"/>
            <a:ext cx="1944216"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rgbClr val="FFFFFF"/>
                </a:solidFill>
                <a:latin typeface="Calibri"/>
                <a:ea typeface="Calibri"/>
                <a:cs typeface="Calibri"/>
                <a:sym typeface="Calibri"/>
              </a:rPr>
              <a:t>Александр Флеминг - </a:t>
            </a:r>
            <a:endParaRPr b="1" sz="2000">
              <a:solidFill>
                <a:srgbClr val="FFFFFF"/>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британский бактериолог, создатель</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первого в мире антибиотика - пенициллина</a:t>
            </a:r>
            <a:endParaRPr b="1" sz="2000">
              <a:solidFill>
                <a:schemeClr val="lt1"/>
              </a:solidFill>
              <a:latin typeface="Calibri"/>
              <a:ea typeface="Calibri"/>
              <a:cs typeface="Calibri"/>
              <a:sym typeface="Calibri"/>
            </a:endParaRPr>
          </a:p>
        </p:txBody>
      </p:sp>
      <p:pic>
        <p:nvPicPr>
          <p:cNvPr id="87" name="Google Shape;87;p17"/>
          <p:cNvPicPr preferRelativeResize="0"/>
          <p:nvPr/>
        </p:nvPicPr>
        <p:blipFill rotWithShape="1">
          <a:blip r:embed="rId5">
            <a:alphaModFix/>
          </a:blip>
          <a:srcRect b="0" l="0" r="0" t="0"/>
          <a:stretch/>
        </p:blipFill>
        <p:spPr>
          <a:xfrm>
            <a:off x="4223792" y="260648"/>
            <a:ext cx="1689118" cy="2448272"/>
          </a:xfrm>
          <a:prstGeom prst="rect">
            <a:avLst/>
          </a:prstGeom>
          <a:noFill/>
          <a:ln>
            <a:noFill/>
          </a:ln>
        </p:spPr>
      </p:pic>
      <p:pic>
        <p:nvPicPr>
          <p:cNvPr id="88" name="Google Shape;88;p17"/>
          <p:cNvPicPr preferRelativeResize="0"/>
          <p:nvPr/>
        </p:nvPicPr>
        <p:blipFill rotWithShape="1">
          <a:blip r:embed="rId6">
            <a:alphaModFix/>
          </a:blip>
          <a:srcRect b="0" l="0" r="0" t="0"/>
          <a:stretch/>
        </p:blipFill>
        <p:spPr>
          <a:xfrm>
            <a:off x="6096000" y="260648"/>
            <a:ext cx="1701591" cy="2520280"/>
          </a:xfrm>
          <a:prstGeom prst="rect">
            <a:avLst/>
          </a:prstGeom>
          <a:noFill/>
          <a:ln>
            <a:noFill/>
          </a:ln>
        </p:spPr>
      </p:pic>
      <p:sp>
        <p:nvSpPr>
          <p:cNvPr id="89" name="Google Shape;89;p17"/>
          <p:cNvSpPr/>
          <p:nvPr/>
        </p:nvSpPr>
        <p:spPr>
          <a:xfrm>
            <a:off x="6096000" y="2780928"/>
            <a:ext cx="1995264"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Хуго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де Фриз -нидерландский фи­зио­лог </a:t>
            </a:r>
            <a:endParaRPr b="1" sz="20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рас­тений,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гене­тик </a:t>
            </a:r>
            <a:endParaRPr b="1" sz="2000">
              <a:solidFill>
                <a:schemeClr val="lt1"/>
              </a:solidFill>
              <a:latin typeface="Calibri"/>
              <a:ea typeface="Calibri"/>
              <a:cs typeface="Calibri"/>
              <a:sym typeface="Calibri"/>
            </a:endParaRPr>
          </a:p>
        </p:txBody>
      </p:sp>
      <p:sp>
        <p:nvSpPr>
          <p:cNvPr id="90" name="Google Shape;90;p17"/>
          <p:cNvSpPr/>
          <p:nvPr/>
        </p:nvSpPr>
        <p:spPr>
          <a:xfrm>
            <a:off x="8472264" y="2780928"/>
            <a:ext cx="1473919"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Карл Эрих Корренс -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немецкий бо­та­ник</a:t>
            </a:r>
            <a:endParaRPr/>
          </a:p>
        </p:txBody>
      </p:sp>
      <p:pic>
        <p:nvPicPr>
          <p:cNvPr id="91" name="Google Shape;91;p17"/>
          <p:cNvPicPr preferRelativeResize="0"/>
          <p:nvPr/>
        </p:nvPicPr>
        <p:blipFill rotWithShape="1">
          <a:blip r:embed="rId7">
            <a:alphaModFix/>
          </a:blip>
          <a:srcRect b="0" l="0" r="0" t="0"/>
          <a:stretch/>
        </p:blipFill>
        <p:spPr>
          <a:xfrm>
            <a:off x="8040216" y="260648"/>
            <a:ext cx="1999422" cy="2520280"/>
          </a:xfrm>
          <a:prstGeom prst="rect">
            <a:avLst/>
          </a:prstGeom>
          <a:noFill/>
          <a:ln>
            <a:noFill/>
          </a:ln>
        </p:spPr>
      </p:pic>
      <p:sp>
        <p:nvSpPr>
          <p:cNvPr id="92" name="Google Shape;92;p17"/>
          <p:cNvSpPr/>
          <p:nvPr/>
        </p:nvSpPr>
        <p:spPr>
          <a:xfrm flipH="1">
            <a:off x="10200456" y="2852936"/>
            <a:ext cx="1991544" cy="16312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000">
                <a:solidFill>
                  <a:schemeClr val="lt1"/>
                </a:solidFill>
                <a:latin typeface="Calibri"/>
                <a:ea typeface="Calibri"/>
                <a:cs typeface="Calibri"/>
                <a:sym typeface="Calibri"/>
              </a:rPr>
              <a:t>Эрих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Чер­мак-</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Зей­зе­негг – </a:t>
            </a:r>
            <a:endParaRPr/>
          </a:p>
          <a:p>
            <a:pPr indent="0" lvl="0" marL="0" marR="0" rtl="0" algn="ctr">
              <a:spcBef>
                <a:spcPts val="0"/>
              </a:spcBef>
              <a:spcAft>
                <a:spcPts val="0"/>
              </a:spcAft>
              <a:buNone/>
            </a:pPr>
            <a:r>
              <a:rPr b="1" lang="ru-RU" sz="2000">
                <a:solidFill>
                  <a:schemeClr val="lt1"/>
                </a:solidFill>
                <a:latin typeface="Calibri"/>
                <a:ea typeface="Calibri"/>
                <a:cs typeface="Calibri"/>
                <a:sym typeface="Calibri"/>
              </a:rPr>
              <a:t>австрийский гене­тик </a:t>
            </a:r>
            <a:endParaRPr b="1" sz="2000">
              <a:solidFill>
                <a:schemeClr val="lt1"/>
              </a:solidFill>
              <a:latin typeface="Calibri"/>
              <a:ea typeface="Calibri"/>
              <a:cs typeface="Calibri"/>
              <a:sym typeface="Calibri"/>
            </a:endParaRPr>
          </a:p>
        </p:txBody>
      </p:sp>
      <p:pic>
        <p:nvPicPr>
          <p:cNvPr id="93" name="Google Shape;93;p17"/>
          <p:cNvPicPr preferRelativeResize="0"/>
          <p:nvPr/>
        </p:nvPicPr>
        <p:blipFill rotWithShape="1">
          <a:blip r:embed="rId8">
            <a:alphaModFix/>
          </a:blip>
          <a:srcRect b="6825" l="8813" r="8222" t="7079"/>
          <a:stretch/>
        </p:blipFill>
        <p:spPr>
          <a:xfrm>
            <a:off x="10200456" y="260648"/>
            <a:ext cx="1903221" cy="2520280"/>
          </a:xfrm>
          <a:prstGeom prst="rect">
            <a:avLst/>
          </a:prstGeom>
          <a:noFill/>
          <a:ln>
            <a:noFill/>
          </a:ln>
        </p:spPr>
      </p:pic>
      <p:sp>
        <p:nvSpPr>
          <p:cNvPr id="94" name="Google Shape;94;p17"/>
          <p:cNvSpPr/>
          <p:nvPr/>
        </p:nvSpPr>
        <p:spPr>
          <a:xfrm>
            <a:off x="2351584" y="5301208"/>
            <a:ext cx="9649072"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a:solidFill>
                  <a:schemeClr val="lt1"/>
                </a:solidFill>
                <a:latin typeface="Calibri"/>
                <a:ea typeface="Calibri"/>
                <a:cs typeface="Calibri"/>
                <a:sym typeface="Calibri"/>
              </a:rPr>
              <a:t>Сравнивая изобретения и открытия учёных предыдущего слайда и представленных на этом, докажите противоречивость технического прогресса.</a:t>
            </a:r>
            <a:endParaRPr b="1" sz="2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p:nvPr/>
        </p:nvSpPr>
        <p:spPr>
          <a:xfrm>
            <a:off x="9560" y="116632"/>
            <a:ext cx="6312024" cy="6555641"/>
          </a:xfrm>
          <a:prstGeom prst="rect">
            <a:avLst/>
          </a:prstGeom>
          <a:solidFill>
            <a:schemeClr val="accent4">
              <a:alpha val="4980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Возникали новые отрасли знания: физическая химия, биохимия, биофизика, геофизика, электротехника, ядерная физика, электроника и др.;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заложены основы для электронно-вычислительной</a:t>
            </a:r>
            <a:endParaRPr b="1" sz="2000">
              <a:solidFill>
                <a:schemeClr val="lt1"/>
              </a:solidFill>
              <a:latin typeface="Calibri"/>
              <a:ea typeface="Calibri"/>
              <a:cs typeface="Calibri"/>
              <a:sym typeface="Calibri"/>
            </a:endParaRPr>
          </a:p>
          <a:p>
            <a:pPr indent="0" lvl="0" marL="0" marR="0" rtl="0" algn="l">
              <a:spcBef>
                <a:spcPts val="0"/>
              </a:spcBef>
              <a:spcAft>
                <a:spcPts val="0"/>
              </a:spcAft>
              <a:buNone/>
            </a:pPr>
            <a:r>
              <a:rPr b="1" lang="ru-RU" sz="2000">
                <a:solidFill>
                  <a:schemeClr val="lt1"/>
                </a:solidFill>
                <a:latin typeface="Calibri"/>
                <a:ea typeface="Calibri"/>
                <a:cs typeface="Calibri"/>
                <a:sym typeface="Calibri"/>
              </a:rPr>
              <a:t>     техники;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открыты новые химические соединения(изобретен нейлон, капрон;</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быстро развивается химическая промышленность</a:t>
            </a:r>
            <a:endParaRPr b="1" sz="20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заложены основы генетики;.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появились антибиотики, витамины и др., против целого ряда опасных болезней разрабатывались прививки;</a:t>
            </a:r>
            <a:endParaRPr b="1" sz="20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новейшие технологии способствовали стремительному развитию промышленности: металлургической, горнодобывающей, химической и др. </a:t>
            </a:r>
            <a:endParaRPr b="1" sz="20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возникли новые отрасли — электроэнергетика и машиностроение. </a:t>
            </a:r>
            <a:endParaRPr/>
          </a:p>
          <a:p>
            <a:pPr indent="-285750" lvl="0" marL="285750" marR="0" rtl="0" algn="l">
              <a:spcBef>
                <a:spcPts val="0"/>
              </a:spcBef>
              <a:spcAft>
                <a:spcPts val="0"/>
              </a:spcAft>
              <a:buClr>
                <a:schemeClr val="lt1"/>
              </a:buClr>
              <a:buSzPts val="2000"/>
              <a:buFont typeface="Noto Sans Symbols"/>
              <a:buChar char="✔"/>
            </a:pPr>
            <a:r>
              <a:rPr b="1" lang="ru-RU" sz="2000">
                <a:solidFill>
                  <a:schemeClr val="lt1"/>
                </a:solidFill>
                <a:latin typeface="Calibri"/>
                <a:ea typeface="Calibri"/>
                <a:cs typeface="Calibri"/>
                <a:sym typeface="Calibri"/>
              </a:rPr>
              <a:t>на качественно новый уровень вышли транспорт, связь  и строительство.</a:t>
            </a:r>
            <a:endParaRPr/>
          </a:p>
        </p:txBody>
      </p:sp>
      <p:sp>
        <p:nvSpPr>
          <p:cNvPr id="100" name="Google Shape;100;p18"/>
          <p:cNvSpPr/>
          <p:nvPr/>
        </p:nvSpPr>
        <p:spPr>
          <a:xfrm>
            <a:off x="6384032" y="404664"/>
            <a:ext cx="5688632" cy="6001643"/>
          </a:xfrm>
          <a:prstGeom prst="rect">
            <a:avLst/>
          </a:prstGeom>
          <a:solidFill>
            <a:schemeClr val="dk1">
              <a:alpha val="4980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Многие научные открытия использовались в военных целях. </a:t>
            </a:r>
            <a:endParaRPr b="1" sz="2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Создавались и совершенствовались новые виды вооружений: танки, самолеты, подводные лодки. </a:t>
            </a:r>
            <a:endParaRPr b="1" sz="2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В конце 1930-х гг. ученые приблизились к получению атомной энергии, что позволило через несколько лет создать атомную бомбу.</a:t>
            </a:r>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Таким образом, научно-технический прогресс носил противоречивый характер.</a:t>
            </a:r>
            <a:endParaRPr/>
          </a:p>
          <a:p>
            <a:pPr indent="-285750" lvl="0" marL="285750" marR="0" rtl="0" algn="l">
              <a:spcBef>
                <a:spcPts val="0"/>
              </a:spcBef>
              <a:spcAft>
                <a:spcPts val="0"/>
              </a:spcAft>
              <a:buClr>
                <a:schemeClr val="lt1"/>
              </a:buClr>
              <a:buSzPts val="2400"/>
              <a:buFont typeface="Noto Sans Symbols"/>
              <a:buChar char="✔"/>
            </a:pPr>
            <a:r>
              <a:rPr b="1" lang="ru-RU" sz="2400">
                <a:solidFill>
                  <a:schemeClr val="lt1"/>
                </a:solidFill>
                <a:latin typeface="Calibri"/>
                <a:ea typeface="Calibri"/>
                <a:cs typeface="Calibri"/>
                <a:sym typeface="Calibri"/>
              </a:rPr>
              <a:t>С одной стороны, он способствовал улучшению жизни людей, с другой — выводил на новый уровень создание оружия массового уничтожения.</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ppt_w</p:attrName>
                                        </p:attrNameLst>
                                      </p:cBhvr>
                                      <p:tavLst>
                                        <p:tav fmla="" tm="0">
                                          <p:val>
                                            <p:strVal val="0"/>
                                          </p:val>
                                        </p:tav>
                                        <p:tav fmla="" tm="100000">
                                          <p:val>
                                            <p:strVal val="#ppt_w"/>
                                          </p:val>
                                        </p:tav>
                                      </p:tavLst>
                                    </p:anim>
                                    <p:anim calcmode="lin" valueType="num">
                                      <p:cBhvr additive="base">
                                        <p:cTn dur="500"/>
                                        <p:tgtEl>
                                          <p:spTgt spid="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ppt_w</p:attrName>
                                        </p:attrNameLst>
                                      </p:cBhvr>
                                      <p:tavLst>
                                        <p:tav fmla="" tm="0">
                                          <p:val>
                                            <p:strVal val="0"/>
                                          </p:val>
                                        </p:tav>
                                        <p:tav fmla="" tm="100000">
                                          <p:val>
                                            <p:strVal val="#ppt_w"/>
                                          </p:val>
                                        </p:tav>
                                      </p:tavLst>
                                    </p:anim>
                                    <p:anim calcmode="lin" valueType="num">
                                      <p:cBhvr additive="base">
                                        <p:cTn dur="500"/>
                                        <p:tgtEl>
                                          <p:spTgt spid="1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p:nvPr/>
        </p:nvSpPr>
        <p:spPr>
          <a:xfrm>
            <a:off x="3071675" y="44625"/>
            <a:ext cx="6124500" cy="69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4800">
                <a:solidFill>
                  <a:srgbClr val="E5B8B7"/>
                </a:solidFill>
                <a:latin typeface="Calibri"/>
                <a:ea typeface="Calibri"/>
                <a:cs typeface="Calibri"/>
                <a:sym typeface="Calibri"/>
              </a:rPr>
              <a:t>Общественные науки.</a:t>
            </a:r>
            <a:endParaRPr/>
          </a:p>
        </p:txBody>
      </p:sp>
      <p:sp>
        <p:nvSpPr>
          <p:cNvPr id="106" name="Google Shape;106;p19"/>
          <p:cNvSpPr/>
          <p:nvPr/>
        </p:nvSpPr>
        <p:spPr>
          <a:xfrm>
            <a:off x="191344" y="3645024"/>
            <a:ext cx="3624064"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Оптимисты, говорили о преодолении капитализма и построении вместо</a:t>
            </a:r>
            <a:endParaRPr/>
          </a:p>
          <a:p>
            <a:pPr indent="0" lvl="0" marL="0" marR="0" rtl="0" algn="ctr">
              <a:spcBef>
                <a:spcPts val="0"/>
              </a:spcBef>
              <a:spcAft>
                <a:spcPts val="0"/>
              </a:spcAft>
              <a:buNone/>
            </a:pPr>
            <a:r>
              <a:rPr b="1" lang="ru-RU" sz="2400">
                <a:solidFill>
                  <a:schemeClr val="lt1"/>
                </a:solidFill>
                <a:latin typeface="Calibri"/>
                <a:ea typeface="Calibri"/>
                <a:cs typeface="Calibri"/>
                <a:sym typeface="Calibri"/>
              </a:rPr>
              <a:t>него социализма, свято верили в светлое будущее всего человечества.</a:t>
            </a:r>
            <a:endParaRPr/>
          </a:p>
        </p:txBody>
      </p:sp>
      <p:sp>
        <p:nvSpPr>
          <p:cNvPr id="107" name="Google Shape;107;p19"/>
          <p:cNvSpPr/>
          <p:nvPr/>
        </p:nvSpPr>
        <p:spPr>
          <a:xfrm>
            <a:off x="8544272" y="4077072"/>
            <a:ext cx="3456384"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Пессимисты, предрекали закат европейской культуры, наступление эры «нового Средневековья». </a:t>
            </a:r>
            <a:endParaRPr/>
          </a:p>
        </p:txBody>
      </p:sp>
      <p:pic>
        <p:nvPicPr>
          <p:cNvPr id="108" name="Google Shape;108;p19"/>
          <p:cNvPicPr preferRelativeResize="0"/>
          <p:nvPr/>
        </p:nvPicPr>
        <p:blipFill rotWithShape="1">
          <a:blip r:embed="rId3">
            <a:alphaModFix/>
          </a:blip>
          <a:srcRect b="0" l="0" r="0" t="0"/>
          <a:stretch/>
        </p:blipFill>
        <p:spPr>
          <a:xfrm>
            <a:off x="623392" y="692696"/>
            <a:ext cx="2736304" cy="2948971"/>
          </a:xfrm>
          <a:prstGeom prst="rect">
            <a:avLst/>
          </a:prstGeom>
          <a:noFill/>
          <a:ln>
            <a:noFill/>
          </a:ln>
        </p:spPr>
      </p:pic>
      <p:pic>
        <p:nvPicPr>
          <p:cNvPr id="109" name="Google Shape;109;p19"/>
          <p:cNvPicPr preferRelativeResize="0"/>
          <p:nvPr/>
        </p:nvPicPr>
        <p:blipFill rotWithShape="1">
          <a:blip r:embed="rId4">
            <a:alphaModFix/>
          </a:blip>
          <a:srcRect b="0" l="0" r="0" t="0"/>
          <a:stretch/>
        </p:blipFill>
        <p:spPr>
          <a:xfrm>
            <a:off x="8904311" y="908720"/>
            <a:ext cx="2709301" cy="3096344"/>
          </a:xfrm>
          <a:prstGeom prst="rect">
            <a:avLst/>
          </a:prstGeom>
          <a:noFill/>
          <a:ln>
            <a:noFill/>
          </a:ln>
        </p:spPr>
      </p:pic>
      <p:sp>
        <p:nvSpPr>
          <p:cNvPr id="110" name="Google Shape;110;p19"/>
          <p:cNvSpPr/>
          <p:nvPr/>
        </p:nvSpPr>
        <p:spPr>
          <a:xfrm>
            <a:off x="4079776" y="3645024"/>
            <a:ext cx="4176464"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Манифестом пессимистического мироощущения стала книга немецкого мыслителя Освальда Шпенглера</a:t>
            </a:r>
            <a:endParaRPr/>
          </a:p>
          <a:p>
            <a:pPr indent="0" lvl="0" marL="0" marR="0" rtl="0" algn="ctr">
              <a:spcBef>
                <a:spcPts val="0"/>
              </a:spcBef>
              <a:spcAft>
                <a:spcPts val="0"/>
              </a:spcAft>
              <a:buNone/>
            </a:pPr>
            <a:r>
              <a:rPr b="1" lang="ru-RU" sz="2400">
                <a:solidFill>
                  <a:schemeClr val="lt1"/>
                </a:solidFill>
                <a:latin typeface="Calibri"/>
                <a:ea typeface="Calibri"/>
                <a:cs typeface="Calibri"/>
                <a:sym typeface="Calibri"/>
              </a:rPr>
              <a:t>«Закат Европы», опубликованная в 1918—1922 гг.</a:t>
            </a:r>
            <a:endParaRPr/>
          </a:p>
        </p:txBody>
      </p:sp>
      <p:pic>
        <p:nvPicPr>
          <p:cNvPr id="111" name="Google Shape;111;p19"/>
          <p:cNvPicPr preferRelativeResize="0"/>
          <p:nvPr/>
        </p:nvPicPr>
        <p:blipFill rotWithShape="1">
          <a:blip r:embed="rId5">
            <a:alphaModFix/>
          </a:blip>
          <a:srcRect b="0" l="0" r="0" t="0"/>
          <a:stretch/>
        </p:blipFill>
        <p:spPr>
          <a:xfrm>
            <a:off x="4558538" y="818450"/>
            <a:ext cx="3218950" cy="28957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50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500"/>
                                        <p:tgtEl>
                                          <p:spTgt spid="110"/>
                                        </p:tgtEl>
                                        <p:attrNameLst>
                                          <p:attrName>ppt_w</p:attrName>
                                        </p:attrNameLst>
                                      </p:cBhvr>
                                      <p:tavLst>
                                        <p:tav fmla="" tm="0">
                                          <p:val>
                                            <p:strVal val="0"/>
                                          </p:val>
                                        </p:tav>
                                        <p:tav fmla="" tm="100000">
                                          <p:val>
                                            <p:strVal val="#ppt_w"/>
                                          </p:val>
                                        </p:tav>
                                      </p:tavLst>
                                    </p:anim>
                                    <p:anim calcmode="lin" valueType="num">
                                      <p:cBhvr additive="base">
                                        <p:cTn dur="500"/>
                                        <p:tgtEl>
                                          <p:spTgt spid="11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p:nvPr/>
        </p:nvSpPr>
        <p:spPr>
          <a:xfrm>
            <a:off x="0" y="8567"/>
            <a:ext cx="12192000"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4000">
                <a:solidFill>
                  <a:srgbClr val="FFFFFF"/>
                </a:solidFill>
                <a:latin typeface="Arial"/>
                <a:ea typeface="Arial"/>
                <a:cs typeface="Arial"/>
                <a:sym typeface="Arial"/>
              </a:rPr>
              <a:t>Продолжение традиций реализма.</a:t>
            </a:r>
            <a:endParaRPr b="1" sz="4000">
              <a:solidFill>
                <a:srgbClr val="FFFFFF"/>
              </a:solidFill>
              <a:latin typeface="Calibri"/>
              <a:ea typeface="Calibri"/>
              <a:cs typeface="Calibri"/>
              <a:sym typeface="Calibri"/>
            </a:endParaRPr>
          </a:p>
        </p:txBody>
      </p:sp>
      <p:pic>
        <p:nvPicPr>
          <p:cNvPr id="117" name="Google Shape;117;p20"/>
          <p:cNvPicPr preferRelativeResize="0"/>
          <p:nvPr/>
        </p:nvPicPr>
        <p:blipFill rotWithShape="1">
          <a:blip r:embed="rId3">
            <a:alphaModFix/>
          </a:blip>
          <a:srcRect b="0" l="0" r="0" t="0"/>
          <a:stretch/>
        </p:blipFill>
        <p:spPr>
          <a:xfrm>
            <a:off x="551384" y="764704"/>
            <a:ext cx="1728192" cy="2466143"/>
          </a:xfrm>
          <a:prstGeom prst="rect">
            <a:avLst/>
          </a:prstGeom>
          <a:noFill/>
          <a:ln>
            <a:noFill/>
          </a:ln>
        </p:spPr>
      </p:pic>
      <p:sp>
        <p:nvSpPr>
          <p:cNvPr id="118" name="Google Shape;118;p20"/>
          <p:cNvSpPr/>
          <p:nvPr/>
        </p:nvSpPr>
        <p:spPr>
          <a:xfrm>
            <a:off x="695400" y="3212976"/>
            <a:ext cx="136030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А. Франс</a:t>
            </a:r>
            <a:endParaRPr/>
          </a:p>
        </p:txBody>
      </p:sp>
      <p:pic>
        <p:nvPicPr>
          <p:cNvPr id="119" name="Google Shape;119;p20"/>
          <p:cNvPicPr preferRelativeResize="0"/>
          <p:nvPr/>
        </p:nvPicPr>
        <p:blipFill rotWithShape="1">
          <a:blip r:embed="rId4">
            <a:alphaModFix/>
          </a:blip>
          <a:srcRect b="0" l="0" r="5348" t="0"/>
          <a:stretch/>
        </p:blipFill>
        <p:spPr>
          <a:xfrm>
            <a:off x="2567608" y="764704"/>
            <a:ext cx="1976540" cy="2504247"/>
          </a:xfrm>
          <a:prstGeom prst="rect">
            <a:avLst/>
          </a:prstGeom>
          <a:noFill/>
          <a:ln>
            <a:noFill/>
          </a:ln>
        </p:spPr>
      </p:pic>
      <p:sp>
        <p:nvSpPr>
          <p:cNvPr id="120" name="Google Shape;120;p20"/>
          <p:cNvSpPr/>
          <p:nvPr/>
        </p:nvSpPr>
        <p:spPr>
          <a:xfrm>
            <a:off x="2783632" y="3212976"/>
            <a:ext cx="143641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Р. Роллан</a:t>
            </a:r>
            <a:endParaRPr/>
          </a:p>
        </p:txBody>
      </p:sp>
      <p:sp>
        <p:nvSpPr>
          <p:cNvPr id="121" name="Google Shape;121;p20"/>
          <p:cNvSpPr/>
          <p:nvPr/>
        </p:nvSpPr>
        <p:spPr>
          <a:xfrm>
            <a:off x="5087888" y="3212976"/>
            <a:ext cx="122572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Т. Манн</a:t>
            </a:r>
            <a:endParaRPr/>
          </a:p>
        </p:txBody>
      </p:sp>
      <p:pic>
        <p:nvPicPr>
          <p:cNvPr id="122" name="Google Shape;122;p20"/>
          <p:cNvPicPr preferRelativeResize="0"/>
          <p:nvPr/>
        </p:nvPicPr>
        <p:blipFill rotWithShape="1">
          <a:blip r:embed="rId5">
            <a:alphaModFix/>
          </a:blip>
          <a:srcRect b="0" l="0" r="0" t="0"/>
          <a:stretch/>
        </p:blipFill>
        <p:spPr>
          <a:xfrm>
            <a:off x="4871864" y="764704"/>
            <a:ext cx="1872208" cy="2531225"/>
          </a:xfrm>
          <a:prstGeom prst="rect">
            <a:avLst/>
          </a:prstGeom>
          <a:noFill/>
          <a:ln>
            <a:noFill/>
          </a:ln>
        </p:spPr>
      </p:pic>
      <p:sp>
        <p:nvSpPr>
          <p:cNvPr id="123" name="Google Shape;123;p20"/>
          <p:cNvSpPr/>
          <p:nvPr/>
        </p:nvSpPr>
        <p:spPr>
          <a:xfrm>
            <a:off x="7680176" y="3212976"/>
            <a:ext cx="109042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Б. Шоу</a:t>
            </a:r>
            <a:endParaRPr/>
          </a:p>
        </p:txBody>
      </p:sp>
      <p:pic>
        <p:nvPicPr>
          <p:cNvPr id="124" name="Google Shape;124;p20"/>
          <p:cNvPicPr preferRelativeResize="0"/>
          <p:nvPr/>
        </p:nvPicPr>
        <p:blipFill rotWithShape="1">
          <a:blip r:embed="rId6">
            <a:alphaModFix/>
          </a:blip>
          <a:srcRect b="0" l="18776" r="0" t="0"/>
          <a:stretch/>
        </p:blipFill>
        <p:spPr>
          <a:xfrm>
            <a:off x="7176120" y="764704"/>
            <a:ext cx="2047079" cy="2520280"/>
          </a:xfrm>
          <a:prstGeom prst="rect">
            <a:avLst/>
          </a:prstGeom>
          <a:noFill/>
          <a:ln>
            <a:noFill/>
          </a:ln>
        </p:spPr>
      </p:pic>
      <p:sp>
        <p:nvSpPr>
          <p:cNvPr id="125" name="Google Shape;125;p20"/>
          <p:cNvSpPr/>
          <p:nvPr/>
        </p:nvSpPr>
        <p:spPr>
          <a:xfrm>
            <a:off x="9840416" y="3212976"/>
            <a:ext cx="161525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400">
                <a:solidFill>
                  <a:schemeClr val="lt1"/>
                </a:solidFill>
                <a:latin typeface="Calibri"/>
                <a:ea typeface="Calibri"/>
                <a:cs typeface="Calibri"/>
                <a:sym typeface="Calibri"/>
              </a:rPr>
              <a:t>Т. Драйзер</a:t>
            </a:r>
            <a:endParaRPr/>
          </a:p>
        </p:txBody>
      </p:sp>
      <p:pic>
        <p:nvPicPr>
          <p:cNvPr id="126" name="Google Shape;126;p20"/>
          <p:cNvPicPr preferRelativeResize="0"/>
          <p:nvPr/>
        </p:nvPicPr>
        <p:blipFill rotWithShape="1">
          <a:blip r:embed="rId7">
            <a:alphaModFix/>
          </a:blip>
          <a:srcRect b="0" l="0" r="0" t="0"/>
          <a:stretch/>
        </p:blipFill>
        <p:spPr>
          <a:xfrm>
            <a:off x="9624392" y="764704"/>
            <a:ext cx="2016224" cy="2524588"/>
          </a:xfrm>
          <a:prstGeom prst="rect">
            <a:avLst/>
          </a:prstGeom>
          <a:noFill/>
          <a:ln>
            <a:noFill/>
          </a:ln>
        </p:spPr>
      </p:pic>
      <p:sp>
        <p:nvSpPr>
          <p:cNvPr id="127" name="Google Shape;127;p20"/>
          <p:cNvSpPr/>
          <p:nvPr/>
        </p:nvSpPr>
        <p:spPr>
          <a:xfrm>
            <a:off x="32654" y="3717032"/>
            <a:ext cx="2376264"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alibri"/>
                <a:ea typeface="Calibri"/>
                <a:cs typeface="Calibri"/>
                <a:sym typeface="Calibri"/>
              </a:rPr>
              <a:t> </a:t>
            </a:r>
            <a:r>
              <a:rPr b="1" lang="ru-RU" sz="1600">
                <a:solidFill>
                  <a:schemeClr val="lt1"/>
                </a:solidFill>
                <a:latin typeface="Calibri"/>
                <a:ea typeface="Calibri"/>
                <a:cs typeface="Calibri"/>
                <a:sym typeface="Calibri"/>
              </a:rPr>
              <a:t>«Сад Эпикура» (1994),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«На белом камне» (1904), «Боги жаждут» (1912),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искусство, революции, политика, правосудие, обращение к античной мифологии и философии</a:t>
            </a:r>
            <a:endParaRPr b="1" sz="1600">
              <a:solidFill>
                <a:schemeClr val="lt1"/>
              </a:solidFill>
              <a:latin typeface="Calibri"/>
              <a:ea typeface="Calibri"/>
              <a:cs typeface="Calibri"/>
              <a:sym typeface="Calibri"/>
            </a:endParaRPr>
          </a:p>
        </p:txBody>
      </p:sp>
      <p:sp>
        <p:nvSpPr>
          <p:cNvPr id="128" name="Google Shape;128;p20"/>
          <p:cNvSpPr/>
          <p:nvPr/>
        </p:nvSpPr>
        <p:spPr>
          <a:xfrm>
            <a:off x="2639616" y="3645024"/>
            <a:ext cx="1944216"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Пьеса «Побежденные»,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  «Очарованная душа», роман «Жан-Кристоф». Основные темы:</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утверждение героического начала, сочувствие и любовь к истине</a:t>
            </a:r>
            <a:endParaRPr/>
          </a:p>
        </p:txBody>
      </p:sp>
      <p:sp>
        <p:nvSpPr>
          <p:cNvPr id="129" name="Google Shape;129;p20"/>
          <p:cNvSpPr/>
          <p:nvPr/>
        </p:nvSpPr>
        <p:spPr>
          <a:xfrm>
            <a:off x="4583833" y="3645024"/>
            <a:ext cx="2304256"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 «Будденброки», новелла «Смерть в Венеции», романы «Волшебная гора», «Иосиф и его братья»,  «Доктор Фаустус». </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осмысление войны. интеллектуальный диспут, проблемы воспитания.</a:t>
            </a:r>
            <a:endParaRPr b="1" sz="1600">
              <a:solidFill>
                <a:schemeClr val="lt1"/>
              </a:solidFill>
              <a:latin typeface="Calibri"/>
              <a:ea typeface="Calibri"/>
              <a:cs typeface="Calibri"/>
              <a:sym typeface="Calibri"/>
            </a:endParaRPr>
          </a:p>
        </p:txBody>
      </p:sp>
      <p:sp>
        <p:nvSpPr>
          <p:cNvPr id="130" name="Google Shape;130;p20"/>
          <p:cNvSpPr/>
          <p:nvPr/>
        </p:nvSpPr>
        <p:spPr>
          <a:xfrm>
            <a:off x="6816080" y="3645024"/>
            <a:ext cx="2952328"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Романы:«Незрелость»,</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«Неразумный брак», «Любовь артистов», «Профессия Кэшеля Байрона», «Социалист-одиночка»…</a:t>
            </a:r>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роль  и значение народа,  величие прогрессивных идей нового времени, паразитизм капиталистического общества, гнилостность буржуазной культуры и морали</a:t>
            </a:r>
            <a:endParaRPr/>
          </a:p>
        </p:txBody>
      </p:sp>
      <p:sp>
        <p:nvSpPr>
          <p:cNvPr id="131" name="Google Shape;131;p20"/>
          <p:cNvSpPr/>
          <p:nvPr/>
        </p:nvSpPr>
        <p:spPr>
          <a:xfrm>
            <a:off x="9696400" y="3645024"/>
            <a:ext cx="2304256" cy="30469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libri"/>
                <a:ea typeface="Calibri"/>
                <a:cs typeface="Calibri"/>
                <a:sym typeface="Calibri"/>
              </a:rPr>
              <a:t>Романы "Сестра Керри», «Американская трагедия», «Финансист», «Титан», «Стоик», «Дженни Герхардт».</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b="1" lang="ru-RU" sz="1600">
                <a:solidFill>
                  <a:schemeClr val="lt1"/>
                </a:solidFill>
                <a:latin typeface="Calibri"/>
                <a:ea typeface="Calibri"/>
                <a:cs typeface="Calibri"/>
                <a:sym typeface="Calibri"/>
              </a:rPr>
              <a:t>Основные темы: острые социальные проблемы американского общества,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p:nvPr/>
        </p:nvSpPr>
        <p:spPr>
          <a:xfrm>
            <a:off x="2855640" y="2740"/>
            <a:ext cx="8761822"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4000" u="sng">
                <a:solidFill>
                  <a:srgbClr val="D6E3BC"/>
                </a:solidFill>
                <a:latin typeface="Calibri"/>
                <a:ea typeface="Calibri"/>
                <a:cs typeface="Calibri"/>
                <a:sym typeface="Calibri"/>
                <a:hlinkClick action="ppaction://hlinksldjump" r:id="rId3">
                  <a:extLst>
                    <a:ext uri="{A12FA001-AC4F-418D-AE19-62706E023703}">
                      <ahyp:hlinkClr val="tx"/>
                    </a:ext>
                  </a:extLst>
                </a:hlinkClick>
              </a:rPr>
              <a:t>Литература «потерянного поколения»</a:t>
            </a:r>
            <a:endParaRPr b="1" sz="4000">
              <a:solidFill>
                <a:srgbClr val="D6E3BC"/>
              </a:solidFill>
              <a:latin typeface="Calibri"/>
              <a:ea typeface="Calibri"/>
              <a:cs typeface="Calibri"/>
              <a:sym typeface="Calibri"/>
            </a:endParaRPr>
          </a:p>
        </p:txBody>
      </p:sp>
      <p:pic>
        <p:nvPicPr>
          <p:cNvPr id="137" name="Google Shape;137;p21"/>
          <p:cNvPicPr preferRelativeResize="0"/>
          <p:nvPr/>
        </p:nvPicPr>
        <p:blipFill rotWithShape="1">
          <a:blip r:embed="rId4">
            <a:alphaModFix/>
          </a:blip>
          <a:srcRect b="0" l="0" r="0" t="0"/>
          <a:stretch/>
        </p:blipFill>
        <p:spPr>
          <a:xfrm>
            <a:off x="263352" y="260648"/>
            <a:ext cx="2016224" cy="2389599"/>
          </a:xfrm>
          <a:prstGeom prst="rect">
            <a:avLst/>
          </a:prstGeom>
          <a:noFill/>
          <a:ln>
            <a:noFill/>
          </a:ln>
        </p:spPr>
      </p:pic>
      <p:sp>
        <p:nvSpPr>
          <p:cNvPr id="138" name="Google Shape;138;p21"/>
          <p:cNvSpPr/>
          <p:nvPr/>
        </p:nvSpPr>
        <p:spPr>
          <a:xfrm>
            <a:off x="119336" y="2636912"/>
            <a:ext cx="208823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Эрнест Хемингуэй </a:t>
            </a:r>
            <a:endParaRPr/>
          </a:p>
        </p:txBody>
      </p:sp>
      <p:pic>
        <p:nvPicPr>
          <p:cNvPr id="139" name="Google Shape;139;p21"/>
          <p:cNvPicPr preferRelativeResize="0"/>
          <p:nvPr/>
        </p:nvPicPr>
        <p:blipFill rotWithShape="1">
          <a:blip r:embed="rId5">
            <a:alphaModFix/>
          </a:blip>
          <a:srcRect b="0" l="0" r="0" t="0"/>
          <a:stretch/>
        </p:blipFill>
        <p:spPr>
          <a:xfrm>
            <a:off x="335360" y="3501008"/>
            <a:ext cx="1728192" cy="2436218"/>
          </a:xfrm>
          <a:prstGeom prst="rect">
            <a:avLst/>
          </a:prstGeom>
          <a:noFill/>
          <a:ln>
            <a:noFill/>
          </a:ln>
        </p:spPr>
      </p:pic>
      <p:sp>
        <p:nvSpPr>
          <p:cNvPr id="140" name="Google Shape;140;p21"/>
          <p:cNvSpPr/>
          <p:nvPr/>
        </p:nvSpPr>
        <p:spPr>
          <a:xfrm>
            <a:off x="2567608" y="692696"/>
            <a:ext cx="9361040"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ru-RU" sz="2000">
                <a:solidFill>
                  <a:schemeClr val="lt1"/>
                </a:solidFill>
                <a:latin typeface="Calibri"/>
                <a:ea typeface="Calibri"/>
                <a:cs typeface="Calibri"/>
                <a:sym typeface="Calibri"/>
              </a:rPr>
              <a:t>«Вот стою я перед вами, один из сотен тысяч банкротов, чью веру и силы разрушила война... Вот стою я перед вами и чувствую, насколько больше в вас жизни, насколько больше нитей связывает вас с нею... Вот стою я перед вами, ваш учитель и наставник. Чему же мне учить вас? Рассказать вам, что в двадцать лет вы превратитесь в калек с опустошенными душами, что все ваши свободные устремления будут безжалостно вытравлять, пока вас не доведут до уровня серой посредственности? Чему я могу научить вас? Показать вам, как срывают кольцо с ручной гранаты и мечут ее в человека? Показать вам, как закалывают человека штыком, убивают прикладом или саперной лопатой? Показать, как направляют дуло винтовки на такое непостижимое чудо, как дышащая грудь, пульсирующие легкие, бьющееся сердце? Рассказать, что такое столбняк, вскрытый спинной мозг, сорванный череп? Описать вам, как выглядят разбрызганный мозг, размозженные кости, вылезающие наружу внутренности? Изобразить, как стонут, когда пуля попадает в живот, как хрипят, когда прострелены легкие, и какой свист вырывается из горла у раненых в голову? Кроме этого я ничего не знаю! Кроме этого я ничему не научился!».                        </a:t>
            </a:r>
            <a:r>
              <a:rPr b="1" lang="ru-RU" sz="1800">
                <a:solidFill>
                  <a:schemeClr val="lt1"/>
                </a:solidFill>
                <a:latin typeface="Calibri"/>
                <a:ea typeface="Calibri"/>
                <a:cs typeface="Calibri"/>
                <a:sym typeface="Calibri"/>
              </a:rPr>
              <a:t>            </a:t>
            </a:r>
            <a:r>
              <a:rPr b="1" i="1" lang="ru-RU" sz="1800">
                <a:solidFill>
                  <a:schemeClr val="lt1"/>
                </a:solidFill>
                <a:latin typeface="Calibri"/>
                <a:ea typeface="Calibri"/>
                <a:cs typeface="Calibri"/>
                <a:sym typeface="Calibri"/>
              </a:rPr>
              <a:t>Эрих Мария Ремарк «Возвращение». </a:t>
            </a:r>
            <a:endParaRPr b="1" i="1" sz="1800">
              <a:solidFill>
                <a:schemeClr val="lt1"/>
              </a:solidFill>
              <a:latin typeface="Calibri"/>
              <a:ea typeface="Calibri"/>
              <a:cs typeface="Calibri"/>
              <a:sym typeface="Calibri"/>
            </a:endParaRPr>
          </a:p>
        </p:txBody>
      </p:sp>
      <p:sp>
        <p:nvSpPr>
          <p:cNvPr id="141" name="Google Shape;141;p21"/>
          <p:cNvSpPr/>
          <p:nvPr/>
        </p:nvSpPr>
        <p:spPr>
          <a:xfrm>
            <a:off x="13222" y="5949280"/>
            <a:ext cx="244827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alibri"/>
                <a:ea typeface="Calibri"/>
                <a:cs typeface="Calibri"/>
                <a:sym typeface="Calibri"/>
              </a:rPr>
              <a:t>Эрих Мария Ремарк</a:t>
            </a:r>
            <a:endParaRPr/>
          </a:p>
        </p:txBody>
      </p:sp>
      <p:sp>
        <p:nvSpPr>
          <p:cNvPr id="142" name="Google Shape;142;p21"/>
          <p:cNvSpPr/>
          <p:nvPr/>
        </p:nvSpPr>
        <p:spPr>
          <a:xfrm>
            <a:off x="2423592" y="5661248"/>
            <a:ext cx="9649072"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ru-RU" sz="2800" cap="none">
                <a:solidFill>
                  <a:srgbClr val="FFFFFF"/>
                </a:solidFill>
                <a:latin typeface="Calibri"/>
                <a:ea typeface="Calibri"/>
                <a:cs typeface="Calibri"/>
                <a:sym typeface="Calibri"/>
              </a:rPr>
              <a:t>Как эта цитата объясняет почему это поколение писателей названо «потерянным поколением»?</a:t>
            </a:r>
            <a:endParaRPr b="1" sz="2800" cap="non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0">
                                            <p:txEl>
                                              <p:pRg end="0" st="0"/>
                                            </p:txEl>
                                          </p:spTgt>
                                        </p:tgtEl>
                                        <p:attrNameLst>
                                          <p:attrName>style.visibility</p:attrName>
                                        </p:attrNameLst>
                                      </p:cBhvr>
                                      <p:to>
                                        <p:strVal val="visible"/>
                                      </p:to>
                                    </p:set>
                                    <p:anim calcmode="lin" valueType="num">
                                      <p:cBhvr additive="base">
                                        <p:cTn dur="500"/>
                                        <p:tgtEl>
                                          <p:spTgt spid="140">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4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anim calcmode="lin" valueType="num">
                                      <p:cBhvr additive="base">
                                        <p:cTn dur="500"/>
                                        <p:tgtEl>
                                          <p:spTgt spid="14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42">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