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Quattrocento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hn315IFl/XV4yJ/novUolmmv2I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98E750-387E-4430-8752-698DA61958C6}">
  <a:tblStyle styleId="{7498E750-387E-4430-8752-698DA61958C6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BE8"/>
          </a:solidFill>
        </a:fill>
      </a:tcStyle>
    </a:wholeTbl>
    <a:band1H>
      <a:tcTxStyle/>
      <a:tcStyle>
        <a:fill>
          <a:solidFill>
            <a:srgbClr val="D2D4CF"/>
          </a:solidFill>
        </a:fill>
      </a:tcStyle>
    </a:band1H>
    <a:band2H>
      <a:tcTxStyle/>
    </a:band2H>
    <a:band1V>
      <a:tcTxStyle/>
      <a:tcStyle>
        <a:fill>
          <a:solidFill>
            <a:srgbClr val="D2D4CF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6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6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6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7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8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8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8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8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57199" y="3212976"/>
            <a:ext cx="8229600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</a:pPr>
            <a:r>
              <a:rPr lang="ru-RU" sz="7000">
                <a:solidFill>
                  <a:schemeClr val="dk2"/>
                </a:solidFill>
              </a:rPr>
              <a:t>Деньги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4" y="6381328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Функции денег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179512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{7498E750-387E-4430-8752-698DA61958C6}</a:tableStyleId>
              </a:tblPr>
              <a:tblGrid>
                <a:gridCol w="2520275"/>
                <a:gridCol w="6264700"/>
              </a:tblGrid>
              <a:tr h="442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функции денег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dk2"/>
                    </a:solidFill>
                  </a:tcPr>
                </a:tc>
                <a:tc hMerge="1"/>
              </a:tr>
              <a:tr h="10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платежа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Использование денег при покупке-продаже товаров в кредит, при выплате зарплаты, пенсий, при оплате нало- гов, земельной ренты и т.п., т.е. с отсрочкой платежа, ког- да обмен имеет форму движения: товар - долговое обяза- тельство - деньги.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1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сбережения и накопления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Использование денег для накопления и хранения богат- ств (эта функция выполнялась при обращении в качестве денег золота и серебра, в современном мире значение этой функции утрачено).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1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Мировые деньги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Использование денег в качестве международного платёж- ного и покупательного средства, а также как всеобщего воплощения общественного богатства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при предоставле- нии займа или субсидий одной страной другой (до 1976 г. эту функцию выполняло золото, в современном мире - национальные денежные единицы крупнейших экономи- чески развитых стран и их объединений: €, ₤, $, ¥).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Виды денег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16" name="Google Shape;216;p11"/>
          <p:cNvGrpSpPr/>
          <p:nvPr/>
        </p:nvGrpSpPr>
        <p:grpSpPr>
          <a:xfrm>
            <a:off x="183547" y="2052958"/>
            <a:ext cx="8776904" cy="3888435"/>
            <a:chOff x="4035" y="655958"/>
            <a:chExt cx="8776904" cy="3888435"/>
          </a:xfrm>
        </p:grpSpPr>
        <p:sp>
          <p:nvSpPr>
            <p:cNvPr id="217" name="Google Shape;217;p11"/>
            <p:cNvSpPr/>
            <p:nvPr/>
          </p:nvSpPr>
          <p:spPr>
            <a:xfrm>
              <a:off x="7731847" y="2941424"/>
              <a:ext cx="91440" cy="2499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11"/>
            <p:cNvSpPr/>
            <p:nvPr/>
          </p:nvSpPr>
          <p:spPr>
            <a:xfrm>
              <a:off x="6649207" y="2096278"/>
              <a:ext cx="1128359" cy="2499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11"/>
            <p:cNvSpPr/>
            <p:nvPr/>
          </p:nvSpPr>
          <p:spPr>
            <a:xfrm>
              <a:off x="5475127" y="2941424"/>
              <a:ext cx="91440" cy="2499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11"/>
            <p:cNvSpPr/>
            <p:nvPr/>
          </p:nvSpPr>
          <p:spPr>
            <a:xfrm>
              <a:off x="5520847" y="2096278"/>
              <a:ext cx="1128359" cy="2499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1" name="Google Shape;221;p11"/>
            <p:cNvSpPr/>
            <p:nvPr/>
          </p:nvSpPr>
          <p:spPr>
            <a:xfrm>
              <a:off x="4392488" y="1251131"/>
              <a:ext cx="2256719" cy="2499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2" name="Google Shape;222;p11"/>
            <p:cNvSpPr/>
            <p:nvPr/>
          </p:nvSpPr>
          <p:spPr>
            <a:xfrm>
              <a:off x="3218408" y="2941424"/>
              <a:ext cx="91440" cy="2499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11"/>
            <p:cNvSpPr/>
            <p:nvPr/>
          </p:nvSpPr>
          <p:spPr>
            <a:xfrm>
              <a:off x="2135768" y="2096278"/>
              <a:ext cx="1128359" cy="2499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11"/>
            <p:cNvSpPr/>
            <p:nvPr/>
          </p:nvSpPr>
          <p:spPr>
            <a:xfrm>
              <a:off x="961688" y="2941424"/>
              <a:ext cx="91440" cy="2499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11"/>
            <p:cNvSpPr/>
            <p:nvPr/>
          </p:nvSpPr>
          <p:spPr>
            <a:xfrm>
              <a:off x="1007408" y="2096278"/>
              <a:ext cx="1128359" cy="2499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11"/>
            <p:cNvSpPr/>
            <p:nvPr/>
          </p:nvSpPr>
          <p:spPr>
            <a:xfrm>
              <a:off x="2135768" y="1251131"/>
              <a:ext cx="2256719" cy="2499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11"/>
            <p:cNvSpPr/>
            <p:nvPr/>
          </p:nvSpPr>
          <p:spPr>
            <a:xfrm>
              <a:off x="3226858" y="655958"/>
              <a:ext cx="2331259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3226858" y="655958"/>
              <a:ext cx="2331259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денег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1022805" y="1501104"/>
              <a:ext cx="2225925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 txBox="1"/>
            <p:nvPr/>
          </p:nvSpPr>
          <p:spPr>
            <a:xfrm>
              <a:off x="1022805" y="1501104"/>
              <a:ext cx="2225925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натуральные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035" y="2346251"/>
              <a:ext cx="2006746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1"/>
            <p:cNvSpPr txBox="1"/>
            <p:nvPr/>
          </p:nvSpPr>
          <p:spPr>
            <a:xfrm>
              <a:off x="4035" y="2346251"/>
              <a:ext cx="2006746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товарные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4035" y="3191397"/>
              <a:ext cx="2006746" cy="135299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4035" y="3191397"/>
              <a:ext cx="2006746" cy="1352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зерно, соль, скот и т.д.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260754" y="2346251"/>
              <a:ext cx="2006746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2260754" y="2346251"/>
              <a:ext cx="2006746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металлические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260754" y="3191397"/>
              <a:ext cx="2006746" cy="135299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2260754" y="3191397"/>
              <a:ext cx="2006746" cy="1352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монеты из драгоценных металлов (золото, серебро)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5536244" y="1501104"/>
              <a:ext cx="2225925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5536244" y="1501104"/>
              <a:ext cx="2225925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символические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4517474" y="2346251"/>
              <a:ext cx="2006746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1"/>
            <p:cNvSpPr txBox="1"/>
            <p:nvPr/>
          </p:nvSpPr>
          <p:spPr>
            <a:xfrm>
              <a:off x="4517474" y="2346251"/>
              <a:ext cx="2006746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бумажные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517474" y="3191397"/>
              <a:ext cx="2006746" cy="135299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4517474" y="3191397"/>
              <a:ext cx="2006746" cy="1352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банкноты и монеты из недрагоценных металлов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6774193" y="2346251"/>
              <a:ext cx="2006746" cy="59517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6774193" y="2346251"/>
              <a:ext cx="2006746" cy="5951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электронные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6774193" y="3191397"/>
              <a:ext cx="2006746" cy="135299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6774193" y="3191397"/>
              <a:ext cx="2006746" cy="1352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записи на счетах, специально созданные единицы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Виды денег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55" name="Google Shape;255;p12"/>
          <p:cNvGrpSpPr/>
          <p:nvPr/>
        </p:nvGrpSpPr>
        <p:grpSpPr>
          <a:xfrm>
            <a:off x="155520" y="4293096"/>
            <a:ext cx="8784976" cy="1800200"/>
            <a:chOff x="244261" y="1524258"/>
            <a:chExt cx="3959170" cy="1071714"/>
          </a:xfrm>
        </p:grpSpPr>
        <p:sp>
          <p:nvSpPr>
            <p:cNvPr id="256" name="Google Shape;256;p12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Безналичные расчёты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это платежи, осуществляемые без использования налич- ных денег, посредством перечисления денежных средств по счетам в кредитных учреждениях и зачётов взаимных требований. В современном мире одной из наи- более распространённых форм безналичных расчётов являются пластиковые кар- ты. С их помощью можно безналичным путём расплатиться за товар, осуществить платежи за коммунальные услуги, вести счета в различных валютах.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1383011"/>
            <a:ext cx="5491708" cy="276753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9" name="Google Shape;259;p12"/>
          <p:cNvSpPr txBox="1"/>
          <p:nvPr/>
        </p:nvSpPr>
        <p:spPr>
          <a:xfrm>
            <a:off x="1429284" y="2413498"/>
            <a:ext cx="1918580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Современные пластиковые карты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0" name="Google Shape;260;p12"/>
          <p:cNvGrpSpPr/>
          <p:nvPr/>
        </p:nvGrpSpPr>
        <p:grpSpPr>
          <a:xfrm>
            <a:off x="119516" y="6185407"/>
            <a:ext cx="8820980" cy="535857"/>
            <a:chOff x="244261" y="1524258"/>
            <a:chExt cx="3975396" cy="1071714"/>
          </a:xfrm>
        </p:grpSpPr>
        <p:sp>
          <p:nvSpPr>
            <p:cNvPr id="261" name="Google Shape;261;p12"/>
            <p:cNvSpPr/>
            <p:nvPr/>
          </p:nvSpPr>
          <p:spPr>
            <a:xfrm>
              <a:off x="260487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Кешбэк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возврат части денег за покупку на карту (при безналичной оплате) для повышения лояльности клиентов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Уравнение обмена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69" name="Google Shape;269;p13"/>
          <p:cNvGrpSpPr/>
          <p:nvPr/>
        </p:nvGrpSpPr>
        <p:grpSpPr>
          <a:xfrm>
            <a:off x="179512" y="1412776"/>
            <a:ext cx="8784976" cy="720080"/>
            <a:chOff x="244261" y="1524258"/>
            <a:chExt cx="3959170" cy="1071714"/>
          </a:xfrm>
        </p:grpSpPr>
        <p:sp>
          <p:nvSpPr>
            <p:cNvPr id="270" name="Google Shape;270;p13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Инфляция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(лат. inflatio – вздутие) - это обесценивание денег, вызванное превыше- нием количества денег, находящихся в обращении, над их товарным покрытием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¤Ð¸ÑÐµÑ, ÐÑÐ²Ð¸Ð½Ð³ â ÐÐ¸ÐºÐ¸Ð¿ÐµÐ´Ð¸Ñ" id="272" name="Google Shape;2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2247376"/>
            <a:ext cx="3096344" cy="4449368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3" name="Google Shape;273;p13"/>
          <p:cNvSpPr txBox="1"/>
          <p:nvPr/>
        </p:nvSpPr>
        <p:spPr>
          <a:xfrm>
            <a:off x="3949564" y="6358190"/>
            <a:ext cx="191858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Ирвинг Фишер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4" name="Google Shape;274;p13"/>
          <p:cNvGrpSpPr/>
          <p:nvPr/>
        </p:nvGrpSpPr>
        <p:grpSpPr>
          <a:xfrm>
            <a:off x="179512" y="2231392"/>
            <a:ext cx="5544616" cy="1701664"/>
            <a:chOff x="244261" y="1524258"/>
            <a:chExt cx="3959170" cy="1071714"/>
          </a:xfrm>
        </p:grpSpPr>
        <p:sp>
          <p:nvSpPr>
            <p:cNvPr id="275" name="Google Shape;275;p13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1911 г. американский экономист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Ирвинг Фишер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(1867-1947 гг.) в работе «Покупательная сила денег» обосновал формулу денежного обращения, которая стала известна как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уравнение Фишера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, или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урав- нение обмена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: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M·V=P·Q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Уравнение обмена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83" name="Google Shape;283;p14"/>
          <p:cNvGrpSpPr/>
          <p:nvPr/>
        </p:nvGrpSpPr>
        <p:grpSpPr>
          <a:xfrm>
            <a:off x="96298" y="3785735"/>
            <a:ext cx="8928992" cy="1872208"/>
            <a:chOff x="244261" y="1524258"/>
            <a:chExt cx="3959170" cy="1071714"/>
          </a:xfrm>
        </p:grpSpPr>
        <p:sp>
          <p:nvSpPr>
            <p:cNvPr id="284" name="Google Shape;284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Уравнение обмена позволяет понять соотношение количества денег (денежной мас- сы), средней скорости оборота денег, уровня цен и количества произведённых това- ров. Вот как сам Фишер объясняет своё уравнение: «Уровень цен изменяется: 1) пря- мо пропорционально количеству денег в обращении; 2) прямо пропорционально скорости обращения денег; 3) обратно пропорционально объёму торговли, осущест- влённому с помощью этих денег. Первое из этих отношений &lt;…&gt; выражает цент- ральную идею количественной теории».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6" name="Google Shape;286;p14"/>
          <p:cNvGrpSpPr/>
          <p:nvPr/>
        </p:nvGrpSpPr>
        <p:grpSpPr>
          <a:xfrm>
            <a:off x="1707640" y="1340768"/>
            <a:ext cx="5778315" cy="1293937"/>
            <a:chOff x="244261" y="1524258"/>
            <a:chExt cx="3971318" cy="1071714"/>
          </a:xfrm>
        </p:grpSpPr>
        <p:sp>
          <p:nvSpPr>
            <p:cNvPr id="287" name="Google Shape;287;p14"/>
            <p:cNvSpPr/>
            <p:nvPr/>
          </p:nvSpPr>
          <p:spPr>
            <a:xfrm>
              <a:off x="256409" y="1603891"/>
              <a:ext cx="3959170" cy="992081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M·V=P·Q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447675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 – денежная масса;  V – скорость обращения;</a:t>
              </a:r>
              <a:endParaRPr/>
            </a:p>
            <a:p>
              <a:pPr indent="0" lvl="0" marL="447675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 – уровень цен;          Q – объём производства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9" name="Google Shape;289;p14"/>
          <p:cNvGrpSpPr/>
          <p:nvPr/>
        </p:nvGrpSpPr>
        <p:grpSpPr>
          <a:xfrm>
            <a:off x="96298" y="2742168"/>
            <a:ext cx="8928992" cy="936104"/>
            <a:chOff x="244261" y="1524258"/>
            <a:chExt cx="3959170" cy="1071714"/>
          </a:xfrm>
        </p:grpSpPr>
        <p:sp>
          <p:nvSpPr>
            <p:cNvPr id="290" name="Google Shape;290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Денежная масса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совокупность платёжных средств, обращающихся в стране на данный момент, т. е. та общая сумма денег, которая находится в распоряжении эко- номики страны и обеспечивает финансирование её деятельности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2" name="Google Shape;292;p14"/>
          <p:cNvGrpSpPr/>
          <p:nvPr/>
        </p:nvGrpSpPr>
        <p:grpSpPr>
          <a:xfrm>
            <a:off x="123464" y="5765406"/>
            <a:ext cx="8928992" cy="936104"/>
            <a:chOff x="244261" y="1524258"/>
            <a:chExt cx="3959170" cy="1071714"/>
          </a:xfrm>
        </p:grpSpPr>
        <p:sp>
          <p:nvSpPr>
            <p:cNvPr id="293" name="Google Shape;293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Таким образом, сбалансированность между денежной массой (с учётом скорости обращения) и её товарным покрытием обеспечивается посредством изменения уровня цен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Сущность денег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Функции денег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Виды денег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Уравнение обмена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Сущность денег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354111" y="1397000"/>
            <a:ext cx="8575036" cy="5272360"/>
            <a:chOff x="174599" y="0"/>
            <a:chExt cx="8575036" cy="5272360"/>
          </a:xfrm>
        </p:grpSpPr>
        <p:sp>
          <p:nvSpPr>
            <p:cNvPr id="103" name="Google Shape;103;p3"/>
            <p:cNvSpPr/>
            <p:nvPr/>
          </p:nvSpPr>
          <p:spPr>
            <a:xfrm>
              <a:off x="174599" y="0"/>
              <a:ext cx="8435776" cy="527236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B5BCC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05523" y="3920526"/>
              <a:ext cx="194022" cy="194022"/>
            </a:xfrm>
            <a:prstGeom prst="ellipse">
              <a:avLst/>
            </a:prstGeom>
            <a:solidFill>
              <a:srgbClr val="2A4559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52129" y="4017538"/>
              <a:ext cx="2113057" cy="1254821"/>
            </a:xfrm>
            <a:prstGeom prst="rect">
              <a:avLst/>
            </a:prstGeom>
            <a:noFill/>
            <a:ln cap="rnd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1152129" y="4017538"/>
              <a:ext cx="2113057" cy="12548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1028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денег с выполнением их функций случай- ными товарами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76337" y="2694175"/>
              <a:ext cx="337431" cy="337431"/>
            </a:xfrm>
            <a:prstGeom prst="ellipse">
              <a:avLst/>
            </a:prstGeom>
            <a:solidFill>
              <a:srgbClr val="627F9D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293" y="3001303"/>
              <a:ext cx="1923367" cy="2199049"/>
            </a:xfrm>
            <a:prstGeom prst="rect">
              <a:avLst/>
            </a:prstGeom>
            <a:noFill/>
            <a:ln cap="rnd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2664293" y="3001303"/>
              <a:ext cx="1923367" cy="21990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17877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Закрепление за золотом всеоб- щего эквивален- та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126761" y="1790493"/>
              <a:ext cx="447096" cy="447096"/>
            </a:xfrm>
            <a:prstGeom prst="ellipse">
              <a:avLst/>
            </a:prstGeom>
            <a:solidFill>
              <a:srgbClr val="B8BEC4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5424" y="2248021"/>
              <a:ext cx="2201282" cy="2790358"/>
            </a:xfrm>
            <a:prstGeom prst="rect">
              <a:avLst/>
            </a:prstGeom>
            <a:noFill/>
            <a:ln cap="rnd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135424" y="2248021"/>
              <a:ext cx="2201282" cy="2790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2369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к бумаж- ным или кредит- ным деньгам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033246" y="1192607"/>
              <a:ext cx="598940" cy="598940"/>
            </a:xfrm>
            <a:prstGeom prst="ellipse">
              <a:avLst/>
            </a:prstGeom>
            <a:solidFill>
              <a:srgbClr val="627F9D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192687" y="1743976"/>
              <a:ext cx="2556948" cy="3276483"/>
            </a:xfrm>
            <a:prstGeom prst="rect">
              <a:avLst/>
            </a:prstGeom>
            <a:noFill/>
            <a:ln cap="rnd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6192687" y="1743976"/>
              <a:ext cx="2556948" cy="32764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31735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Постепенное вытес- нение наличных де- нег из оборота на фо- не появления элек- тронных видов пла- тежей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16" name="Google Shape;116;p3"/>
          <p:cNvSpPr/>
          <p:nvPr/>
        </p:nvSpPr>
        <p:spPr>
          <a:xfrm>
            <a:off x="323528" y="1628800"/>
            <a:ext cx="3744416" cy="598940"/>
          </a:xfrm>
          <a:prstGeom prst="roundRect">
            <a:avLst>
              <a:gd fmla="val 16667" name="adj"/>
            </a:avLst>
          </a:prstGeom>
          <a:solidFill>
            <a:srgbClr val="627F9D"/>
          </a:soli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395536" y="1637215"/>
            <a:ext cx="3600400" cy="590525"/>
            <a:chOff x="2664293" y="3001303"/>
            <a:chExt cx="1923367" cy="2199049"/>
          </a:xfrm>
        </p:grpSpPr>
        <p:sp>
          <p:nvSpPr>
            <p:cNvPr id="118" name="Google Shape;118;p3"/>
            <p:cNvSpPr/>
            <p:nvPr/>
          </p:nvSpPr>
          <p:spPr>
            <a:xfrm>
              <a:off x="2664293" y="3001303"/>
              <a:ext cx="1923367" cy="2199049"/>
            </a:xfrm>
            <a:prstGeom prst="rect">
              <a:avLst/>
            </a:prstGeom>
            <a:noFill/>
            <a:ln cap="rnd" cmpd="sng" w="9525">
              <a:solidFill>
                <a:schemeClr val="dk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64293" y="3506266"/>
              <a:ext cx="1923367" cy="16940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17877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Этапы развития денег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Сущность денег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26" name="Google Shape;126;p4"/>
          <p:cNvGraphicFramePr/>
          <p:nvPr/>
        </p:nvGraphicFramePr>
        <p:xfrm>
          <a:off x="107505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{7498E750-387E-4430-8752-698DA61958C6}</a:tableStyleId>
              </a:tblPr>
              <a:tblGrid>
                <a:gridCol w="1224125"/>
                <a:gridCol w="7704850"/>
              </a:tblGrid>
              <a:tr h="462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Становление монетного обращения на территории Беларуси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42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I-III вв.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 территории современной Беларуси самыми первыми монетами бы- ли </a:t>
                      </a: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римские денарии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которые датируют I−III в. н. э. Эти монеты сюда приносили представители племён и народов, которые жили в составе Римской империи (в основном, готы). Но этих денег было слишком ма- ло, а социально-экономическое развитие местных племён железного века недостаточным, чтобы они могли полноценно использоваться как платёжное средство.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87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 IX в.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Первый безмонетный период. Его причиной стал экономический упа- док Римской империи. За товары в это время рассчитывались шкурка- ми животных - например, белок и куниц, тех самых, которые потом да- дут названия арабским деньгам.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Римская империя. Денарий. Домициан (81-96 гг). Компания «Конрос»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872" y="3645024"/>
            <a:ext cx="3520390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Сущность денег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34" name="Google Shape;134;p5"/>
          <p:cNvGraphicFramePr/>
          <p:nvPr/>
        </p:nvGraphicFramePr>
        <p:xfrm>
          <a:off x="107505" y="13970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{7498E750-387E-4430-8752-698DA61958C6}</a:tableStyleId>
              </a:tblPr>
              <a:tblGrid>
                <a:gridCol w="1224125"/>
                <a:gridCol w="7704850"/>
              </a:tblGrid>
              <a:tr h="4700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Становление монетного обращения на территории Беларуси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9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IX-X вв.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Основу денежного обращения составил </a:t>
                      </a: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арабский серебряный дир- хам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который в то время становился очень популярным в Европе. Прав- да, называли эти монеты на территории современной Беларуси совсем не дирхамами. Было несколько вариантов, в зависимости от номинала: куна или нагата - целая монета, резана - половина, а веверица – чет- верть. Куна образовалась от слова «куница», нагата - это шкурка соболя с ножками, а веверица - от белорусского слова «вавёрка».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1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XII-XIII вв.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Второй безмонетный период. Тогда, использовали в качестве денег шкурки животных или слитки (их ещё называли гривнами), которыми любили собирать дань с подвластных земель ханы Золотой Орды.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1/18/%28ar-Rashid%29_dirham_170h.jpg"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3789040"/>
            <a:ext cx="3549501" cy="179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Сущность денег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42" name="Google Shape;142;p6"/>
          <p:cNvGraphicFramePr/>
          <p:nvPr/>
        </p:nvGraphicFramePr>
        <p:xfrm>
          <a:off x="107505" y="13970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{7498E750-387E-4430-8752-698DA61958C6}</a:tableStyleId>
              </a:tblPr>
              <a:tblGrid>
                <a:gridCol w="1224125"/>
                <a:gridCol w="7704850"/>
              </a:tblGrid>
              <a:tr h="485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Становление монетного обращения на территории Беларуси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91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XIV-XVI вв.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Основу денежного хозяйства на нашей территории составлял  </a:t>
                      </a:r>
                      <a:r>
                        <a:rPr b="1"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праж- ский грош</a:t>
                      </a: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Именно из-за этого белорусы стали называть деньги «гро- шамі». Эта крупная серебряная монета весом 3,87 грамма появилась при чешском короле Вацлаве II и надолго стала фактически универ- сальной валютой. Пражским грошем пользовались многие европейские государства. Из-за огромной популярности пражские гроши в белорус- ских кладах находят в основном в плохом состоянии. Ими настолько ак- тивно пользовались годами и веками, что затирали до дыр.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thumb/5/59/Grossi_pragenses_avers.jpg/150px-Grossi_pragenses_avers.jpg"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4283572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4/4e/Grossi_pragenses_revers.jpg/150px-Grossi_pragenses_revers.jpg"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4293096"/>
            <a:ext cx="1428750" cy="1419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6"/>
          <p:cNvGrpSpPr/>
          <p:nvPr/>
        </p:nvGrpSpPr>
        <p:grpSpPr>
          <a:xfrm>
            <a:off x="107505" y="5949280"/>
            <a:ext cx="8928990" cy="783682"/>
            <a:chOff x="244261" y="1524258"/>
            <a:chExt cx="3959170" cy="1071714"/>
          </a:xfrm>
        </p:grpSpPr>
        <p:sp>
          <p:nvSpPr>
            <p:cNvPr id="146" name="Google Shape;146;p6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Монета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денежный знак (как правило, изготовленный из металла) определённой формы, веса и достоинства, удостоверенный и гарантированный государством в качестве средства обращения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Сущность денег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54" name="Google Shape;154;p7"/>
          <p:cNvGrpSpPr/>
          <p:nvPr/>
        </p:nvGrpSpPr>
        <p:grpSpPr>
          <a:xfrm>
            <a:off x="256412" y="1937366"/>
            <a:ext cx="8703182" cy="4191626"/>
            <a:chOff x="4892" y="540366"/>
            <a:chExt cx="8703182" cy="4191626"/>
          </a:xfrm>
        </p:grpSpPr>
        <p:sp>
          <p:nvSpPr>
            <p:cNvPr id="155" name="Google Shape;155;p7"/>
            <p:cNvSpPr/>
            <p:nvPr/>
          </p:nvSpPr>
          <p:spPr>
            <a:xfrm>
              <a:off x="4892" y="540366"/>
              <a:ext cx="8703182" cy="11976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39969" y="575443"/>
              <a:ext cx="8633028" cy="1127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Деньги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всеобщий эквивалент (мера) стоимости, средство обращения, платежа и сбережения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75210" y="1737974"/>
              <a:ext cx="870318" cy="8982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8" name="Google Shape;158;p7"/>
            <p:cNvSpPr/>
            <p:nvPr/>
          </p:nvSpPr>
          <p:spPr>
            <a:xfrm>
              <a:off x="1745529" y="2037376"/>
              <a:ext cx="6206807" cy="11976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1780606" y="2072453"/>
              <a:ext cx="6136653" cy="1127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особый товар, который обладает способностью обмениваться на любой другой товар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75210" y="1737974"/>
              <a:ext cx="870318" cy="23952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7"/>
            <p:cNvSpPr/>
            <p:nvPr/>
          </p:nvSpPr>
          <p:spPr>
            <a:xfrm>
              <a:off x="1745529" y="3534385"/>
              <a:ext cx="6206807" cy="11976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780606" y="3569462"/>
              <a:ext cx="6136653" cy="11274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единственный товар, который нельзя использовать иначе, кроме как освободившись от него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Сущность денег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69" name="Google Shape;169;p8"/>
          <p:cNvGrpSpPr/>
          <p:nvPr/>
        </p:nvGrpSpPr>
        <p:grpSpPr>
          <a:xfrm>
            <a:off x="899594" y="1500744"/>
            <a:ext cx="7200797" cy="5076238"/>
            <a:chOff x="720082" y="103744"/>
            <a:chExt cx="7200797" cy="5076238"/>
          </a:xfrm>
        </p:grpSpPr>
        <p:sp>
          <p:nvSpPr>
            <p:cNvPr id="170" name="Google Shape;170;p8"/>
            <p:cNvSpPr/>
            <p:nvPr/>
          </p:nvSpPr>
          <p:spPr>
            <a:xfrm>
              <a:off x="3384378" y="2056742"/>
              <a:ext cx="2016219" cy="158170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3461591" y="2133955"/>
              <a:ext cx="1861793" cy="1427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Свойства денег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 rot="-5400000">
              <a:off x="3945861" y="1610115"/>
              <a:ext cx="89325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8"/>
            <p:cNvSpPr/>
            <p:nvPr/>
          </p:nvSpPr>
          <p:spPr>
            <a:xfrm>
              <a:off x="3456384" y="103744"/>
              <a:ext cx="1872207" cy="105974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 txBox="1"/>
            <p:nvPr/>
          </p:nvSpPr>
          <p:spPr>
            <a:xfrm>
              <a:off x="3508116" y="155476"/>
              <a:ext cx="1768743" cy="956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высокая стоимость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 rot="-1103350">
              <a:off x="5383160" y="2404729"/>
              <a:ext cx="68294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8"/>
            <p:cNvSpPr/>
            <p:nvPr/>
          </p:nvSpPr>
          <p:spPr>
            <a:xfrm>
              <a:off x="6048672" y="1455929"/>
              <a:ext cx="1872207" cy="105974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6100404" y="1507661"/>
              <a:ext cx="1768743" cy="956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компактность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 rot="2845346">
              <a:off x="5013342" y="3879344"/>
              <a:ext cx="65428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8"/>
            <p:cNvSpPr/>
            <p:nvPr/>
          </p:nvSpPr>
          <p:spPr>
            <a:xfrm>
              <a:off x="5112578" y="4120238"/>
              <a:ext cx="1872207" cy="105974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5164310" y="4171970"/>
              <a:ext cx="1768743" cy="956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сохраняемость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 rot="7954654">
              <a:off x="3117370" y="3879336"/>
              <a:ext cx="65425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8"/>
            <p:cNvSpPr/>
            <p:nvPr/>
          </p:nvSpPr>
          <p:spPr>
            <a:xfrm>
              <a:off x="1800204" y="4120222"/>
              <a:ext cx="1872207" cy="105974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1851936" y="4171954"/>
              <a:ext cx="1768743" cy="956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делимость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 rot="-9834026">
              <a:off x="2576123" y="2442319"/>
              <a:ext cx="824421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rnd" cmpd="sng" w="25400">
              <a:solidFill>
                <a:srgbClr val="2D4B6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8"/>
            <p:cNvSpPr/>
            <p:nvPr/>
          </p:nvSpPr>
          <p:spPr>
            <a:xfrm>
              <a:off x="720082" y="1527953"/>
              <a:ext cx="1872207" cy="105974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771814" y="1579685"/>
              <a:ext cx="1768743" cy="956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однородность во всём своём объёме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Функции денег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93" name="Google Shape;193;p9"/>
          <p:cNvGraphicFramePr/>
          <p:nvPr/>
        </p:nvGraphicFramePr>
        <p:xfrm>
          <a:off x="179512" y="13970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{7498E750-387E-4430-8752-698DA61958C6}</a:tableStyleId>
              </a:tblPr>
              <a:tblGrid>
                <a:gridCol w="2520275"/>
                <a:gridCol w="6264700"/>
              </a:tblGrid>
              <a:tr h="5114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функции денег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dk2"/>
                    </a:solidFill>
                  </a:tcPr>
                </a:tc>
                <a:tc hMerge="1"/>
              </a:tr>
              <a:tr h="584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Мера стоимости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Выражают стоимость всех товаров как одинаковых вели- чин, качественно равных и количественно сравнимых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3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обращения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Выполняют роль посредника в процессе </a:t>
                      </a: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обращения то- варов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Когда товар переходит от продавца к покупателю, деньги переходят от покупателя к продавцу (оплата това-ра на кассе и т.д.)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grpSp>
        <p:nvGrpSpPr>
          <p:cNvPr id="194" name="Google Shape;194;p9"/>
          <p:cNvGrpSpPr/>
          <p:nvPr/>
        </p:nvGrpSpPr>
        <p:grpSpPr>
          <a:xfrm>
            <a:off x="179512" y="3861048"/>
            <a:ext cx="8784976" cy="535857"/>
            <a:chOff x="244261" y="1524258"/>
            <a:chExt cx="3959170" cy="1071714"/>
          </a:xfrm>
        </p:grpSpPr>
        <p:sp>
          <p:nvSpPr>
            <p:cNvPr id="195" name="Google Shape;195;p9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Цена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стоимость товара, выраженная в деньгах.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>
            <a:off x="179512" y="6043848"/>
            <a:ext cx="8784976" cy="535857"/>
            <a:chOff x="244261" y="1524258"/>
            <a:chExt cx="3959170" cy="1071714"/>
          </a:xfrm>
        </p:grpSpPr>
        <p:sp>
          <p:nvSpPr>
            <p:cNvPr id="198" name="Google Shape;198;p9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Обращение товаров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обмен товарами, совершаемый с помощью денег.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0" name="Google Shape;200;p9"/>
          <p:cNvGrpSpPr/>
          <p:nvPr/>
        </p:nvGrpSpPr>
        <p:grpSpPr>
          <a:xfrm>
            <a:off x="179512" y="4500296"/>
            <a:ext cx="8784976" cy="1440160"/>
            <a:chOff x="244261" y="1524258"/>
            <a:chExt cx="3959170" cy="1071714"/>
          </a:xfrm>
        </p:grpSpPr>
        <p:sp>
          <p:nvSpPr>
            <p:cNvPr id="201" name="Google Shape;201;p9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44261" y="1524258"/>
              <a:ext cx="3959170" cy="10717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Масштаб цен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- (до середины 70-х гг. ХХ в.) весовое количество благородного ме- талла, принятое в качестве денежной единицы; (в современном мире) официаль- ная величина денежной единицы, которая определяется либо законодательным путём, либо косвенно на основании валютного курса по отношению к валютам других стран.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04.07.2021</vt:lpwstr>
  </property>
</Properties>
</file>