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ji3CKNRIpznFoj2ioRg3Y08sjY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3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65433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18" name="Google Shape;11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 с рисунком">
  <p:cSld name="Титульный слайд с рисунком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18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20" name="Google Shape;20;p18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" name="Google Shape;21;p18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2" name="Google Shape;22;p18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23" name="Google Shape;23;p18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24;p18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5" name="Google Shape;25;p18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8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8"/>
          <p:cNvSpPr txBox="1"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>
            <a:spLocks noGrp="1"/>
          </p:cNvSpPr>
          <p:nvPr>
            <p:ph type="pic" idx="2"/>
          </p:nvPr>
        </p:nvSpPr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sp>
      <p:sp>
        <p:nvSpPr>
          <p:cNvPr id="29" name="Google Shape;29;p18"/>
          <p:cNvSpPr txBox="1"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0" name="Google Shape;3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8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8"/>
          <p:cNvSpPr txBox="1">
            <a:spLocks noGrp="1"/>
          </p:cNvSpPr>
          <p:nvPr>
            <p:ph type="body" idx="1"/>
          </p:nvPr>
        </p:nvSpPr>
        <p:spPr>
          <a:xfrm rot="5400000">
            <a:off x="3810000" y="-1104900"/>
            <a:ext cx="4572000" cy="99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3" name="Google Shape;103;p28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8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8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VERTICAL_TITLE_AND_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9"/>
          <p:cNvSpPr txBox="1">
            <a:spLocks noGrp="1"/>
          </p:cNvSpPr>
          <p:nvPr>
            <p:ph type="title"/>
          </p:nvPr>
        </p:nvSpPr>
        <p:spPr>
          <a:xfrm rot="5400000">
            <a:off x="7323931" y="2413794"/>
            <a:ext cx="5811838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9"/>
          <p:cNvSpPr txBox="1">
            <a:spLocks noGrp="1"/>
          </p:cNvSpPr>
          <p:nvPr>
            <p:ph type="body" idx="1"/>
          </p:nvPr>
        </p:nvSpPr>
        <p:spPr>
          <a:xfrm rot="5400000">
            <a:off x="2248429" y="-778404"/>
            <a:ext cx="5811838" cy="8098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9" name="Google Shape;109;p29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9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9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12" name="Google Shape;112;p29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113" name="Google Shape;113;p29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4" name="Google Shape;114;p29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2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2"/>
          <p:cNvSpPr txBox="1"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7" name="Google Shape;5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23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60" name="Google Shape;60;p23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61" name="Google Shape;61;p23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" name="Google Shape;62;p23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63" name="Google Shape;63;p23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4" name="Google Shape;64;p23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65" name="Google Shape;65;p23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" name="Google Shape;66;p23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67" name="Google Shape;67;p23"/>
          <p:cNvSpPr txBox="1"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2000"/>
              <a:buNone/>
              <a:defRPr sz="2000">
                <a:solidFill>
                  <a:srgbClr val="96939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800"/>
              <a:buNone/>
              <a:defRPr sz="1800">
                <a:solidFill>
                  <a:srgbClr val="96939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72" name="Google Shape;7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5880" y="0"/>
            <a:ext cx="1783188" cy="2971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типа объектов" type="twoObj">
  <p:cSld name="TWO_OBJEC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4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2"/>
          </p:nvPr>
        </p:nvSpPr>
        <p:spPr>
          <a:xfrm>
            <a:off x="61722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5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body" idx="2"/>
          </p:nvPr>
        </p:nvSpPr>
        <p:spPr>
          <a:xfrm>
            <a:off x="110490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body" idx="3"/>
          </p:nvPr>
        </p:nvSpPr>
        <p:spPr>
          <a:xfrm>
            <a:off x="616611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body" idx="4"/>
          </p:nvPr>
        </p:nvSpPr>
        <p:spPr>
          <a:xfrm>
            <a:off x="616611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6" name="Google Shape;86;p25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6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6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6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7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7"/>
          <p:cNvSpPr txBox="1">
            <a:spLocks noGrp="1"/>
          </p:cNvSpPr>
          <p:nvPr>
            <p:ph type="body" idx="1"/>
          </p:nvPr>
        </p:nvSpPr>
        <p:spPr>
          <a:xfrm>
            <a:off x="5641848" y="1600199"/>
            <a:ext cx="5445252" cy="457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1pPr>
            <a:lvl2pPr marL="914400" lvl="1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9pPr>
          </a:lstStyle>
          <a:p>
            <a:endParaRPr/>
          </a:p>
        </p:txBody>
      </p:sp>
      <p:sp>
        <p:nvSpPr>
          <p:cNvPr id="96" name="Google Shape;96;p27"/>
          <p:cNvSpPr txBox="1">
            <a:spLocks noGrp="1"/>
          </p:cNvSpPr>
          <p:nvPr>
            <p:ph type="body" idx="2"/>
          </p:nvPr>
        </p:nvSpPr>
        <p:spPr>
          <a:xfrm>
            <a:off x="1104900" y="1600200"/>
            <a:ext cx="4384548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27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7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7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5" name="Google Shape;15;p17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6" name="Google Shape;16;p17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" name="Google Shape;17;p17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>
            <a:spLocks noGrp="1"/>
          </p:cNvSpPr>
          <p:nvPr>
            <p:ph type="ctrTitle"/>
          </p:nvPr>
        </p:nvSpPr>
        <p:spPr>
          <a:xfrm>
            <a:off x="1071890" y="2822927"/>
            <a:ext cx="5734050" cy="167605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lvl="0">
              <a:buSzPts val="2800"/>
            </a:pPr>
            <a:r>
              <a:rPr lang="ru-RU" sz="2800" b="1" dirty="0"/>
              <a:t>Формирование белорусской народности в XIV–XVIII вв.: признаки народности, особенности их формирования у белорусов, происхождение названия «Белая Русь».</a:t>
            </a:r>
            <a:endParaRPr sz="2800" b="1" dirty="0"/>
          </a:p>
        </p:txBody>
      </p:sp>
      <p:pic>
        <p:nvPicPr>
          <p:cNvPr id="121" name="Google Shape;121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pic>
      <p:sp>
        <p:nvSpPr>
          <p:cNvPr id="123" name="Google Shape;123;p1"/>
          <p:cNvSpPr txBox="1"/>
          <p:nvPr/>
        </p:nvSpPr>
        <p:spPr>
          <a:xfrm>
            <a:off x="1842552" y="720336"/>
            <a:ext cx="751360" cy="70788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sz="4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 txBox="1"/>
          <p:nvPr/>
        </p:nvSpPr>
        <p:spPr>
          <a:xfrm>
            <a:off x="6457950" y="5869803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lang="ru-RU" sz="18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sz="1800" b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3144382" y="6449225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lang="ru-RU" sz="18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1800" b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1" descr="https://zavtrasessiya.com/img/pages/50.jpg"/>
          <p:cNvPicPr preferRelativeResize="0"/>
          <p:nvPr/>
        </p:nvPicPr>
        <p:blipFill rotWithShape="1">
          <a:blip r:embed="rId4">
            <a:alphaModFix/>
          </a:blip>
          <a:srcRect r="30382"/>
          <a:stretch/>
        </p:blipFill>
        <p:spPr>
          <a:xfrm>
            <a:off x="6981063" y="1310656"/>
            <a:ext cx="5205075" cy="4208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Этнические меньшинства в ВКЛ</a:t>
            </a:r>
            <a:endParaRPr/>
          </a:p>
        </p:txBody>
      </p:sp>
      <p:grpSp>
        <p:nvGrpSpPr>
          <p:cNvPr id="279" name="Google Shape;279;p10"/>
          <p:cNvGrpSpPr/>
          <p:nvPr/>
        </p:nvGrpSpPr>
        <p:grpSpPr>
          <a:xfrm>
            <a:off x="1104900" y="5072332"/>
            <a:ext cx="9980682" cy="1624440"/>
            <a:chOff x="2003520" y="4409464"/>
            <a:chExt cx="7964854" cy="705421"/>
          </a:xfrm>
        </p:grpSpPr>
        <p:sp>
          <p:nvSpPr>
            <p:cNvPr id="280" name="Google Shape;280;p10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0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Первые сведения о татарах как жителях Великого Княжества Литовского относятся к XIV в. Татарам разрешалось исповедовать ислам и строить мечети. Начиная с XVI в. большинст- во татар стали пользоваться в повседневной жизни белорусским языком. На белорусском языке на основе арабского алфавита были написаны священные книги белорусских татар Аль Китабы. Татары преданно служили своей новой родине и, если требовалось, вместе с другими народами мужественно защищали её от захватчиков.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2" name="Google Shape;282;p10"/>
          <p:cNvGrpSpPr/>
          <p:nvPr/>
        </p:nvGrpSpPr>
        <p:grpSpPr>
          <a:xfrm>
            <a:off x="1358594" y="1460316"/>
            <a:ext cx="9473293" cy="3471540"/>
            <a:chOff x="227804" y="2452"/>
            <a:chExt cx="9473293" cy="3471540"/>
          </a:xfrm>
        </p:grpSpPr>
        <p:sp>
          <p:nvSpPr>
            <p:cNvPr id="283" name="Google Shape;283;p10"/>
            <p:cNvSpPr/>
            <p:nvPr/>
          </p:nvSpPr>
          <p:spPr>
            <a:xfrm>
              <a:off x="227804" y="2452"/>
              <a:ext cx="8133358" cy="73085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0"/>
            <p:cNvSpPr txBox="1"/>
            <p:nvPr/>
          </p:nvSpPr>
          <p:spPr>
            <a:xfrm>
              <a:off x="249210" y="23858"/>
              <a:ext cx="8090546" cy="68803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Основные источники (пути) формирования татарского населения в ВКЛ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0"/>
            <p:cNvSpPr/>
            <p:nvPr/>
          </p:nvSpPr>
          <p:spPr>
            <a:xfrm>
              <a:off x="1041139" y="733302"/>
              <a:ext cx="813335" cy="54813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86" name="Google Shape;286;p10"/>
            <p:cNvSpPr/>
            <p:nvPr/>
          </p:nvSpPr>
          <p:spPr>
            <a:xfrm>
              <a:off x="1854475" y="916015"/>
              <a:ext cx="7846622" cy="73085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0"/>
            <p:cNvSpPr txBox="1"/>
            <p:nvPr/>
          </p:nvSpPr>
          <p:spPr>
            <a:xfrm>
              <a:off x="1875881" y="937421"/>
              <a:ext cx="7803810" cy="68803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приглашались великими князьями ВКЛ из Золотой Орды и Крыма и ис- пользовались в борьбе с немецкими рыцарями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0"/>
            <p:cNvSpPr/>
            <p:nvPr/>
          </p:nvSpPr>
          <p:spPr>
            <a:xfrm>
              <a:off x="1041139" y="733302"/>
              <a:ext cx="813335" cy="146170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89" name="Google Shape;289;p10"/>
            <p:cNvSpPr/>
            <p:nvPr/>
          </p:nvSpPr>
          <p:spPr>
            <a:xfrm>
              <a:off x="1854475" y="1829578"/>
              <a:ext cx="7846622" cy="73085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0"/>
            <p:cNvSpPr txBox="1"/>
            <p:nvPr/>
          </p:nvSpPr>
          <p:spPr>
            <a:xfrm>
              <a:off x="1875881" y="1850984"/>
              <a:ext cx="7803810" cy="68803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предоставлялось убежище в ВКЛ беглым татарским ханам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0"/>
            <p:cNvSpPr/>
            <p:nvPr/>
          </p:nvSpPr>
          <p:spPr>
            <a:xfrm>
              <a:off x="1041139" y="733302"/>
              <a:ext cx="813335" cy="23752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92" name="Google Shape;292;p10"/>
            <p:cNvSpPr/>
            <p:nvPr/>
          </p:nvSpPr>
          <p:spPr>
            <a:xfrm>
              <a:off x="1854475" y="2743142"/>
              <a:ext cx="7846622" cy="73085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0"/>
            <p:cNvSpPr txBox="1"/>
            <p:nvPr/>
          </p:nvSpPr>
          <p:spPr>
            <a:xfrm>
              <a:off x="1875881" y="2764548"/>
              <a:ext cx="7803810" cy="68803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взятие татар в плен во время их набегов на белорусские и украинские земли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1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Этнические меньшинства в ВКЛ</a:t>
            </a:r>
            <a:endParaRPr/>
          </a:p>
        </p:txBody>
      </p:sp>
      <p:grpSp>
        <p:nvGrpSpPr>
          <p:cNvPr id="300" name="Google Shape;300;p11"/>
          <p:cNvGrpSpPr/>
          <p:nvPr/>
        </p:nvGrpSpPr>
        <p:grpSpPr>
          <a:xfrm>
            <a:off x="1104900" y="4597879"/>
            <a:ext cx="5917002" cy="2098893"/>
            <a:chOff x="2003520" y="4409464"/>
            <a:chExt cx="7964854" cy="705421"/>
          </a:xfrm>
        </p:grpSpPr>
        <p:sp>
          <p:nvSpPr>
            <p:cNvPr id="301" name="Google Shape;301;p11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1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 Великое Княжество Литовское в конце XIV в. бежал золотоордынский хан Тохтамыш со своей дружиной после поражения от среднеазиатского завоевателя Тимура. Он был гостеприимно встречен Витовтом и поселён в Лиде. Витовт и Тохтамыш совершили ус- пешный поход к Азову, где взяли в плен много татар, ко-орых расселили под Вильно, в Лидском, Новогруд- ском, Ошмянском, Брестском поветах.</a:t>
              </a:r>
              <a:endParaRPr/>
            </a:p>
          </p:txBody>
        </p:sp>
      </p:grpSp>
      <p:pic>
        <p:nvPicPr>
          <p:cNvPr id="303" name="Google Shape;30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8456" y="1474915"/>
            <a:ext cx="3963016" cy="52218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04" name="Google Shape;304;p11"/>
          <p:cNvSpPr txBox="1"/>
          <p:nvPr/>
        </p:nvSpPr>
        <p:spPr>
          <a:xfrm>
            <a:off x="5973699" y="1474925"/>
            <a:ext cx="1184400" cy="33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Тохтамыш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2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Этнические меньшинства в ВКЛ</a:t>
            </a:r>
            <a:endParaRPr/>
          </a:p>
        </p:txBody>
      </p:sp>
      <p:grpSp>
        <p:nvGrpSpPr>
          <p:cNvPr id="311" name="Google Shape;311;p12"/>
          <p:cNvGrpSpPr/>
          <p:nvPr/>
        </p:nvGrpSpPr>
        <p:grpSpPr>
          <a:xfrm>
            <a:off x="1104900" y="4011283"/>
            <a:ext cx="5442549" cy="2685490"/>
            <a:chOff x="2003520" y="4409464"/>
            <a:chExt cx="7964854" cy="705421"/>
          </a:xfrm>
        </p:grpSpPr>
        <p:sp>
          <p:nvSpPr>
            <p:cNvPr id="312" name="Google Shape;312;p12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2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 то же время татарские орды, осевшие в Крыму, совершали опустошительные набеги на украинс- кие и белорусские земли, грабили население, уводили тысячи людей в плен. В 1506 г. войско ВКЛ под руководством Михаила Глинского наго- лову разбило татар под Клецком, взяло около 4 тыс. пленных, которых поселили в Клецке и в Минске. Татар наделили землёй, за что они дол- жны были нести воинскую службу, а также выпол- нять другие повинности.</a:t>
              </a:r>
              <a:endParaRPr/>
            </a:p>
          </p:txBody>
        </p:sp>
      </p:grpSp>
      <p:sp>
        <p:nvSpPr>
          <p:cNvPr id="314" name="Google Shape;314;p12"/>
          <p:cNvSpPr txBox="1"/>
          <p:nvPr/>
        </p:nvSpPr>
        <p:spPr>
          <a:xfrm>
            <a:off x="3010374" y="1437875"/>
            <a:ext cx="3698400" cy="33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Битва под Клецком. Гравюра XVI в.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12" descr="Klecak. ÐÐ»ÐµÑÐ°Ðº (1578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8811" y="1437885"/>
            <a:ext cx="4376771" cy="519741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Этнические меньшинства в ВКЛ</a:t>
            </a:r>
            <a:endParaRPr/>
          </a:p>
        </p:txBody>
      </p:sp>
      <p:grpSp>
        <p:nvGrpSpPr>
          <p:cNvPr id="322" name="Google Shape;322;p13"/>
          <p:cNvGrpSpPr/>
          <p:nvPr/>
        </p:nvGrpSpPr>
        <p:grpSpPr>
          <a:xfrm>
            <a:off x="1104900" y="4054415"/>
            <a:ext cx="9980682" cy="2642358"/>
            <a:chOff x="2003520" y="4409464"/>
            <a:chExt cx="7964854" cy="705421"/>
          </a:xfrm>
        </p:grpSpPr>
        <p:sp>
          <p:nvSpPr>
            <p:cNvPr id="323" name="Google Shape;323;p13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3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Религиозные преследования евреев в странах Западной Европы привели к их массовому переселению в конце XIV - XV в. в Польшу и ВКЛ. Евреи селились в основном в городах от- дельными кварталами (гетто), в пределах своей общины (кагала), где каждый считался пол- ноправным гражданином. Верховная власть, феодалы ВКЛ приязненно относились к ев- реям. Некоторые из них выполняли важные поручения: собирали подати, торговые пошли- ны, трудились в поместьях крупных феодалов. Но евреям запрещалось приобретать зе- мельную собственность, служить в шляхетском войске. Только в некоторых городах евреи имели свои полки и сотни, которые участвовали в их обороне во время войны. На белорус- ских землях первые еврейские общины появились в конце XIV в. в Бресте и Гродно. Массо- вое переселение евреев на территорию Беларуси наблюдалось в конце XV в. при Казимире IV Ягеллоне.</a:t>
              </a:r>
              <a:endParaRPr/>
            </a:p>
          </p:txBody>
        </p:sp>
      </p:grpSp>
      <p:sp>
        <p:nvSpPr>
          <p:cNvPr id="325" name="Google Shape;325;p13"/>
          <p:cNvSpPr txBox="1"/>
          <p:nvPr/>
        </p:nvSpPr>
        <p:spPr>
          <a:xfrm>
            <a:off x="1773407" y="2403679"/>
            <a:ext cx="4321800" cy="58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Принятие евреев, Казимир Великий и евреи. Худ. В.Герсон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Google Shape;32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5241" y="1437885"/>
            <a:ext cx="3371220" cy="251636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Этнические меньшинства в ВКЛ</a:t>
            </a:r>
            <a:endParaRPr/>
          </a:p>
        </p:txBody>
      </p:sp>
      <p:grpSp>
        <p:nvGrpSpPr>
          <p:cNvPr id="333" name="Google Shape;333;p14"/>
          <p:cNvGrpSpPr/>
          <p:nvPr/>
        </p:nvGrpSpPr>
        <p:grpSpPr>
          <a:xfrm>
            <a:off x="1104900" y="4649637"/>
            <a:ext cx="9980682" cy="2047135"/>
            <a:chOff x="2003520" y="4409464"/>
            <a:chExt cx="7964854" cy="705421"/>
          </a:xfrm>
        </p:grpSpPr>
        <p:sp>
          <p:nvSpPr>
            <p:cNvPr id="334" name="Google Shape;334;p14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4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Предки цыган жили в Индии. В Европе цыгане появились в X в. В ВКЛ они попали из Поль- ши, Германии, Венгрии в XV в. Цыгане были хорошими коневодами, дрессировщиками зве- рей, знахарями, танцорами. Занимались различными ремеслами и торговлей лошадьми. Но кочевой образ жизни цыган группами семей, или табором, конокрадство, ворожба и др. часто вызывали недоразумения с местным населением и властями. В ВКЛ цыгане также вели в основном кочевой образ жизни. Очень часто кочующие группы цыган собирались возле ярмарок, особенно в Хальче, Ветке, Витебске, Гомеле. Но главным местом сбора ко- чующих цыган на территории Беларуси было местечко Зельва (современная Гродненская область).</a:t>
              </a:r>
              <a:endParaRPr/>
            </a:p>
          </p:txBody>
        </p:sp>
      </p:grpSp>
      <p:sp>
        <p:nvSpPr>
          <p:cNvPr id="336" name="Google Shape;336;p14"/>
          <p:cNvSpPr txBox="1"/>
          <p:nvPr/>
        </p:nvSpPr>
        <p:spPr>
          <a:xfrm>
            <a:off x="1494945" y="2765030"/>
            <a:ext cx="4321834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Цыгане в дороге. Худ. А.Петтенкофен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6779" y="1423357"/>
            <a:ext cx="4416036" cy="302190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5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Этнические меньшинства в ВКЛ</a:t>
            </a:r>
            <a:endParaRPr/>
          </a:p>
        </p:txBody>
      </p:sp>
      <p:grpSp>
        <p:nvGrpSpPr>
          <p:cNvPr id="344" name="Google Shape;344;p15"/>
          <p:cNvGrpSpPr/>
          <p:nvPr/>
        </p:nvGrpSpPr>
        <p:grpSpPr>
          <a:xfrm>
            <a:off x="1104900" y="5305245"/>
            <a:ext cx="9980682" cy="1391527"/>
            <a:chOff x="2003520" y="4409464"/>
            <a:chExt cx="7964854" cy="705421"/>
          </a:xfrm>
        </p:grpSpPr>
        <p:sp>
          <p:nvSpPr>
            <p:cNvPr id="345" name="Google Shape;345;p15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5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Были среди цыган и те, кто вёл оседлый образ жизни. Больше всего таких цыган проживало в Мире (Кореличский район Гродненской области). Цыгане жили здесь общинами, выбира- ли цыганских старейшин - «баронов», или «королей», которые обладали неограниченной властью. На белорусских землях цыгане придерживались той же религии, что и местное на- селение. Они говорили на цыганском языке, но могли разговаривать и по-белорусски.</a:t>
              </a:r>
              <a:endParaRPr/>
            </a:p>
          </p:txBody>
        </p:sp>
      </p:grpSp>
      <p:sp>
        <p:nvSpPr>
          <p:cNvPr id="347" name="Google Shape;347;p15"/>
          <p:cNvSpPr txBox="1"/>
          <p:nvPr/>
        </p:nvSpPr>
        <p:spPr>
          <a:xfrm>
            <a:off x="1044096" y="3115301"/>
            <a:ext cx="4321834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Цыган-кузнец. Гравюра Т.Валерио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15" descr="https://upload.wikimedia.org/wikipedia/ru/2/29/Gypsy_Smith.jpg?15746154670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5930" y="1440611"/>
            <a:ext cx="4897091" cy="368793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Программа</a:t>
            </a:r>
            <a:endParaRPr/>
          </a:p>
        </p:txBody>
      </p:sp>
      <p:sp>
        <p:nvSpPr>
          <p:cNvPr id="133" name="Google Shape;133;p2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Социально-экономические и общественно-политические предпосылки формиро- вания белорусской народности.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Особенности формирования белорусской народности. Складывание этнической территории и общего языка белорусского этноса.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Происхождение названия «Белая Русь».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Этнические меньшинства в ВКЛ.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Социально-экономические и общественно-политические предпосылки формирования белорусской народности</a:t>
            </a: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>
            <a:off x="1104900" y="4520243"/>
            <a:ext cx="9980682" cy="2176530"/>
            <a:chOff x="2003520" y="4409464"/>
            <a:chExt cx="7964854" cy="705421"/>
          </a:xfrm>
        </p:grpSpPr>
        <p:sp>
          <p:nvSpPr>
            <p:cNvPr id="141" name="Google Shape;141;p3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Слово «</a:t>
              </a:r>
              <a:r>
                <a:rPr lang="ru-RU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этнос</a:t>
              </a: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» греческого происхождения и в переводе на русский язык означает «народ», «народность». У восточных славян формирование народностей - белорусской, русской, ук- раинской - началось при переходе от первобытности к феодализму и продолжалось всё средневековье. Формирование белорусской народности происходило с конца XIII по XVI в. </a:t>
              </a:r>
              <a:r>
                <a:rPr lang="ru-RU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Народность</a:t>
              </a: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- это сообщество людей, сложившееся исторически и характеризующееся единством происхождения, языка, территории, схожестью психического состояния, этни- ческого сознания. Формирование белорусской народности было связано с объединением белорусских земель в составе Великого Княжества Литовского.  </a:t>
              </a:r>
              <a:endParaRPr/>
            </a:p>
          </p:txBody>
        </p:sp>
      </p:grpSp>
      <p:grpSp>
        <p:nvGrpSpPr>
          <p:cNvPr id="143" name="Google Shape;143;p3"/>
          <p:cNvGrpSpPr/>
          <p:nvPr/>
        </p:nvGrpSpPr>
        <p:grpSpPr>
          <a:xfrm>
            <a:off x="1105750" y="2126168"/>
            <a:ext cx="9953091" cy="2062199"/>
            <a:chOff x="850" y="651051"/>
            <a:chExt cx="9953091" cy="2062199"/>
          </a:xfrm>
        </p:grpSpPr>
        <p:sp>
          <p:nvSpPr>
            <p:cNvPr id="144" name="Google Shape;144;p3"/>
            <p:cNvSpPr/>
            <p:nvPr/>
          </p:nvSpPr>
          <p:spPr>
            <a:xfrm>
              <a:off x="4977396" y="1503199"/>
              <a:ext cx="4124397" cy="35790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5" name="Google Shape;145;p3"/>
            <p:cNvSpPr/>
            <p:nvPr/>
          </p:nvSpPr>
          <p:spPr>
            <a:xfrm>
              <a:off x="4977396" y="1503199"/>
              <a:ext cx="2062198" cy="35790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6" name="Google Shape;146;p3"/>
            <p:cNvSpPr/>
            <p:nvPr/>
          </p:nvSpPr>
          <p:spPr>
            <a:xfrm>
              <a:off x="4931675" y="1503199"/>
              <a:ext cx="91440" cy="35790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7" name="Google Shape;147;p3"/>
            <p:cNvSpPr/>
            <p:nvPr/>
          </p:nvSpPr>
          <p:spPr>
            <a:xfrm>
              <a:off x="2915197" y="1503199"/>
              <a:ext cx="2062198" cy="35790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8" name="Google Shape;148;p3"/>
            <p:cNvSpPr/>
            <p:nvPr/>
          </p:nvSpPr>
          <p:spPr>
            <a:xfrm>
              <a:off x="852998" y="1503199"/>
              <a:ext cx="4124397" cy="35790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9" name="Google Shape;149;p3"/>
            <p:cNvSpPr/>
            <p:nvPr/>
          </p:nvSpPr>
          <p:spPr>
            <a:xfrm>
              <a:off x="2709318" y="651051"/>
              <a:ext cx="4536155" cy="852148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 txBox="1"/>
            <p:nvPr/>
          </p:nvSpPr>
          <p:spPr>
            <a:xfrm>
              <a:off x="2709318" y="651051"/>
              <a:ext cx="4536155" cy="852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Признаки народности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50" y="1861102"/>
              <a:ext cx="1704296" cy="852148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 txBox="1"/>
            <p:nvPr/>
          </p:nvSpPr>
          <p:spPr>
            <a:xfrm>
              <a:off x="850" y="1861102"/>
              <a:ext cx="1704296" cy="85214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язык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063049" y="1861102"/>
              <a:ext cx="1704296" cy="852148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 txBox="1"/>
            <p:nvPr/>
          </p:nvSpPr>
          <p:spPr>
            <a:xfrm>
              <a:off x="2063049" y="1861102"/>
              <a:ext cx="1704296" cy="85214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культура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4125247" y="1861102"/>
              <a:ext cx="1704296" cy="852148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 txBox="1"/>
            <p:nvPr/>
          </p:nvSpPr>
          <p:spPr>
            <a:xfrm>
              <a:off x="4125247" y="1861102"/>
              <a:ext cx="1704296" cy="85214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быт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6187446" y="1861102"/>
              <a:ext cx="1704296" cy="852148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 txBox="1"/>
            <p:nvPr/>
          </p:nvSpPr>
          <p:spPr>
            <a:xfrm>
              <a:off x="6187446" y="1861102"/>
              <a:ext cx="1704296" cy="85214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самосознание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8249645" y="1861102"/>
              <a:ext cx="1704296" cy="852148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 txBox="1"/>
            <p:nvPr/>
          </p:nvSpPr>
          <p:spPr>
            <a:xfrm>
              <a:off x="8249645" y="1861102"/>
              <a:ext cx="1704296" cy="85214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территория проживания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/>
              <a:t>Особенности формирования белорусской народности. Складыва- ние этнической территории и общего языка белорусского этноса</a:t>
            </a:r>
            <a:endParaRPr/>
          </a:p>
        </p:txBody>
      </p:sp>
      <p:grpSp>
        <p:nvGrpSpPr>
          <p:cNvPr id="167" name="Google Shape;167;p4"/>
          <p:cNvGrpSpPr/>
          <p:nvPr/>
        </p:nvGrpSpPr>
        <p:grpSpPr>
          <a:xfrm>
            <a:off x="2994731" y="1479462"/>
            <a:ext cx="6201019" cy="5210288"/>
            <a:chOff x="1889831" y="4346"/>
            <a:chExt cx="6201019" cy="5210288"/>
          </a:xfrm>
        </p:grpSpPr>
        <p:sp>
          <p:nvSpPr>
            <p:cNvPr id="168" name="Google Shape;168;p4"/>
            <p:cNvSpPr/>
            <p:nvPr/>
          </p:nvSpPr>
          <p:spPr>
            <a:xfrm>
              <a:off x="4944621" y="3271936"/>
              <a:ext cx="91440" cy="7112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941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69" name="Google Shape;169;p4"/>
            <p:cNvSpPr/>
            <p:nvPr/>
          </p:nvSpPr>
          <p:spPr>
            <a:xfrm>
              <a:off x="4944621" y="867167"/>
              <a:ext cx="91440" cy="7112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0" name="Google Shape;170;p4"/>
            <p:cNvSpPr/>
            <p:nvPr/>
          </p:nvSpPr>
          <p:spPr>
            <a:xfrm>
              <a:off x="1889831" y="4346"/>
              <a:ext cx="6201019" cy="862821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 txBox="1"/>
            <p:nvPr/>
          </p:nvSpPr>
          <p:spPr>
            <a:xfrm>
              <a:off x="1889831" y="4346"/>
              <a:ext cx="6201019" cy="86282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Этническая территория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889831" y="1578437"/>
              <a:ext cx="6201019" cy="1693499"/>
            </a:xfrm>
            <a:prstGeom prst="ellipse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 txBox="1"/>
            <p:nvPr/>
          </p:nvSpPr>
          <p:spPr>
            <a:xfrm>
              <a:off x="2797949" y="1826444"/>
              <a:ext cx="4384783" cy="119748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территория компактного расселения народа, с которой связано его формирование и развитие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889831" y="3983206"/>
              <a:ext cx="6201019" cy="1231428"/>
            </a:xfrm>
            <a:prstGeom prst="rect">
              <a:avLst/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 txBox="1"/>
            <p:nvPr/>
          </p:nvSpPr>
          <p:spPr>
            <a:xfrm>
              <a:off x="1889831" y="3983206"/>
              <a:ext cx="6201019" cy="123142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Ядро этнической территории белорусской народности в основных чертах соответствовало ареалам расселения её древних предков – кривичей, дреговичей, радимичей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/>
              <a:t>Особенности формирования белорусской народности. Складыва- ние этнической территории и общего языка белорусского этноса</a:t>
            </a:r>
            <a:endParaRPr/>
          </a:p>
        </p:txBody>
      </p:sp>
      <p:grpSp>
        <p:nvGrpSpPr>
          <p:cNvPr id="182" name="Google Shape;182;p5"/>
          <p:cNvGrpSpPr/>
          <p:nvPr/>
        </p:nvGrpSpPr>
        <p:grpSpPr>
          <a:xfrm>
            <a:off x="1104900" y="5331125"/>
            <a:ext cx="9980682" cy="1365647"/>
            <a:chOff x="2003520" y="4409464"/>
            <a:chExt cx="7964854" cy="705421"/>
          </a:xfrm>
        </p:grpSpPr>
        <p:sp>
          <p:nvSpPr>
            <p:cNvPr id="183" name="Google Shape;183;p5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Признаком формирования народности стало складывание в XIV-XV вв. особенностей бело- русского языка на основе среднебелорусской (минско-молодечненской) группы диалектов. Особенно заметным было «дзеканье», «цеканье», твёрдое произношение звука «р», «ака- нье», «яканье». Старобелорусский язык получил государственный статус языка официаль- ного делопроизводства в ВКЛ.</a:t>
              </a:r>
              <a:endParaRPr/>
            </a:p>
          </p:txBody>
        </p:sp>
      </p:grpSp>
      <p:grpSp>
        <p:nvGrpSpPr>
          <p:cNvPr id="185" name="Google Shape;185;p5"/>
          <p:cNvGrpSpPr/>
          <p:nvPr/>
        </p:nvGrpSpPr>
        <p:grpSpPr>
          <a:xfrm>
            <a:off x="1285342" y="1451580"/>
            <a:ext cx="9593907" cy="3713299"/>
            <a:chOff x="180442" y="2342"/>
            <a:chExt cx="9593907" cy="3713299"/>
          </a:xfrm>
        </p:grpSpPr>
        <p:sp>
          <p:nvSpPr>
            <p:cNvPr id="186" name="Google Shape;186;p5"/>
            <p:cNvSpPr/>
            <p:nvPr/>
          </p:nvSpPr>
          <p:spPr>
            <a:xfrm>
              <a:off x="180442" y="2342"/>
              <a:ext cx="7011855" cy="436858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 txBox="1"/>
            <p:nvPr/>
          </p:nvSpPr>
          <p:spPr>
            <a:xfrm>
              <a:off x="193237" y="15137"/>
              <a:ext cx="6986265" cy="41126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Особенности старобелорусского языка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881627" y="439201"/>
              <a:ext cx="701185" cy="3276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89" name="Google Shape;189;p5"/>
            <p:cNvSpPr/>
            <p:nvPr/>
          </p:nvSpPr>
          <p:spPr>
            <a:xfrm>
              <a:off x="1582813" y="548415"/>
              <a:ext cx="8191536" cy="43685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 txBox="1"/>
            <p:nvPr/>
          </p:nvSpPr>
          <p:spPr>
            <a:xfrm>
              <a:off x="1595608" y="561210"/>
              <a:ext cx="8165946" cy="41126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«аканье»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881627" y="439201"/>
              <a:ext cx="701185" cy="87371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92" name="Google Shape;192;p5"/>
            <p:cNvSpPr/>
            <p:nvPr/>
          </p:nvSpPr>
          <p:spPr>
            <a:xfrm>
              <a:off x="1582813" y="1094489"/>
              <a:ext cx="8191536" cy="43685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 txBox="1"/>
            <p:nvPr/>
          </p:nvSpPr>
          <p:spPr>
            <a:xfrm>
              <a:off x="1595608" y="1107284"/>
              <a:ext cx="8165946" cy="41126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«яканье»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881627" y="439201"/>
              <a:ext cx="701185" cy="141979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95" name="Google Shape;195;p5"/>
            <p:cNvSpPr/>
            <p:nvPr/>
          </p:nvSpPr>
          <p:spPr>
            <a:xfrm>
              <a:off x="1582813" y="1640563"/>
              <a:ext cx="8191536" cy="43685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 txBox="1"/>
            <p:nvPr/>
          </p:nvSpPr>
          <p:spPr>
            <a:xfrm>
              <a:off x="1595608" y="1653358"/>
              <a:ext cx="8165946" cy="41126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«дзеканье»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881627" y="439201"/>
              <a:ext cx="701185" cy="19658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98" name="Google Shape;198;p5"/>
            <p:cNvSpPr/>
            <p:nvPr/>
          </p:nvSpPr>
          <p:spPr>
            <a:xfrm>
              <a:off x="1582813" y="2186636"/>
              <a:ext cx="8191536" cy="43685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 txBox="1"/>
            <p:nvPr/>
          </p:nvSpPr>
          <p:spPr>
            <a:xfrm>
              <a:off x="1595608" y="2199431"/>
              <a:ext cx="8165946" cy="41126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«цеканье»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881627" y="439201"/>
              <a:ext cx="701185" cy="25119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1" name="Google Shape;201;p5"/>
            <p:cNvSpPr/>
            <p:nvPr/>
          </p:nvSpPr>
          <p:spPr>
            <a:xfrm>
              <a:off x="1582813" y="2732710"/>
              <a:ext cx="8191536" cy="43685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 txBox="1"/>
            <p:nvPr/>
          </p:nvSpPr>
          <p:spPr>
            <a:xfrm>
              <a:off x="1595608" y="2745505"/>
              <a:ext cx="8165946" cy="41126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твёрдое «р»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881627" y="439201"/>
              <a:ext cx="701185" cy="305801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4" name="Google Shape;204;p5"/>
            <p:cNvSpPr/>
            <p:nvPr/>
          </p:nvSpPr>
          <p:spPr>
            <a:xfrm>
              <a:off x="1582813" y="3278783"/>
              <a:ext cx="8191536" cy="43685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 txBox="1"/>
            <p:nvPr/>
          </p:nvSpPr>
          <p:spPr>
            <a:xfrm>
              <a:off x="1595608" y="3291578"/>
              <a:ext cx="8165946" cy="41126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приставные звуки: в-окны, і-льну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/>
              <a:t>Особенности формирования белорусской народности. Складыва- ние этнической территории и общего языка белорусского этноса</a:t>
            </a:r>
            <a:endParaRPr/>
          </a:p>
        </p:txBody>
      </p:sp>
      <p:grpSp>
        <p:nvGrpSpPr>
          <p:cNvPr id="212" name="Google Shape;212;p6"/>
          <p:cNvGrpSpPr/>
          <p:nvPr/>
        </p:nvGrpSpPr>
        <p:grpSpPr>
          <a:xfrm>
            <a:off x="1199820" y="1417872"/>
            <a:ext cx="9790841" cy="5238579"/>
            <a:chOff x="94920" y="3140"/>
            <a:chExt cx="9790841" cy="5238579"/>
          </a:xfrm>
        </p:grpSpPr>
        <p:sp>
          <p:nvSpPr>
            <p:cNvPr id="213" name="Google Shape;213;p6"/>
            <p:cNvSpPr/>
            <p:nvPr/>
          </p:nvSpPr>
          <p:spPr>
            <a:xfrm>
              <a:off x="94920" y="3140"/>
              <a:ext cx="6641029" cy="427639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48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 txBox="1"/>
            <p:nvPr/>
          </p:nvSpPr>
          <p:spPr>
            <a:xfrm>
              <a:off x="107445" y="15665"/>
              <a:ext cx="6615979" cy="40258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Особенности менталитета белорусов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759023" y="430779"/>
              <a:ext cx="664102" cy="32072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6" name="Google Shape;216;p6"/>
            <p:cNvSpPr/>
            <p:nvPr/>
          </p:nvSpPr>
          <p:spPr>
            <a:xfrm>
              <a:off x="1423126" y="537689"/>
              <a:ext cx="8462635" cy="42763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 txBox="1"/>
            <p:nvPr/>
          </p:nvSpPr>
          <p:spPr>
            <a:xfrm>
              <a:off x="1435651" y="550214"/>
              <a:ext cx="8437585" cy="40258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целеустремлённость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759023" y="430779"/>
              <a:ext cx="664102" cy="85527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9" name="Google Shape;219;p6"/>
            <p:cNvSpPr/>
            <p:nvPr/>
          </p:nvSpPr>
          <p:spPr>
            <a:xfrm>
              <a:off x="1423126" y="1072238"/>
              <a:ext cx="8462635" cy="42763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 txBox="1"/>
            <p:nvPr/>
          </p:nvSpPr>
          <p:spPr>
            <a:xfrm>
              <a:off x="1435651" y="1084763"/>
              <a:ext cx="8437585" cy="40258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трудолюбие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759023" y="430779"/>
              <a:ext cx="664102" cy="138982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22" name="Google Shape;222;p6"/>
            <p:cNvSpPr/>
            <p:nvPr/>
          </p:nvSpPr>
          <p:spPr>
            <a:xfrm>
              <a:off x="1423126" y="1606787"/>
              <a:ext cx="8462635" cy="42763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 txBox="1"/>
            <p:nvPr/>
          </p:nvSpPr>
          <p:spPr>
            <a:xfrm>
              <a:off x="1435651" y="1619312"/>
              <a:ext cx="8437585" cy="40258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устойчивый и спокойный темперамент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759023" y="430779"/>
              <a:ext cx="664102" cy="19243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25" name="Google Shape;225;p6"/>
            <p:cNvSpPr/>
            <p:nvPr/>
          </p:nvSpPr>
          <p:spPr>
            <a:xfrm>
              <a:off x="1423126" y="2141336"/>
              <a:ext cx="8462635" cy="42763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 txBox="1"/>
            <p:nvPr/>
          </p:nvSpPr>
          <p:spPr>
            <a:xfrm>
              <a:off x="1435651" y="2153861"/>
              <a:ext cx="8437585" cy="40258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терпеливость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759023" y="430779"/>
              <a:ext cx="664102" cy="24589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28" name="Google Shape;228;p6"/>
            <p:cNvSpPr/>
            <p:nvPr/>
          </p:nvSpPr>
          <p:spPr>
            <a:xfrm>
              <a:off x="1423126" y="2675884"/>
              <a:ext cx="8462635" cy="42763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 txBox="1"/>
            <p:nvPr/>
          </p:nvSpPr>
          <p:spPr>
            <a:xfrm>
              <a:off x="1435651" y="2688409"/>
              <a:ext cx="8437585" cy="40258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уважительное отношение к другим народам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759023" y="430779"/>
              <a:ext cx="664102" cy="299347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31" name="Google Shape;231;p6"/>
            <p:cNvSpPr/>
            <p:nvPr/>
          </p:nvSpPr>
          <p:spPr>
            <a:xfrm>
              <a:off x="1423126" y="3210433"/>
              <a:ext cx="8462635" cy="42763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 txBox="1"/>
            <p:nvPr/>
          </p:nvSpPr>
          <p:spPr>
            <a:xfrm>
              <a:off x="1435651" y="3222958"/>
              <a:ext cx="8437585" cy="40258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веротерпимость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759023" y="430779"/>
              <a:ext cx="664102" cy="352802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34" name="Google Shape;234;p6"/>
            <p:cNvSpPr/>
            <p:nvPr/>
          </p:nvSpPr>
          <p:spPr>
            <a:xfrm>
              <a:off x="1423126" y="3744982"/>
              <a:ext cx="8462635" cy="42763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 txBox="1"/>
            <p:nvPr/>
          </p:nvSpPr>
          <p:spPr>
            <a:xfrm>
              <a:off x="1435651" y="3757507"/>
              <a:ext cx="8437585" cy="40258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сочувствие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759023" y="430779"/>
              <a:ext cx="664102" cy="406257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37" name="Google Shape;237;p6"/>
            <p:cNvSpPr/>
            <p:nvPr/>
          </p:nvSpPr>
          <p:spPr>
            <a:xfrm>
              <a:off x="1423126" y="4279531"/>
              <a:ext cx="8462635" cy="42763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 txBox="1"/>
            <p:nvPr/>
          </p:nvSpPr>
          <p:spPr>
            <a:xfrm>
              <a:off x="1435651" y="4292056"/>
              <a:ext cx="8437585" cy="40258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миролюбие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759023" y="430779"/>
              <a:ext cx="664102" cy="45971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48000" cap="flat" cmpd="thickThin">
              <a:solidFill>
                <a:srgbClr val="40393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40" name="Google Shape;240;p6"/>
            <p:cNvSpPr/>
            <p:nvPr/>
          </p:nvSpPr>
          <p:spPr>
            <a:xfrm>
              <a:off x="1423126" y="4814080"/>
              <a:ext cx="8462635" cy="42763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 txBox="1"/>
            <p:nvPr/>
          </p:nvSpPr>
          <p:spPr>
            <a:xfrm>
              <a:off x="1435651" y="4826605"/>
              <a:ext cx="8437585" cy="40258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гостеприимство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/>
              <a:t>Особенности формирования белорусской народности. Складыва- ние этнической территории и общего языка белорусского этноса</a:t>
            </a:r>
            <a:endParaRPr/>
          </a:p>
        </p:txBody>
      </p:sp>
      <p:grpSp>
        <p:nvGrpSpPr>
          <p:cNvPr id="248" name="Google Shape;248;p7"/>
          <p:cNvGrpSpPr/>
          <p:nvPr/>
        </p:nvGrpSpPr>
        <p:grpSpPr>
          <a:xfrm>
            <a:off x="1104900" y="5055079"/>
            <a:ext cx="9980682" cy="1641693"/>
            <a:chOff x="2003520" y="4409464"/>
            <a:chExt cx="7964854" cy="705421"/>
          </a:xfrm>
        </p:grpSpPr>
        <p:sp>
          <p:nvSpPr>
            <p:cNvPr id="249" name="Google Shape;249;p7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О формировании белорусской народности свидетельствовало употребление населением самоназваний. Названия «русины» и «белорусцы» больше относились к территории Под- винья и Поднепровья, «литвины» - к территории верховьев Немана (современная Гроднен- ская область), более позднее название «полешуки» - Полесья (территория Брестской и Го- мельской областей). Такие названия являлись элементами этнического самосознания бе- лорусского на-рода.</a:t>
              </a:r>
              <a:endParaRPr/>
            </a:p>
          </p:txBody>
        </p:sp>
      </p:grpSp>
      <p:pic>
        <p:nvPicPr>
          <p:cNvPr id="251" name="Google Shape;25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8821" y="1490413"/>
            <a:ext cx="4150065" cy="334037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52" name="Google Shape;252;p7"/>
          <p:cNvSpPr txBox="1"/>
          <p:nvPr/>
        </p:nvSpPr>
        <p:spPr>
          <a:xfrm>
            <a:off x="2104845" y="2868214"/>
            <a:ext cx="3554100" cy="58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Самоназвания населения белорусских земель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Происхождение названия «Белая Русь»</a:t>
            </a:r>
            <a:endParaRPr/>
          </a:p>
        </p:txBody>
      </p:sp>
      <p:grpSp>
        <p:nvGrpSpPr>
          <p:cNvPr id="259" name="Google Shape;259;p8"/>
          <p:cNvGrpSpPr/>
          <p:nvPr/>
        </p:nvGrpSpPr>
        <p:grpSpPr>
          <a:xfrm>
            <a:off x="1104900" y="4140679"/>
            <a:ext cx="9980682" cy="2556093"/>
            <a:chOff x="2003520" y="4409464"/>
            <a:chExt cx="7964854" cy="705421"/>
          </a:xfrm>
        </p:grpSpPr>
        <p:sp>
          <p:nvSpPr>
            <p:cNvPr id="260" name="Google Shape;260;p8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8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У современных исследователей существуют разные версии происхождения названия «Бе- лая Русь». Одни связывают название со стороной света: белый цвет означал восток, другие - с тем, что население Беларуси носило белые полотняные одежды, имело светлые воло- сы, белый цвет кожи, третьи - с религиозной ситуацией: белая - значит православная, «чис- тая» в отличие от язычества («поганства»), четвёртые - с внешнеполитическими обстоя- тельствами: часть территории Беларуси, которая не была захвачена ни крестоносцами, ни ордынцами, оставалась вольной, свободной. Так, один из исторических источников под 1382 г. называет Полоцк крепостью Белой Руси. Более вероятно мнение о том, что назва- ние «Белая Русь» означало своеобразное «привилегированное» положение некоторых вос- точных земель Беларуси (Полоцкой и Витебской) в составе ВКЛ.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2" name="Google Shape;262;p8" descr="Картинки по запросу формирование белорусской народности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3878" y="1561545"/>
            <a:ext cx="6562725" cy="21907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9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Этнические меньшинства в ВКЛ</a:t>
            </a:r>
            <a:endParaRPr/>
          </a:p>
        </p:txBody>
      </p:sp>
      <p:grpSp>
        <p:nvGrpSpPr>
          <p:cNvPr id="269" name="Google Shape;269;p9"/>
          <p:cNvGrpSpPr/>
          <p:nvPr/>
        </p:nvGrpSpPr>
        <p:grpSpPr>
          <a:xfrm>
            <a:off x="1104900" y="1467604"/>
            <a:ext cx="5011228" cy="5229168"/>
            <a:chOff x="2003520" y="4409464"/>
            <a:chExt cx="7964854" cy="705421"/>
          </a:xfrm>
        </p:grpSpPr>
        <p:sp>
          <p:nvSpPr>
            <p:cNvPr id="270" name="Google Shape;270;p9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Великое Княжество Литовское населяли раз- личные народы: литовцы, белорусы, украин- цы, русские, поляки. Расположение ВКЛ меж- ду Западом и Востоком Европы содействова- ло связям жителей государства с соседними народами. Тесной была связь населения бе- лорусских земель с литовцами. Новогрудские и соседние с ними литовские земли состави- ли ядро нового государства в период княже- ния в нём Миндовга. Вокруг этого ядра нача- ло формироваться Великое Княжество Ли- товское. При Ольгерде территория государст- ва удвоилась, в её состав вошла значитель- ная часть украинских земель. На территории ВКЛ сложился в Позднем средневековье мно- гонациональный состав населения, в котором большинство составляли восточные славяне: белорусы, украинцы, русские. С течением времени появились разные по своей числен- ности этнические меньшинства: татары, ев- реи и др.</a:t>
              </a:r>
              <a:endParaRPr/>
            </a:p>
          </p:txBody>
        </p:sp>
      </p:grpSp>
      <p:pic>
        <p:nvPicPr>
          <p:cNvPr id="272" name="Google Shape;272;p9"/>
          <p:cNvPicPr preferRelativeResize="0"/>
          <p:nvPr/>
        </p:nvPicPr>
        <p:blipFill rotWithShape="1">
          <a:blip r:embed="rId3">
            <a:alphaModFix/>
          </a:blip>
          <a:srcRect r="25349"/>
          <a:stretch/>
        </p:blipFill>
        <p:spPr>
          <a:xfrm>
            <a:off x="6258937" y="1467603"/>
            <a:ext cx="4852535" cy="515203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1412</Words>
  <Application>Microsoft Office PowerPoint</Application>
  <PresentationFormat>Произвольный</PresentationFormat>
  <Paragraphs>84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Научная литература 16 х 9</vt:lpstr>
      <vt:lpstr>Формирование белорусской народности в XIV–XVIII вв.: признаки народности, особенности их формирования у белорусов, происхождение названия «Белая Русь».</vt:lpstr>
      <vt:lpstr>Программа</vt:lpstr>
      <vt:lpstr>Социально-экономические и общественно-политические предпосылки формирования белорусской народности</vt:lpstr>
      <vt:lpstr>Особенности формирования белорусской народности. Складыва- ние этнической территории и общего языка белорусского этноса</vt:lpstr>
      <vt:lpstr>Особенности формирования белорусской народности. Складыва- ние этнической территории и общего языка белорусского этноса</vt:lpstr>
      <vt:lpstr>Особенности формирования белорусской народности. Складыва- ние этнической территории и общего языка белорусского этноса</vt:lpstr>
      <vt:lpstr>Особенности формирования белорусской народности. Складыва- ние этнической территории и общего языка белорусского этноса</vt:lpstr>
      <vt:lpstr>Происхождение названия «Белая Русь»</vt:lpstr>
      <vt:lpstr>Этнические меньшинства в ВКЛ</vt:lpstr>
      <vt:lpstr>Этнические меньшинства в ВКЛ</vt:lpstr>
      <vt:lpstr>Этнические меньшинства в ВКЛ</vt:lpstr>
      <vt:lpstr>Этнические меньшинства в ВКЛ</vt:lpstr>
      <vt:lpstr>Этнические меньшинства в ВКЛ</vt:lpstr>
      <vt:lpstr>Этнические меньшинства в ВКЛ</vt:lpstr>
      <vt:lpstr>Этнические меньшинства в ВКЛ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белорусской народности в XIV–XVIII вв.: признаки народности, особенности их формирования у белорусов, происхождение названия «Белая Русь».</dc:title>
  <dc:creator>Ситник П.В.</dc:creator>
  <cp:lastModifiedBy>1111</cp:lastModifiedBy>
  <cp:revision>1</cp:revision>
  <dcterms:created xsi:type="dcterms:W3CDTF">2014-04-17T22:28:38Z</dcterms:created>
  <dcterms:modified xsi:type="dcterms:W3CDTF">2023-03-06T13:40:57Z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24.11.2019</vt:lpwstr>
  </property>
</Properties>
</file>