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jriERZZD7eCa8Ap+M/Uqos/ra4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8A6DFCA-E90B-4746-AA03-F2B4419C43BB}">
  <a:tblStyle styleId="{38A6DFCA-E90B-4746-AA03-F2B4419C43B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0E6"/>
          </a:solidFill>
        </a:fill>
      </a:tcStyle>
    </a:wholeTbl>
    <a:band1H>
      <a:tcTxStyle/>
      <a:tcStyle>
        <a:fill>
          <a:solidFill>
            <a:srgbClr val="FFE0CA"/>
          </a:solidFill>
        </a:fill>
      </a:tcStyle>
    </a:band1H>
    <a:band2H>
      <a:tcTxStyle/>
    </a:band2H>
    <a:band1V>
      <a:tcTxStyle/>
      <a:tcStyle>
        <a:fill>
          <a:solidFill>
            <a:srgbClr val="FFE0CA"/>
          </a:solidFill>
        </a:fill>
      </a:tcStyle>
    </a:band1V>
    <a:band2V>
      <a:tcTxStyle/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3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4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4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7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Права и обязанности супругов, родителей и детей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6" name="Google Shape;226;p10"/>
          <p:cNvGrpSpPr/>
          <p:nvPr/>
        </p:nvGrpSpPr>
        <p:grpSpPr>
          <a:xfrm>
            <a:off x="327803" y="1477224"/>
            <a:ext cx="8436632" cy="4757567"/>
            <a:chOff x="138023" y="2107"/>
            <a:chExt cx="8436632" cy="4757567"/>
          </a:xfrm>
        </p:grpSpPr>
        <p:sp>
          <p:nvSpPr>
            <p:cNvPr id="227" name="Google Shape;227;p10"/>
            <p:cNvSpPr/>
            <p:nvPr/>
          </p:nvSpPr>
          <p:spPr>
            <a:xfrm>
              <a:off x="138023" y="2107"/>
              <a:ext cx="489643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10"/>
            <p:cNvSpPr txBox="1"/>
            <p:nvPr/>
          </p:nvSpPr>
          <p:spPr>
            <a:xfrm>
              <a:off x="157243" y="21327"/>
              <a:ext cx="485799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Имущественные права и обязанности родителей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10"/>
            <p:cNvSpPr/>
            <p:nvPr/>
          </p:nvSpPr>
          <p:spPr>
            <a:xfrm>
              <a:off x="627666" y="658323"/>
              <a:ext cx="489643" cy="49216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0" name="Google Shape;230;p10"/>
            <p:cNvSpPr/>
            <p:nvPr/>
          </p:nvSpPr>
          <p:spPr>
            <a:xfrm>
              <a:off x="1117310" y="822377"/>
              <a:ext cx="745734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10"/>
            <p:cNvSpPr txBox="1"/>
            <p:nvPr/>
          </p:nvSpPr>
          <p:spPr>
            <a:xfrm>
              <a:off x="1136530" y="841597"/>
              <a:ext cx="741890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управление делами и имуществом несовершеннолетних детей (сохра- нение и приумножение)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2" name="Google Shape;232;p10"/>
            <p:cNvSpPr/>
            <p:nvPr/>
          </p:nvSpPr>
          <p:spPr>
            <a:xfrm>
              <a:off x="627666" y="658323"/>
              <a:ext cx="489643" cy="131243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3" name="Google Shape;233;p10"/>
            <p:cNvSpPr/>
            <p:nvPr/>
          </p:nvSpPr>
          <p:spPr>
            <a:xfrm>
              <a:off x="1117310" y="1642647"/>
              <a:ext cx="745734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10"/>
            <p:cNvSpPr txBox="1"/>
            <p:nvPr/>
          </p:nvSpPr>
          <p:spPr>
            <a:xfrm>
              <a:off x="1136530" y="1661867"/>
              <a:ext cx="741890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совершение сделок от имени ребёнка в возрасте до 14 лет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5" name="Google Shape;235;p10"/>
            <p:cNvSpPr/>
            <p:nvPr/>
          </p:nvSpPr>
          <p:spPr>
            <a:xfrm>
              <a:off x="627666" y="658323"/>
              <a:ext cx="489643" cy="213270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6" name="Google Shape;236;p10"/>
            <p:cNvSpPr/>
            <p:nvPr/>
          </p:nvSpPr>
          <p:spPr>
            <a:xfrm>
              <a:off x="1117310" y="2462918"/>
              <a:ext cx="745734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0"/>
            <p:cNvSpPr txBox="1"/>
            <p:nvPr/>
          </p:nvSpPr>
          <p:spPr>
            <a:xfrm>
              <a:off x="1136530" y="2482138"/>
              <a:ext cx="741890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согласие на совершение ряда сделок с несовершеннолетними в воз- расте от 14 до 18 лет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8" name="Google Shape;238;p10"/>
            <p:cNvSpPr/>
            <p:nvPr/>
          </p:nvSpPr>
          <p:spPr>
            <a:xfrm>
              <a:off x="627666" y="658323"/>
              <a:ext cx="489643" cy="29529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9" name="Google Shape;239;p10"/>
            <p:cNvSpPr/>
            <p:nvPr/>
          </p:nvSpPr>
          <p:spPr>
            <a:xfrm>
              <a:off x="1117310" y="3283188"/>
              <a:ext cx="745734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10"/>
            <p:cNvSpPr txBox="1"/>
            <p:nvPr/>
          </p:nvSpPr>
          <p:spPr>
            <a:xfrm>
              <a:off x="1136530" y="3302408"/>
              <a:ext cx="741890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предоставление содержания несовершеннолетним детям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10"/>
            <p:cNvSpPr/>
            <p:nvPr/>
          </p:nvSpPr>
          <p:spPr>
            <a:xfrm>
              <a:off x="627666" y="658323"/>
              <a:ext cx="489643" cy="377324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42" name="Google Shape;242;p10"/>
            <p:cNvSpPr/>
            <p:nvPr/>
          </p:nvSpPr>
          <p:spPr>
            <a:xfrm>
              <a:off x="1117310" y="4103458"/>
              <a:ext cx="7457345" cy="65621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10"/>
            <p:cNvSpPr txBox="1"/>
            <p:nvPr/>
          </p:nvSpPr>
          <p:spPr>
            <a:xfrm>
              <a:off x="1136530" y="4122678"/>
              <a:ext cx="7418905" cy="61777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предоставление содержания нуждающимся в помощи нетрудоспособ- ным совершеннолетним детям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4" name="Google Shape;244;p10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1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50" name="Google Shape;250;p11"/>
          <p:cNvGrpSpPr/>
          <p:nvPr/>
        </p:nvGrpSpPr>
        <p:grpSpPr>
          <a:xfrm>
            <a:off x="327752" y="1866624"/>
            <a:ext cx="8626212" cy="3844830"/>
            <a:chOff x="7373" y="669872"/>
            <a:chExt cx="8626212" cy="3844830"/>
          </a:xfrm>
        </p:grpSpPr>
        <p:sp>
          <p:nvSpPr>
            <p:cNvPr id="251" name="Google Shape;251;p11"/>
            <p:cNvSpPr/>
            <p:nvPr/>
          </p:nvSpPr>
          <p:spPr>
            <a:xfrm>
              <a:off x="7373" y="1809326"/>
              <a:ext cx="2281309" cy="156592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11"/>
            <p:cNvSpPr txBox="1"/>
            <p:nvPr/>
          </p:nvSpPr>
          <p:spPr>
            <a:xfrm>
              <a:off x="53237" y="1855190"/>
              <a:ext cx="2189581" cy="147419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Семейное законода- тельство исходит из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принципа раздель- ности имущества родителей и детей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11"/>
            <p:cNvSpPr/>
            <p:nvPr/>
          </p:nvSpPr>
          <p:spPr>
            <a:xfrm rot="-2142401">
              <a:off x="2078844" y="1901465"/>
              <a:ext cx="2232506" cy="78673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11"/>
            <p:cNvSpPr txBox="1"/>
            <p:nvPr/>
          </p:nvSpPr>
          <p:spPr>
            <a:xfrm rot="-2142401">
              <a:off x="3139285" y="1884989"/>
              <a:ext cx="111625" cy="111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11"/>
            <p:cNvSpPr/>
            <p:nvPr/>
          </p:nvSpPr>
          <p:spPr>
            <a:xfrm>
              <a:off x="4101512" y="669872"/>
              <a:ext cx="4532073" cy="123888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1"/>
            <p:cNvSpPr txBox="1"/>
            <p:nvPr/>
          </p:nvSpPr>
          <p:spPr>
            <a:xfrm>
              <a:off x="4137798" y="706158"/>
              <a:ext cx="4459501" cy="116631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Дети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, хотя они и проживают вместе с ро- дителями и пользуются их имуществом,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права на имущество родителей не имеют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7" name="Google Shape;257;p11"/>
            <p:cNvSpPr/>
            <p:nvPr/>
          </p:nvSpPr>
          <p:spPr>
            <a:xfrm rot="1411843">
              <a:off x="2206475" y="2947649"/>
              <a:ext cx="1977245" cy="78673"/>
            </a:xfrm>
            <a:custGeom>
              <a:rect b="b" l="l" r="r" t="t"/>
              <a:pathLst>
                <a:path extrusionOk="0" h="120000" w="120000">
                  <a:moveTo>
                    <a:pt x="0" y="59999"/>
                  </a:moveTo>
                  <a:lnTo>
                    <a:pt x="120000" y="59999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11"/>
            <p:cNvSpPr txBox="1"/>
            <p:nvPr/>
          </p:nvSpPr>
          <p:spPr>
            <a:xfrm rot="1411843">
              <a:off x="3145666" y="2937555"/>
              <a:ext cx="98862" cy="98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11"/>
            <p:cNvSpPr/>
            <p:nvPr/>
          </p:nvSpPr>
          <p:spPr>
            <a:xfrm>
              <a:off x="4101512" y="2248666"/>
              <a:ext cx="4532073" cy="226603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11"/>
            <p:cNvSpPr txBox="1"/>
            <p:nvPr/>
          </p:nvSpPr>
          <p:spPr>
            <a:xfrm>
              <a:off x="4167882" y="2315036"/>
              <a:ext cx="4399333" cy="21332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Родители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, пользующиеся имуществом детей, когда дети получили его в дар или по наследству либо приобрели за счёт своего заработка, </a:t>
              </a: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права на имущество детей не имеют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. Родители не вправе диктовать ребёнку, как ему распоряжать- ся своим заработком, а также использо- вать имущество, отданное ему для сво- бодного употребления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12"/>
          <p:cNvGrpSpPr/>
          <p:nvPr/>
        </p:nvGrpSpPr>
        <p:grpSpPr>
          <a:xfrm>
            <a:off x="399241" y="1557418"/>
            <a:ext cx="5177164" cy="4535250"/>
            <a:chOff x="3705" y="288658"/>
            <a:chExt cx="5177164" cy="4535250"/>
          </a:xfrm>
        </p:grpSpPr>
        <p:sp>
          <p:nvSpPr>
            <p:cNvPr id="266" name="Google Shape;266;p12"/>
            <p:cNvSpPr/>
            <p:nvPr/>
          </p:nvSpPr>
          <p:spPr>
            <a:xfrm>
              <a:off x="3705" y="288658"/>
              <a:ext cx="3568989" cy="49984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7" name="Google Shape;267;p12"/>
            <p:cNvSpPr txBox="1"/>
            <p:nvPr/>
          </p:nvSpPr>
          <p:spPr>
            <a:xfrm>
              <a:off x="18345" y="303298"/>
              <a:ext cx="3539709" cy="47056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Обязанности детей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8" name="Google Shape;268;p12"/>
            <p:cNvSpPr/>
            <p:nvPr/>
          </p:nvSpPr>
          <p:spPr>
            <a:xfrm>
              <a:off x="360604" y="788499"/>
              <a:ext cx="356898" cy="101365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69" name="Google Shape;269;p12"/>
            <p:cNvSpPr/>
            <p:nvPr/>
          </p:nvSpPr>
          <p:spPr>
            <a:xfrm>
              <a:off x="717503" y="1008426"/>
              <a:ext cx="4463366" cy="158744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2"/>
            <p:cNvSpPr txBox="1"/>
            <p:nvPr/>
          </p:nvSpPr>
          <p:spPr>
            <a:xfrm>
              <a:off x="763998" y="1054921"/>
              <a:ext cx="4370376" cy="14944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дети обязаны заботиться о родителях и оказывать им помощь; содержание не- трудоспособных, нуждающихся в помо- щи родителей является обязанностью их совершеннолетних трудоспособных де- 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12"/>
            <p:cNvSpPr/>
            <p:nvPr/>
          </p:nvSpPr>
          <p:spPr>
            <a:xfrm>
              <a:off x="360604" y="788499"/>
              <a:ext cx="356898" cy="303135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72" name="Google Shape;272;p12"/>
            <p:cNvSpPr/>
            <p:nvPr/>
          </p:nvSpPr>
          <p:spPr>
            <a:xfrm>
              <a:off x="717503" y="2815801"/>
              <a:ext cx="4463366" cy="200810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3" name="Google Shape;273;p12"/>
            <p:cNvSpPr txBox="1"/>
            <p:nvPr/>
          </p:nvSpPr>
          <p:spPr>
            <a:xfrm>
              <a:off x="776318" y="2874616"/>
              <a:ext cx="4345736" cy="189047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дети могут быть освобождены от обя- занности по содержанию родителей и возмещения затрат по уходу за ними, ес- ли судом будет установлено, что родите- ли уклонялись от выполнения роди- тельских обязанностей или были лише- ны родительских прав в отношении это- го ребёнка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74" name="Google Shape;274;p12"/>
          <p:cNvGrpSpPr/>
          <p:nvPr/>
        </p:nvGrpSpPr>
        <p:grpSpPr>
          <a:xfrm>
            <a:off x="5715206" y="3933056"/>
            <a:ext cx="3190583" cy="2448272"/>
            <a:chOff x="861401" y="3187584"/>
            <a:chExt cx="4270703" cy="1921426"/>
          </a:xfrm>
        </p:grpSpPr>
        <p:sp>
          <p:nvSpPr>
            <p:cNvPr id="275" name="Google Shape;275;p12"/>
            <p:cNvSpPr/>
            <p:nvPr/>
          </p:nvSpPr>
          <p:spPr>
            <a:xfrm>
              <a:off x="861401" y="3187584"/>
              <a:ext cx="4270703" cy="1921426"/>
            </a:xfrm>
            <a:prstGeom prst="roundRect">
              <a:avLst>
                <a:gd fmla="val 10000" name="adj"/>
              </a:avLst>
            </a:prstGeom>
            <a:solidFill>
              <a:schemeClr val="lt1">
                <a:alpha val="89803"/>
              </a:schemeClr>
            </a:solidFill>
            <a:ln cap="flat" cmpd="sng" w="28575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2"/>
            <p:cNvSpPr/>
            <p:nvPr/>
          </p:nvSpPr>
          <p:spPr>
            <a:xfrm>
              <a:off x="917678" y="3243861"/>
              <a:ext cx="4158149" cy="1808872"/>
            </a:xfrm>
            <a:prstGeom prst="rect">
              <a:avLst/>
            </a:prstGeom>
            <a:noFill/>
            <a:ln>
              <a:noFill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Нетрудоспособными по воз- расту признаются женщины и мужчины, достигшие пен- сионного возраста. Нетрудо- способными являются также лица, признанные в установ- ленном порядке инвалидами независимо от причин и группы инвалидности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7" name="Google Shape;277;p12"/>
          <p:cNvSpPr/>
          <p:nvPr/>
        </p:nvSpPr>
        <p:spPr>
          <a:xfrm rot="5400000">
            <a:off x="5904148" y="2600908"/>
            <a:ext cx="936104" cy="1440160"/>
          </a:xfrm>
          <a:prstGeom prst="bentArrow">
            <a:avLst>
              <a:gd fmla="val 25000" name="adj1"/>
              <a:gd fmla="val 25000" name="adj2"/>
              <a:gd fmla="val 47152" name="adj3"/>
              <a:gd fmla="val 43750" name="adj4"/>
            </a:avLst>
          </a:prstGeom>
          <a:solidFill>
            <a:schemeClr val="lt1"/>
          </a:solidFill>
          <a:ln cap="flat" cmpd="sng" w="2540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12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/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72528" y="93051"/>
            <a:ext cx="891941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339785" y="1304002"/>
            <a:ext cx="8464429" cy="5362802"/>
            <a:chOff x="98245" y="1413"/>
            <a:chExt cx="8464429" cy="5362802"/>
          </a:xfrm>
        </p:grpSpPr>
        <p:sp>
          <p:nvSpPr>
            <p:cNvPr id="83" name="Google Shape;83;p3"/>
            <p:cNvSpPr/>
            <p:nvPr/>
          </p:nvSpPr>
          <p:spPr>
            <a:xfrm>
              <a:off x="6493540" y="2857074"/>
              <a:ext cx="91440" cy="3707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4" name="Google Shape;84;p3"/>
            <p:cNvSpPr/>
            <p:nvPr/>
          </p:nvSpPr>
          <p:spPr>
            <a:xfrm>
              <a:off x="6493540" y="1603503"/>
              <a:ext cx="91440" cy="3707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5" name="Google Shape;85;p3"/>
            <p:cNvSpPr/>
            <p:nvPr/>
          </p:nvSpPr>
          <p:spPr>
            <a:xfrm>
              <a:off x="4330460" y="667756"/>
              <a:ext cx="2208800" cy="3707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6" name="Google Shape;86;p3"/>
            <p:cNvSpPr/>
            <p:nvPr/>
          </p:nvSpPr>
          <p:spPr>
            <a:xfrm>
              <a:off x="2075939" y="4110645"/>
              <a:ext cx="91440" cy="3707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7" name="Google Shape;87;p3"/>
            <p:cNvSpPr/>
            <p:nvPr/>
          </p:nvSpPr>
          <p:spPr>
            <a:xfrm>
              <a:off x="2075939" y="2857074"/>
              <a:ext cx="91440" cy="3707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8" name="Google Shape;88;p3"/>
            <p:cNvSpPr/>
            <p:nvPr/>
          </p:nvSpPr>
          <p:spPr>
            <a:xfrm>
              <a:off x="2075939" y="1603503"/>
              <a:ext cx="91440" cy="370774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89" name="Google Shape;89;p3"/>
            <p:cNvSpPr/>
            <p:nvPr/>
          </p:nvSpPr>
          <p:spPr>
            <a:xfrm>
              <a:off x="2121659" y="667756"/>
              <a:ext cx="2208800" cy="370774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90" name="Google Shape;90;p3"/>
            <p:cNvSpPr/>
            <p:nvPr/>
          </p:nvSpPr>
          <p:spPr>
            <a:xfrm>
              <a:off x="2175474" y="1413"/>
              <a:ext cx="4309970" cy="6663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2175474" y="1413"/>
              <a:ext cx="4309970" cy="6663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Права и обязанности супругов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98245" y="1038531"/>
              <a:ext cx="4046827" cy="56497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125825" y="1066111"/>
              <a:ext cx="3991667" cy="5098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личные неимущественные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98245" y="1974277"/>
              <a:ext cx="4046827" cy="8827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98245" y="1974277"/>
              <a:ext cx="4046827" cy="8827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на совместное решение вопросов жизни семьи по обоюдному согласию на основе равенства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98245" y="3227848"/>
              <a:ext cx="4046827" cy="8827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98245" y="3227848"/>
              <a:ext cx="4046827" cy="8827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на свободный выбор профес- сии, занятий и места жительства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98245" y="4481419"/>
              <a:ext cx="4046827" cy="8827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98245" y="4481419"/>
              <a:ext cx="4046827" cy="8827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право на выбор фамилии при заключении брака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4515847" y="1038531"/>
              <a:ext cx="4046827" cy="564972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" name="Google Shape;101;p3"/>
            <p:cNvSpPr txBox="1"/>
            <p:nvPr/>
          </p:nvSpPr>
          <p:spPr>
            <a:xfrm>
              <a:off x="4543427" y="1066111"/>
              <a:ext cx="3991667" cy="5098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имущественные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4515847" y="1974277"/>
              <a:ext cx="4046827" cy="8827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 txBox="1"/>
            <p:nvPr/>
          </p:nvSpPr>
          <p:spPr>
            <a:xfrm>
              <a:off x="4515847" y="1974277"/>
              <a:ext cx="4046827" cy="8827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отношения по поводу имущества, находящегося в общей совместной собственности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4515847" y="3227848"/>
              <a:ext cx="4046827" cy="88279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3"/>
            <p:cNvSpPr txBox="1"/>
            <p:nvPr/>
          </p:nvSpPr>
          <p:spPr>
            <a:xfrm>
              <a:off x="4515847" y="3227848"/>
              <a:ext cx="4046827" cy="88279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отношения по взаимному содержа- нию (супруги обязаны материально поддерживать друг друга)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ipo.grsu.by/lib/wp-content/uploads/2015/11/-%D1%81%D0%B5%D0%BC-e1448007605941.jpg" id="110" name="Google Shape;11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12315" y="1256632"/>
            <a:ext cx="3450529" cy="491125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11" name="Google Shape;111;p4"/>
          <p:cNvSpPr txBox="1"/>
          <p:nvPr/>
        </p:nvSpPr>
        <p:spPr>
          <a:xfrm>
            <a:off x="5512314" y="6191854"/>
            <a:ext cx="34506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 браке и семье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12" name="Google Shape;112;p4"/>
          <p:cNvGrpSpPr/>
          <p:nvPr/>
        </p:nvGrpSpPr>
        <p:grpSpPr>
          <a:xfrm>
            <a:off x="107060" y="1364950"/>
            <a:ext cx="5289532" cy="5228549"/>
            <a:chOff x="3543" y="183130"/>
            <a:chExt cx="5289532" cy="5228549"/>
          </a:xfrm>
        </p:grpSpPr>
        <p:sp>
          <p:nvSpPr>
            <p:cNvPr id="113" name="Google Shape;113;p4"/>
            <p:cNvSpPr/>
            <p:nvPr/>
          </p:nvSpPr>
          <p:spPr>
            <a:xfrm>
              <a:off x="3543" y="183130"/>
              <a:ext cx="3618756" cy="699269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4"/>
            <p:cNvSpPr txBox="1"/>
            <p:nvPr/>
          </p:nvSpPr>
          <p:spPr>
            <a:xfrm>
              <a:off x="24024" y="203611"/>
              <a:ext cx="3577794" cy="65830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Кодекс Республики Беларусь о браке и семье (ст. 21):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365418" y="882400"/>
              <a:ext cx="361875" cy="72680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6" name="Google Shape;116;p4"/>
            <p:cNvSpPr/>
            <p:nvPr/>
          </p:nvSpPr>
          <p:spPr>
            <a:xfrm>
              <a:off x="727294" y="992800"/>
              <a:ext cx="4565781" cy="123281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4"/>
            <p:cNvSpPr txBox="1"/>
            <p:nvPr/>
          </p:nvSpPr>
          <p:spPr>
            <a:xfrm>
              <a:off x="763402" y="1028908"/>
              <a:ext cx="4493565" cy="116059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 заключении брака супруги по своему желанию избирают фамилию одного из супругов в качестве их общей фамилии или каждый из них сохраняет свою до- брачную фамилию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8" name="Google Shape;118;p4"/>
            <p:cNvSpPr/>
            <p:nvPr/>
          </p:nvSpPr>
          <p:spPr>
            <a:xfrm>
              <a:off x="365418" y="882400"/>
              <a:ext cx="361875" cy="221408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9" name="Google Shape;119;p4"/>
            <p:cNvSpPr/>
            <p:nvPr/>
          </p:nvSpPr>
          <p:spPr>
            <a:xfrm>
              <a:off x="727294" y="2336016"/>
              <a:ext cx="4565781" cy="152094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4"/>
            <p:cNvSpPr txBox="1"/>
            <p:nvPr/>
          </p:nvSpPr>
          <p:spPr>
            <a:xfrm>
              <a:off x="771841" y="2380563"/>
              <a:ext cx="4476687" cy="143184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Супруги или один из них могут избрать двойную фамилию, состоящую из добрач- ных фамилий супругов. Если двойной фа- милией желают именоваться оба супруга, по их согласию определяется, с какой до- брачной фамилии она будет начинаться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365418" y="882400"/>
              <a:ext cx="361875" cy="380711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2" name="Google Shape;122;p4"/>
            <p:cNvSpPr/>
            <p:nvPr/>
          </p:nvSpPr>
          <p:spPr>
            <a:xfrm>
              <a:off x="727294" y="3967359"/>
              <a:ext cx="4565781" cy="144432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4"/>
            <p:cNvSpPr txBox="1"/>
            <p:nvPr/>
          </p:nvSpPr>
          <p:spPr>
            <a:xfrm>
              <a:off x="769597" y="4009662"/>
              <a:ext cx="4481175" cy="135971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Соединение более двух фамилий не допу- скается. Если до вступления в брак супру- ги или один из них имели двойные фами- лии, по их согласию определяется, из ка- ких составных частей добрачных фами- лий будет состоять новая фамилия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24" name="Google Shape;124;p4"/>
          <p:cNvSpPr txBox="1"/>
          <p:nvPr>
            <p:ph type="title"/>
          </p:nvPr>
        </p:nvSpPr>
        <p:spPr>
          <a:xfrm>
            <a:off x="172528" y="93051"/>
            <a:ext cx="891941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5"/>
          <p:cNvGrpSpPr/>
          <p:nvPr/>
        </p:nvGrpSpPr>
        <p:grpSpPr>
          <a:xfrm>
            <a:off x="247627" y="1337410"/>
            <a:ext cx="8648744" cy="5295986"/>
            <a:chOff x="6087" y="34821"/>
            <a:chExt cx="8648744" cy="5295986"/>
          </a:xfrm>
        </p:grpSpPr>
        <p:sp>
          <p:nvSpPr>
            <p:cNvPr id="130" name="Google Shape;130;p5"/>
            <p:cNvSpPr/>
            <p:nvPr/>
          </p:nvSpPr>
          <p:spPr>
            <a:xfrm>
              <a:off x="6519082" y="4177482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1" name="Google Shape;131;p5"/>
            <p:cNvSpPr/>
            <p:nvPr/>
          </p:nvSpPr>
          <p:spPr>
            <a:xfrm>
              <a:off x="6519082" y="3201648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2" name="Google Shape;132;p5"/>
            <p:cNvSpPr/>
            <p:nvPr/>
          </p:nvSpPr>
          <p:spPr>
            <a:xfrm>
              <a:off x="6519082" y="2309585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3" name="Google Shape;133;p5"/>
            <p:cNvSpPr/>
            <p:nvPr/>
          </p:nvSpPr>
          <p:spPr>
            <a:xfrm>
              <a:off x="6519082" y="1417522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4" name="Google Shape;134;p5"/>
            <p:cNvSpPr/>
            <p:nvPr/>
          </p:nvSpPr>
          <p:spPr>
            <a:xfrm>
              <a:off x="4330460" y="553531"/>
              <a:ext cx="2234342" cy="28862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5" name="Google Shape;135;p5"/>
            <p:cNvSpPr/>
            <p:nvPr/>
          </p:nvSpPr>
          <p:spPr>
            <a:xfrm>
              <a:off x="2050397" y="3842592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6" name="Google Shape;136;p5"/>
            <p:cNvSpPr/>
            <p:nvPr/>
          </p:nvSpPr>
          <p:spPr>
            <a:xfrm>
              <a:off x="2050397" y="1417522"/>
              <a:ext cx="91440" cy="288626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7" name="Google Shape;137;p5"/>
            <p:cNvSpPr/>
            <p:nvPr/>
          </p:nvSpPr>
          <p:spPr>
            <a:xfrm>
              <a:off x="2096117" y="553531"/>
              <a:ext cx="2234342" cy="288626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38" name="Google Shape;138;p5"/>
            <p:cNvSpPr/>
            <p:nvPr/>
          </p:nvSpPr>
          <p:spPr>
            <a:xfrm>
              <a:off x="2871142" y="34821"/>
              <a:ext cx="2918635" cy="51871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2871142" y="34821"/>
              <a:ext cx="2918635" cy="51871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Имущество супругов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6087" y="842158"/>
              <a:ext cx="4180058" cy="57536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5"/>
            <p:cNvSpPr txBox="1"/>
            <p:nvPr/>
          </p:nvSpPr>
          <p:spPr>
            <a:xfrm>
              <a:off x="34174" y="870245"/>
              <a:ext cx="4123884" cy="5191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общая совместная собственность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6087" y="1706149"/>
              <a:ext cx="4180058" cy="21364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5"/>
            <p:cNvSpPr txBox="1"/>
            <p:nvPr/>
          </p:nvSpPr>
          <p:spPr>
            <a:xfrm>
              <a:off x="6087" y="1706149"/>
              <a:ext cx="4180058" cy="21364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нажитое супругами в период брака (не- зависимо от того, на кого из супругов оно приобретено либо на кого или кем из супругов внесены денежные средст- ва, даже если один из них в период бра- ка был занят ведением домашнего хо- зяйства, уходом за детьми или по дру- гим причинам не имел самостоятель- ного заработка (дохода))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6314" y="4131219"/>
              <a:ext cx="4179605" cy="1197155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5"/>
            <p:cNvSpPr txBox="1"/>
            <p:nvPr/>
          </p:nvSpPr>
          <p:spPr>
            <a:xfrm>
              <a:off x="6314" y="4131219"/>
              <a:ext cx="4179605" cy="11971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драгоценности и предметы роскоши, купленные в браке (несмотря на то, что они могут предполагать индиви- дуальное использование)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4474773" y="842158"/>
              <a:ext cx="4180058" cy="575363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5"/>
            <p:cNvSpPr txBox="1"/>
            <p:nvPr/>
          </p:nvSpPr>
          <p:spPr>
            <a:xfrm>
              <a:off x="4502860" y="870245"/>
              <a:ext cx="4123884" cy="51918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собственность каждого супруга (индивидуальная)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4474773" y="1706149"/>
              <a:ext cx="4180058" cy="6034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5"/>
            <p:cNvSpPr txBox="1"/>
            <p:nvPr/>
          </p:nvSpPr>
          <p:spPr>
            <a:xfrm>
              <a:off x="4474773" y="1706149"/>
              <a:ext cx="4180058" cy="6034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принадлежавшее до вступление в брак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4474773" y="2598212"/>
              <a:ext cx="4180058" cy="60343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5"/>
            <p:cNvSpPr txBox="1"/>
            <p:nvPr/>
          </p:nvSpPr>
          <p:spPr>
            <a:xfrm>
              <a:off x="4474773" y="2598212"/>
              <a:ext cx="4180058" cy="60343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полученное в период брака в дар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4475694" y="3490275"/>
              <a:ext cx="4178217" cy="687206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 txBox="1"/>
            <p:nvPr/>
          </p:nvSpPr>
          <p:spPr>
            <a:xfrm>
              <a:off x="4475694" y="3490275"/>
              <a:ext cx="4178217" cy="687206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полученное в период брака в порядке наследования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4475694" y="4466109"/>
              <a:ext cx="4178217" cy="86469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5"/>
            <p:cNvSpPr txBox="1"/>
            <p:nvPr/>
          </p:nvSpPr>
          <p:spPr>
            <a:xfrm>
              <a:off x="4475694" y="4466109"/>
              <a:ext cx="4178217" cy="86469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вещи индивидуального пользования (одежда, обувь и т.д.), за исключением драгоценностей и предметов роскоши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156" name="Google Shape;156;p5"/>
          <p:cNvSpPr txBox="1"/>
          <p:nvPr>
            <p:ph type="title"/>
          </p:nvPr>
        </p:nvSpPr>
        <p:spPr>
          <a:xfrm>
            <a:off x="172528" y="93051"/>
            <a:ext cx="891941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" name="Google Shape;161;p6"/>
          <p:cNvGraphicFramePr/>
          <p:nvPr/>
        </p:nvGraphicFramePr>
        <p:xfrm>
          <a:off x="163601" y="921302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{38A6DFCA-E90B-4746-AA03-F2B4419C43BB}</a:tableStyleId>
              </a:tblPr>
              <a:tblGrid>
                <a:gridCol w="4166850"/>
                <a:gridCol w="4606200"/>
              </a:tblGrid>
              <a:tr h="966150">
                <a:tc grid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Брачный договор – </a:t>
                      </a:r>
                      <a:r>
                        <a:rPr b="0" lang="ru-RU" sz="18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это письменное соглашение, которое могут заключить лица, вступающие в брак, или супруги в любое время нахождения в браке, и определяю- щее права и обязанности супругов в браке и (или) после его расторжения иначе, чем предусмотрено в законодательстве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AC1FF"/>
                    </a:solidFill>
                  </a:tcPr>
                </a:tc>
                <a:tc hMerge="1"/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можно определить</a:t>
                      </a:r>
                      <a:endParaRPr b="1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1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нельзя</a:t>
                      </a:r>
                      <a:endParaRPr/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CE0FF"/>
                    </a:solidFill>
                  </a:tcPr>
                </a:tc>
              </a:tr>
              <a:tr h="7553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права и обязанности супругов по взаим- ному содержанию, в том числе после расторжения брака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изменить режим раздельного имущества каждого из супругов на режим общей совме- стной собственности (это значит, нельзя предусмотреть, что имущество, принадле- жавшее супругам до вступления в брак, по- лученное ими в период брака в дар или в по- рядке наследования, вещи индивидуального пользования будут являться совместной собственностью супругов)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6050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порядок раздела имущества, являюще- гося общей собственностью супругов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vMerge="1"/>
              </a:tr>
              <a:tr h="92647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изменение режима общей совместной собственности на определённое иму- щество, нажитое в браке, на режим соб- ственности каждого из супругов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vMerge="1"/>
              </a:tr>
              <a:tr h="1592725"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другие вопросы взаимоотношений меж- ду супругами (порядок несения каждым из них семейных расходов и т.п.), роди- телями и детьми, если это не нарушает их права и законные интересы и не про- тиворечит законодательству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700"/>
                        <a:buFont typeface="Arial"/>
                        <a:buNone/>
                      </a:pPr>
                      <a:r>
                        <a:rPr b="0" lang="ru-RU" sz="1700" u="none" cap="none" strike="noStrike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закрепить положения, которые бы ограни- чивали правоспособность и дееспособность сторон (например, нельзя запретить одному из супругов обращаться в суд за защитой своих прав, ограничить свободу супругов в выборе места жительства, профессии и т.д.)</a:t>
                      </a:r>
                      <a:endParaRPr b="0" sz="1700" u="none" cap="none" strike="noStrike">
                        <a:solidFill>
                          <a:schemeClr val="dk1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62" name="Google Shape;162;p6"/>
          <p:cNvSpPr txBox="1"/>
          <p:nvPr>
            <p:ph type="title"/>
          </p:nvPr>
        </p:nvSpPr>
        <p:spPr>
          <a:xfrm>
            <a:off x="172528" y="93051"/>
            <a:ext cx="891941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 txBox="1"/>
          <p:nvPr>
            <p:ph type="title"/>
          </p:nvPr>
        </p:nvSpPr>
        <p:spPr>
          <a:xfrm>
            <a:off x="172528" y="93051"/>
            <a:ext cx="891941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000">
                <a:latin typeface="Cambria"/>
                <a:ea typeface="Cambria"/>
                <a:cs typeface="Cambria"/>
                <a:sym typeface="Cambria"/>
              </a:rPr>
              <a:t>Права и обязанности супругов</a:t>
            </a:r>
            <a:endParaRPr sz="40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://ipo.grsu.by/lib/wp-content/uploads/2015/11/-%D1%81%D0%B5%D0%BC-e1448007605941.jpg" id="168" name="Google Shape;16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77946" y="1725283"/>
            <a:ext cx="2884898" cy="4106174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69" name="Google Shape;169;p7"/>
          <p:cNvSpPr txBox="1"/>
          <p:nvPr/>
        </p:nvSpPr>
        <p:spPr>
          <a:xfrm>
            <a:off x="6077946" y="5855423"/>
            <a:ext cx="28848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Кодекс Республики Беларусь о браке и семье</a:t>
            </a:r>
            <a:endParaRPr b="0" i="0" sz="16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0" name="Google Shape;170;p7"/>
          <p:cNvGrpSpPr/>
          <p:nvPr/>
        </p:nvGrpSpPr>
        <p:grpSpPr>
          <a:xfrm>
            <a:off x="146649" y="1155940"/>
            <a:ext cx="5814205" cy="5607169"/>
            <a:chOff x="6087" y="1706149"/>
            <a:chExt cx="4180058" cy="2136443"/>
          </a:xfrm>
        </p:grpSpPr>
        <p:sp>
          <p:nvSpPr>
            <p:cNvPr id="171" name="Google Shape;171;p7"/>
            <p:cNvSpPr/>
            <p:nvPr/>
          </p:nvSpPr>
          <p:spPr>
            <a:xfrm>
              <a:off x="6087" y="1706149"/>
              <a:ext cx="4180058" cy="213644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7"/>
            <p:cNvSpPr txBox="1"/>
            <p:nvPr/>
          </p:nvSpPr>
          <p:spPr>
            <a:xfrm>
              <a:off x="6087" y="1706149"/>
              <a:ext cx="4180058" cy="213644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just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Ст. 13¹. Форма и порядок заключения Брачного до- говора.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Брачный договор заключается в письменной форме и подлежит нотариальному удостоверению. Брачный договор подлежит также государственной ре- гистрации в организации по государственной регист- рации недвижимого имущества, прав на него и сделок с ним, если он содержит условия, которые являются или могут стать основанием возникновения, перехода, прекращения прав, ограничений (обременений) прав на недвижимое имущество. Государственная регистра- ция Брачного договора осуществляется после регист- рации заключения брака. … Государственная регистра- ция Брачного договора может быть осуществлена пос- ле прекращения брака в случае, если согласно Брачно- му договору, настоящему Кодексу или иным актам за- конодательства Брачный договор предусматривает права и обязанности бывших супругов после прекра- щения брака. … Несовершеннолетние лица, вступаю- щие в брак, заключают Брачный договор с согласия своих родителей, попечителей, за исключением слу- чаев приобретения несовершеннолетними дееспособ- ности в полном объёме.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78" name="Google Shape;178;p8"/>
          <p:cNvGrpSpPr/>
          <p:nvPr/>
        </p:nvGrpSpPr>
        <p:grpSpPr>
          <a:xfrm>
            <a:off x="755654" y="1208627"/>
            <a:ext cx="7580931" cy="5424153"/>
            <a:chOff x="565873" y="930"/>
            <a:chExt cx="7580931" cy="5424153"/>
          </a:xfrm>
        </p:grpSpPr>
        <p:sp>
          <p:nvSpPr>
            <p:cNvPr id="179" name="Google Shape;179;p8"/>
            <p:cNvSpPr/>
            <p:nvPr/>
          </p:nvSpPr>
          <p:spPr>
            <a:xfrm>
              <a:off x="565873" y="930"/>
              <a:ext cx="4761525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0" name="Google Shape;180;p8"/>
            <p:cNvSpPr txBox="1"/>
            <p:nvPr/>
          </p:nvSpPr>
          <p:spPr>
            <a:xfrm>
              <a:off x="584563" y="19620"/>
              <a:ext cx="4724145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Личные неимущественные права и обязанности родителей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1042026" y="639066"/>
              <a:ext cx="476152" cy="47860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2" name="Google Shape;182;p8"/>
            <p:cNvSpPr/>
            <p:nvPr/>
          </p:nvSpPr>
          <p:spPr>
            <a:xfrm>
              <a:off x="1518178" y="798600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3" name="Google Shape;183;p8"/>
            <p:cNvSpPr txBox="1"/>
            <p:nvPr/>
          </p:nvSpPr>
          <p:spPr>
            <a:xfrm>
              <a:off x="1536868" y="817290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определение имени, отчества и фамилии детей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4" name="Google Shape;184;p8"/>
            <p:cNvSpPr/>
            <p:nvPr/>
          </p:nvSpPr>
          <p:spPr>
            <a:xfrm>
              <a:off x="1042026" y="639066"/>
              <a:ext cx="476152" cy="127627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5" name="Google Shape;185;p8"/>
            <p:cNvSpPr/>
            <p:nvPr/>
          </p:nvSpPr>
          <p:spPr>
            <a:xfrm>
              <a:off x="1518178" y="1596270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8"/>
            <p:cNvSpPr txBox="1"/>
            <p:nvPr/>
          </p:nvSpPr>
          <p:spPr>
            <a:xfrm>
              <a:off x="1536868" y="1614960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определение гражданства детей (в предусмотренных слу- чаях)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7" name="Google Shape;187;p8"/>
            <p:cNvSpPr/>
            <p:nvPr/>
          </p:nvSpPr>
          <p:spPr>
            <a:xfrm>
              <a:off x="1042026" y="639066"/>
              <a:ext cx="476152" cy="20739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8" name="Google Shape;188;p8"/>
            <p:cNvSpPr/>
            <p:nvPr/>
          </p:nvSpPr>
          <p:spPr>
            <a:xfrm>
              <a:off x="1518178" y="2393939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8"/>
            <p:cNvSpPr txBox="1"/>
            <p:nvPr/>
          </p:nvSpPr>
          <p:spPr>
            <a:xfrm>
              <a:off x="1536868" y="2412629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определение места жительства и регистрации детей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0" name="Google Shape;190;p8"/>
            <p:cNvSpPr/>
            <p:nvPr/>
          </p:nvSpPr>
          <p:spPr>
            <a:xfrm>
              <a:off x="1042026" y="639066"/>
              <a:ext cx="476152" cy="287161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1" name="Google Shape;191;p8"/>
            <p:cNvSpPr/>
            <p:nvPr/>
          </p:nvSpPr>
          <p:spPr>
            <a:xfrm>
              <a:off x="1518178" y="3191609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8"/>
            <p:cNvSpPr txBox="1"/>
            <p:nvPr/>
          </p:nvSpPr>
          <p:spPr>
            <a:xfrm>
              <a:off x="1536868" y="3210299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воспитание, уход и надзор за детьми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3" name="Google Shape;193;p8"/>
            <p:cNvSpPr/>
            <p:nvPr/>
          </p:nvSpPr>
          <p:spPr>
            <a:xfrm>
              <a:off x="1042026" y="639066"/>
              <a:ext cx="476152" cy="366928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4" name="Google Shape;194;p8"/>
            <p:cNvSpPr/>
            <p:nvPr/>
          </p:nvSpPr>
          <p:spPr>
            <a:xfrm>
              <a:off x="1518178" y="3989278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8"/>
            <p:cNvSpPr txBox="1"/>
            <p:nvPr/>
          </p:nvSpPr>
          <p:spPr>
            <a:xfrm>
              <a:off x="1536868" y="4007968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представительство от имени детей (в учреждениях)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6" name="Google Shape;196;p8"/>
            <p:cNvSpPr/>
            <p:nvPr/>
          </p:nvSpPr>
          <p:spPr>
            <a:xfrm>
              <a:off x="1042026" y="639066"/>
              <a:ext cx="476152" cy="446694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7" name="Google Shape;197;p8"/>
            <p:cNvSpPr/>
            <p:nvPr/>
          </p:nvSpPr>
          <p:spPr>
            <a:xfrm>
              <a:off x="1518178" y="4786948"/>
              <a:ext cx="6628626" cy="638135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8"/>
            <p:cNvSpPr txBox="1"/>
            <p:nvPr/>
          </p:nvSpPr>
          <p:spPr>
            <a:xfrm>
              <a:off x="1536868" y="4805638"/>
              <a:ext cx="6591246" cy="6007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защита прав и законных интересов детей (в учреждениях и судах; специальные полномочия не нужны)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" name="Google Shape;203;p9"/>
          <p:cNvGrpSpPr/>
          <p:nvPr/>
        </p:nvGrpSpPr>
        <p:grpSpPr>
          <a:xfrm>
            <a:off x="207033" y="2130725"/>
            <a:ext cx="4123428" cy="603849"/>
            <a:chOff x="67" y="2742038"/>
            <a:chExt cx="4010278" cy="2634131"/>
          </a:xfrm>
        </p:grpSpPr>
        <p:sp>
          <p:nvSpPr>
            <p:cNvPr id="204" name="Google Shape;204;p9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9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Родитель, проживающий отдельно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06" name="Google Shape;206;p9"/>
          <p:cNvGrpSpPr/>
          <p:nvPr/>
        </p:nvGrpSpPr>
        <p:grpSpPr>
          <a:xfrm>
            <a:off x="207033" y="3252158"/>
            <a:ext cx="4123428" cy="1026544"/>
            <a:chOff x="67" y="2742038"/>
            <a:chExt cx="4010278" cy="2634131"/>
          </a:xfrm>
        </p:grpSpPr>
        <p:sp>
          <p:nvSpPr>
            <p:cNvPr id="207" name="Google Shape;207;p9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9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имеет право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общаться с детьми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09" name="Google Shape;209;p9"/>
          <p:cNvCxnSpPr>
            <a:stCxn id="204" idx="2"/>
            <a:endCxn id="208" idx="0"/>
          </p:cNvCxnSpPr>
          <p:nvPr/>
        </p:nvCxnSpPr>
        <p:spPr>
          <a:xfrm>
            <a:off x="2268747" y="2734574"/>
            <a:ext cx="0" cy="517500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grpSp>
        <p:nvGrpSpPr>
          <p:cNvPr id="210" name="Google Shape;210;p9"/>
          <p:cNvGrpSpPr/>
          <p:nvPr/>
        </p:nvGrpSpPr>
        <p:grpSpPr>
          <a:xfrm>
            <a:off x="4813538" y="2130725"/>
            <a:ext cx="4123428" cy="603849"/>
            <a:chOff x="67" y="2742038"/>
            <a:chExt cx="4010278" cy="2634131"/>
          </a:xfrm>
        </p:grpSpPr>
        <p:sp>
          <p:nvSpPr>
            <p:cNvPr id="211" name="Google Shape;211;p9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9"/>
            <p:cNvSpPr/>
            <p:nvPr/>
          </p:nvSpPr>
          <p:spPr>
            <a:xfrm>
              <a:off x="67" y="2742038"/>
              <a:ext cx="4010278" cy="2634131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Родитель, проживающий с детьми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213" name="Google Shape;213;p9"/>
          <p:cNvGrpSpPr/>
          <p:nvPr/>
        </p:nvGrpSpPr>
        <p:grpSpPr>
          <a:xfrm>
            <a:off x="4813538" y="3252158"/>
            <a:ext cx="4123428" cy="1026544"/>
            <a:chOff x="67" y="2742038"/>
            <a:chExt cx="4010278" cy="2634131"/>
          </a:xfrm>
        </p:grpSpPr>
        <p:sp>
          <p:nvSpPr>
            <p:cNvPr id="214" name="Google Shape;214;p9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9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в праве 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препятствовать другому родителю общаться с детьми и участвовать в их воспитании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16" name="Google Shape;216;p9"/>
          <p:cNvCxnSpPr>
            <a:stCxn id="211" idx="2"/>
            <a:endCxn id="215" idx="0"/>
          </p:cNvCxnSpPr>
          <p:nvPr/>
        </p:nvCxnSpPr>
        <p:spPr>
          <a:xfrm>
            <a:off x="6875252" y="2734574"/>
            <a:ext cx="0" cy="517500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grpSp>
        <p:nvGrpSpPr>
          <p:cNvPr id="217" name="Google Shape;217;p9"/>
          <p:cNvGrpSpPr/>
          <p:nvPr/>
        </p:nvGrpSpPr>
        <p:grpSpPr>
          <a:xfrm>
            <a:off x="207033" y="4796286"/>
            <a:ext cx="4123428" cy="1095556"/>
            <a:chOff x="67" y="2742038"/>
            <a:chExt cx="4010278" cy="2634131"/>
          </a:xfrm>
        </p:grpSpPr>
        <p:sp>
          <p:nvSpPr>
            <p:cNvPr id="218" name="Google Shape;218;p9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9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обязан</a:t>
              </a: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участвовать в воспитании детей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220" name="Google Shape;220;p9"/>
          <p:cNvCxnSpPr/>
          <p:nvPr/>
        </p:nvCxnSpPr>
        <p:spPr>
          <a:xfrm>
            <a:off x="2286000" y="4278702"/>
            <a:ext cx="0" cy="517584"/>
          </a:xfrm>
          <a:prstGeom prst="straightConnector1">
            <a:avLst/>
          </a:prstGeom>
          <a:solidFill>
            <a:schemeClr val="accent1"/>
          </a:solidFill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sp>
        <p:nvSpPr>
          <p:cNvPr id="221" name="Google Shape;221;p9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Права и обязанности родителей и детей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17.02.2022</vt:lpwstr>
  </property>
</Properties>
</file>