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29" roundtripDataSignature="AMtx7mglFyLpwEkhglAwD517eCDJswuy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customschemas.google.com/relationships/presentationmetadata" Target="meta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итульный слайд">
  <p:cSld name="Титульный слайд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5"/>
          <p:cNvSpPr/>
          <p:nvPr/>
        </p:nvSpPr>
        <p:spPr>
          <a:xfrm>
            <a:off x="0" y="0"/>
            <a:ext cx="12192000" cy="33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5"/>
          <p:cNvSpPr txBox="1"/>
          <p:nvPr>
            <p:ph type="ctrTitle"/>
          </p:nvPr>
        </p:nvSpPr>
        <p:spPr>
          <a:xfrm>
            <a:off x="4286237" y="3352800"/>
            <a:ext cx="7715304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" name="Google Shape;13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3286124"/>
            <a:ext cx="12192000" cy="785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4071943"/>
            <a:ext cx="1775520" cy="280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5"/>
          <p:cNvSpPr txBox="1"/>
          <p:nvPr/>
        </p:nvSpPr>
        <p:spPr>
          <a:xfrm>
            <a:off x="0" y="2784973"/>
            <a:ext cx="6384032" cy="4308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200" cap="none">
                <a:solidFill>
                  <a:schemeClr val="accent3"/>
                </a:solidFill>
                <a:latin typeface="Cambria"/>
                <a:ea typeface="Cambria"/>
                <a:cs typeface="Cambria"/>
                <a:sym typeface="Cambria"/>
              </a:rPr>
              <a:t>История Беларуси (подготовительный курс)</a:t>
            </a:r>
            <a:endParaRPr b="1" sz="2200" cap="none">
              <a:solidFill>
                <a:schemeClr val="accent3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" name="Google Shape;16;p25"/>
          <p:cNvSpPr txBox="1"/>
          <p:nvPr/>
        </p:nvSpPr>
        <p:spPr>
          <a:xfrm>
            <a:off x="-1" y="6262510"/>
            <a:ext cx="1739669" cy="60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Ситник П.В.</a:t>
            </a:r>
            <a:endParaRPr b="1" sz="20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вертикальный текст" type="vertTx">
  <p:cSld name="VERTICAL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4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" type="body"/>
          </p:nvPr>
        </p:nvSpPr>
        <p:spPr>
          <a:xfrm rot="5400000">
            <a:off x="3558346" y="-1581961"/>
            <a:ext cx="5443538" cy="104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2" name="Google Shape;62;p34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ертикальный заголовок и текст" type="vertTitleAndTx">
  <p:cSld name="VERTICAL_TITLE_AND_VERTICAL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5"/>
          <p:cNvSpPr txBox="1"/>
          <p:nvPr>
            <p:ph type="title"/>
          </p:nvPr>
        </p:nvSpPr>
        <p:spPr>
          <a:xfrm rot="5400000">
            <a:off x="7188994" y="1948658"/>
            <a:ext cx="6170613" cy="261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5"/>
          <p:cNvSpPr txBox="1"/>
          <p:nvPr>
            <p:ph idx="1" type="body"/>
          </p:nvPr>
        </p:nvSpPr>
        <p:spPr>
          <a:xfrm rot="5400000">
            <a:off x="1854993" y="-565942"/>
            <a:ext cx="6170613" cy="76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Google Shape;67;p35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таблица" type="tbl">
  <p:cSld name="TABLE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1" name="Google Shape;71;p36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и объект">
  <p:cSld name="Заголовок и объект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" type="body"/>
          </p:nvPr>
        </p:nvSpPr>
        <p:spPr>
          <a:xfrm>
            <a:off x="1047715" y="785794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SzPts val="1800"/>
              <a:buChar char="❖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Заголовок раздела" type="secHead">
  <p:cSld name="SECTION_HEAD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/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7"/>
          <p:cNvSpPr txBox="1"/>
          <p:nvPr>
            <p:ph idx="1" type="body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23" name="Google Shape;23;p27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7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Два объекта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8"/>
          <p:cNvSpPr txBox="1"/>
          <p:nvPr>
            <p:ph idx="1" type="body"/>
          </p:nvPr>
        </p:nvSpPr>
        <p:spPr>
          <a:xfrm>
            <a:off x="1117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8" name="Google Shape;28;p28"/>
          <p:cNvSpPr txBox="1"/>
          <p:nvPr>
            <p:ph idx="2" type="body"/>
          </p:nvPr>
        </p:nvSpPr>
        <p:spPr>
          <a:xfrm>
            <a:off x="6451600" y="898525"/>
            <a:ext cx="5130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SzPts val="2800"/>
              <a:buChar char="❖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29" name="Google Shape;29;p28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Google Shape;30;p28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Сравнение" type="twoTxTwoObj">
  <p:cSld name="TWO_OBJECTS_WITH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9"/>
          <p:cNvSpPr txBox="1"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9"/>
          <p:cNvSpPr txBox="1"/>
          <p:nvPr>
            <p:ph idx="1" type="body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4" name="Google Shape;34;p29"/>
          <p:cNvSpPr txBox="1"/>
          <p:nvPr>
            <p:ph idx="2" type="body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5" name="Google Shape;35;p29"/>
          <p:cNvSpPr txBox="1"/>
          <p:nvPr>
            <p:ph idx="3" type="body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36" name="Google Shape;36;p29"/>
          <p:cNvSpPr txBox="1"/>
          <p:nvPr>
            <p:ph idx="4" type="body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SzPts val="2400"/>
              <a:buChar char="❖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37" name="Google Shape;37;p29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8" name="Google Shape;38;p29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Только заголовок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0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0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30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Пустой слайд" type="blank">
  <p:cSld name="BLANK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1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5" name="Google Shape;45;p31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Объект с подписью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2"/>
          <p:cNvSpPr txBox="1"/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" type="body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SzPts val="3200"/>
              <a:buChar char="❖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SzPts val="2800"/>
              <a:buChar char="▪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49" name="Google Shape;49;p32"/>
          <p:cNvSpPr txBox="1"/>
          <p:nvPr>
            <p:ph idx="2" type="body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0" name="Google Shape;50;p32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1" name="Google Shape;51;p32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Рисунок с подписью" type="picTx">
  <p:cSld name="PICTURE_WITH_CAPTION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3"/>
          <p:cNvSpPr txBox="1"/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3"/>
          <p:cNvSpPr/>
          <p:nvPr>
            <p:ph idx="2" type="pic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" name="Google Shape;55;p33"/>
          <p:cNvSpPr txBox="1"/>
          <p:nvPr>
            <p:ph idx="1" type="body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56" name="Google Shape;56;p33"/>
          <p:cNvSpPr txBox="1"/>
          <p:nvPr>
            <p:ph idx="11" type="ftr"/>
          </p:nvPr>
        </p:nvSpPr>
        <p:spPr>
          <a:xfrm>
            <a:off x="8331200" y="6443664"/>
            <a:ext cx="33528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7" name="Google Shape;57;p33"/>
          <p:cNvSpPr txBox="1"/>
          <p:nvPr>
            <p:ph idx="12" type="sldNum"/>
          </p:nvPr>
        </p:nvSpPr>
        <p:spPr>
          <a:xfrm>
            <a:off x="5892800" y="6443664"/>
            <a:ext cx="2032000" cy="3206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2C5B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idx="1" type="body"/>
          </p:nvPr>
        </p:nvSpPr>
        <p:spPr>
          <a:xfrm>
            <a:off x="1047715" y="928670"/>
            <a:ext cx="10464800" cy="54435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spcBef>
                <a:spcPts val="56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Noto Sans Symbols"/>
              <a:buChar char="❖"/>
              <a:defRPr b="1" i="0" sz="2800" u="none" cap="none" strike="noStrik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Char char="▪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type="title"/>
          </p:nvPr>
        </p:nvSpPr>
        <p:spPr>
          <a:xfrm>
            <a:off x="1155700" y="171451"/>
            <a:ext cx="9855200" cy="563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32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pic>
        <p:nvPicPr>
          <p:cNvPr id="8" name="Google Shape;8;p24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 rot="5400000">
            <a:off x="-2500339" y="3214696"/>
            <a:ext cx="6143644" cy="114296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24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"/>
          <p:cNvSpPr txBox="1"/>
          <p:nvPr>
            <p:ph idx="4294967295" type="subTitle"/>
          </p:nvPr>
        </p:nvSpPr>
        <p:spPr>
          <a:xfrm>
            <a:off x="191344" y="4221088"/>
            <a:ext cx="11737304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400"/>
              <a:buFont typeface="Noto Sans Symbols"/>
              <a:buNone/>
            </a:pPr>
            <a:r>
              <a:rPr b="1" i="0" lang="ru-RU" sz="4400" u="none" cap="none" strike="noStrike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Борьба белорусского народа против германских оккупантов</a:t>
            </a:r>
            <a:endParaRPr b="1" i="0" sz="4400" u="none" cap="none" strike="noStrike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7" name="Google Shape;77;p1"/>
          <p:cNvSpPr txBox="1"/>
          <p:nvPr/>
        </p:nvSpPr>
        <p:spPr>
          <a:xfrm>
            <a:off x="11263306" y="6270154"/>
            <a:ext cx="928694" cy="609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800">
                <a:solidFill>
                  <a:srgbClr val="26332F"/>
                </a:solidFill>
                <a:latin typeface="Cambria"/>
                <a:ea typeface="Cambria"/>
                <a:cs typeface="Cambria"/>
                <a:sym typeface="Cambria"/>
              </a:rPr>
              <a:t>2022</a:t>
            </a:r>
            <a:endParaRPr b="1" sz="1800">
              <a:solidFill>
                <a:srgbClr val="26332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descr="ÐÐ° Ð¿Ð»Ð¾ÑÐ°Ð´Ð¸ Ñ Ð²Ð¾ÐºÐ·Ð°Ð»Ð°. ÐÑÐ¾ Ð¸ Ð¿Ð¾ÑÐµÐ¼Ñ 115 Ð»ÐµÑ Ð½Ð°Ð·Ð°Ð´ ÑÐ°ÑÑÑÑÐµÐ»ÑÐ» Ð¼Ð¸ÑÐ¸Ð½Ð³ Ð² ÑÐµÐ½ÑÑÐµ  ÐÐ¸Ð½ÑÐºÐ°" id="78" name="Google Shape;78;p1"/>
          <p:cNvSpPr/>
          <p:nvPr/>
        </p:nvSpPr>
        <p:spPr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"/>
          <p:cNvSpPr txBox="1"/>
          <p:nvPr/>
        </p:nvSpPr>
        <p:spPr>
          <a:xfrm>
            <a:off x="47328" y="3330990"/>
            <a:ext cx="880346" cy="70788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40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rPr>
              <a:t>42</a:t>
            </a:r>
            <a:endParaRPr b="1" sz="4000">
              <a:solidFill>
                <a:schemeClr val="lt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80" name="Google Shape;80;p1"/>
          <p:cNvPicPr preferRelativeResize="0"/>
          <p:nvPr/>
        </p:nvPicPr>
        <p:blipFill rotWithShape="1">
          <a:blip r:embed="rId3">
            <a:alphaModFix/>
          </a:blip>
          <a:srcRect b="0" l="6545" r="12102" t="0"/>
          <a:stretch/>
        </p:blipFill>
        <p:spPr>
          <a:xfrm>
            <a:off x="8120919" y="-3655"/>
            <a:ext cx="4055228" cy="3288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1271464" y="980728"/>
            <a:ext cx="7056784" cy="295232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 весны 1942 г. в результате объединения отдельных партизан- ских отрядов появился новый вид партизанских формирований - бригады. В одной из партизанских бригад воевала 17-летняя уро- женка Гомельщины Римма Шершнёва. В  1941 г. она закончила 9 классов белорусской образцовой школы имени А.Червякова в Минске. После курсов радистов перешла линию фронта и в сос- таве комсомольско-молодёжного отряда сражалась с врагом на оккупированной территории. В конце 1942 г. во  время боя  де- вушка закрыла своим телом стреляющий пулемёт, который не удалось уничтожить гранатой. Она осталась единственной в ис- тории женщиной, совершившей такой подвиг. Его повторили в годы войны около 400 человек, в том числе рядовой Александр Матросов, имя которого стало широко известно в феврале 1943 г. 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62" name="Google Shape;162;p10"/>
          <p:cNvSpPr txBox="1"/>
          <p:nvPr/>
        </p:nvSpPr>
        <p:spPr>
          <a:xfrm>
            <a:off x="5159896" y="6381328"/>
            <a:ext cx="2232247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Римма Шершнёва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¨ÐµÑÑÐ½ÐµÐ²Ð° Ð Ð¸Ð¼Ð¼Ð° ÐÐ²Ð°Ð½Ð¾Ð²Ð½Ð° (Ð±ÐµÐ»Ð¾Ñ. Ð ÑÐ¼Ð¼Ð° Ð¨Ð°ÑÑÐ½ÑÐ²Ð°, 28 Ð¸ÑÐ»Ñ 1925, ÐÐ¾Ð±ÑÑÑ,  ÐÐ¾Ð¼ÐµÐ»ÑÑÐºÐ°Ñ Ð³ÑÐ±ÐµÑÐ½Ð¸Ñ â 6 Ð´ÐµÐºÐ°Ð±ÑÑ 1942,.. | ÐÐÐ¾Ð½ÑÐ°ÐºÑÐµ" id="163" name="Google Shape;163;p10"/>
          <p:cNvPicPr preferRelativeResize="0"/>
          <p:nvPr/>
        </p:nvPicPr>
        <p:blipFill rotWithShape="1">
          <a:blip r:embed="rId3">
            <a:alphaModFix/>
          </a:blip>
          <a:srcRect b="2517" l="0" r="0" t="0"/>
          <a:stretch/>
        </p:blipFill>
        <p:spPr>
          <a:xfrm>
            <a:off x="7608169" y="808300"/>
            <a:ext cx="4583832" cy="59057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Ð»ÐµÐºÑÐ°Ð½Ð´Ñ ÐÐ°ÑÑÐ¾ÑÐ¾Ð² Â» ÐÐ»ÑÐ± Ð¸ÑÑÐ¾ÑÐ¸ÐºÐ¾Ð² Ð¸ Ð¾Ð±ÑÐµÑÑÐ²Ð¾Ð²ÐµÐ´Ð¾Ð² &quot;ÐÐÐÐ&quot;" id="164" name="Google Shape;16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71464" y="3978866"/>
            <a:ext cx="2016224" cy="27412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65" name="Google Shape;165;p10"/>
          <p:cNvSpPr txBox="1"/>
          <p:nvPr/>
        </p:nvSpPr>
        <p:spPr>
          <a:xfrm>
            <a:off x="2855640" y="5019488"/>
            <a:ext cx="2232247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Матросов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1" name="Google Shape;171;p11"/>
          <p:cNvSpPr txBox="1"/>
          <p:nvPr/>
        </p:nvSpPr>
        <p:spPr>
          <a:xfrm>
            <a:off x="1235094" y="908720"/>
            <a:ext cx="8280920" cy="187220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 партизанских отрядах бок о бок со взрослыми воевали подростки. Приме- ром для пионеров Советского Союза стал подвиг 14-летнего уроженца Мин- щины Марата Казея - юного разведчика партизанской бригады, действовав- шей в  Минской области. За  свою боевую деятельность он был награждён солдатской медалью «За отвагу». Оккупанты за связь с партизанами убили мать Марата. Его старшая сестра Ариадна во время блокады партизан кара- телями сильно обморозила ноги. Партизанскому медику пришлось ампути- ровать ей ступни пилой без наркоза. Самолётом Ариадна была отправлена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2" name="Google Shape;172;p11"/>
          <p:cNvSpPr txBox="1"/>
          <p:nvPr/>
        </p:nvSpPr>
        <p:spPr>
          <a:xfrm>
            <a:off x="3483622" y="6408212"/>
            <a:ext cx="2520279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Марат и Ариадна Казеи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ÐÐµÑÐ¾Ð¸ ÐÐ°ÑÐ°Ñ Ð¸ ÐÑÐ¸Ð°Ð´Ð½Ð° ÐÐ°Ð·ÐµÐ¹" id="173" name="Google Shape;17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03901" y="1700809"/>
            <a:ext cx="6068764" cy="50303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74" name="Google Shape;174;p11"/>
          <p:cNvSpPr txBox="1"/>
          <p:nvPr/>
        </p:nvSpPr>
        <p:spPr>
          <a:xfrm>
            <a:off x="1235094" y="2708919"/>
            <a:ext cx="5436970" cy="3240361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из партизанской зоны на «Большую землю», как называли советский тыл. Марату предложили ле- теть вместе с сестрой, но он отказался и продол- жал мстить врагам за своих родных. В мае 1944 г. юноша оказался в окружении, отстреливался до последнего патрона и, чтобы не попасть в плен живым, подорвал себя гранатой. В послевоенное время Марат посмертно был награждён звездой Героя Советского Союза. Его старшая сестра Ариадна смогла не  просто выжить, а  уверенно пройти 33-летний профессиональный путь учительницы. Она стала заслуженной учитель- ницей БССР, была удостоена звания Героя Со- циалистического Труда.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Партизанские зоны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" name="Google Shape;180;p12"/>
          <p:cNvSpPr txBox="1"/>
          <p:nvPr/>
        </p:nvSpPr>
        <p:spPr>
          <a:xfrm>
            <a:off x="1235094" y="908720"/>
            <a:ext cx="10837570" cy="144016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ходе борьбы с врагом в конце 1943 г. партизанам удалось освободить и контролировать значитель- ную часть Беларуси - около 60% оккупированной территории. Здесь создавались партизанские зоны. Их было более 20. В партизанских зонах устанавливалась советская власть. В них находили укрытие тысячи мирных жителей. Крестьяне обрабатывали и засевали землю. Работали школы и библиотеки. Здесь шла подготовка к боевым операциям, располагались аэродромы, принимавшие самолеты с «Большой земли». Одной из крупнейших партизанских зон стала  Полоцко-Лепельская с центром в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1" name="Google Shape;18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1860" y="2348880"/>
            <a:ext cx="5154681" cy="383513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82" name="Google Shape;182;p12"/>
          <p:cNvSpPr txBox="1"/>
          <p:nvPr/>
        </p:nvSpPr>
        <p:spPr>
          <a:xfrm>
            <a:off x="1235094" y="2276872"/>
            <a:ext cx="5610643" cy="208823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Ушачах (Витебская область). Чтобы разгромить её, оккупанты весной 1944 г. провели карательные экспедиции. Партизаны за короткое время выст- роили систему оборонительных рубежей протя- жённостью 230 км. Однако каратели все же сумели окружить зону. Благодаря мужеству и героизму партизан кольцо блокады было прорвано. На месте этих событий после войны был создан мемориаль- ный комплекс «Прорыв».</a:t>
            </a:r>
            <a:endParaRPr/>
          </a:p>
        </p:txBody>
      </p:sp>
      <p:sp>
        <p:nvSpPr>
          <p:cNvPr id="183" name="Google Shape;183;p12"/>
          <p:cNvSpPr txBox="1"/>
          <p:nvPr/>
        </p:nvSpPr>
        <p:spPr>
          <a:xfrm>
            <a:off x="6744072" y="6207670"/>
            <a:ext cx="5292469" cy="60570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Партизанские бригады и соединения на оккупированной территории Беларуси (1942-1944 гг.)</a:t>
            </a:r>
            <a:endParaRPr/>
          </a:p>
        </p:txBody>
      </p:sp>
      <p:sp>
        <p:nvSpPr>
          <p:cNvPr id="184" name="Google Shape;184;p12"/>
          <p:cNvSpPr/>
          <p:nvPr/>
        </p:nvSpPr>
        <p:spPr>
          <a:xfrm>
            <a:off x="10056440" y="3032279"/>
            <a:ext cx="216024" cy="216024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0000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/>
          <p:nvPr/>
        </p:nvSpPr>
        <p:spPr>
          <a:xfrm>
            <a:off x="9984432" y="2635655"/>
            <a:ext cx="792088" cy="396624"/>
          </a:xfrm>
          <a:prstGeom prst="wedgeRectCallout">
            <a:avLst>
              <a:gd fmla="val -20833" name="adj1"/>
              <a:gd fmla="val 62500" name="adj2"/>
            </a:avLst>
          </a:prstGeom>
          <a:solidFill>
            <a:schemeClr val="lt1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14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Ушачи</a:t>
            </a:r>
            <a:endParaRPr b="1" sz="14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86" name="Google Shape;186;p12"/>
          <p:cNvPicPr preferRelativeResize="0"/>
          <p:nvPr/>
        </p:nvPicPr>
        <p:blipFill rotWithShape="1">
          <a:blip r:embed="rId4">
            <a:alphaModFix/>
          </a:blip>
          <a:srcRect b="0" l="0" r="0" t="15917"/>
          <a:stretch/>
        </p:blipFill>
        <p:spPr>
          <a:xfrm>
            <a:off x="1262725" y="4434357"/>
            <a:ext cx="3898888" cy="178531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87" name="Google Shape;187;p12"/>
          <p:cNvSpPr txBox="1"/>
          <p:nvPr/>
        </p:nvSpPr>
        <p:spPr>
          <a:xfrm>
            <a:off x="1235094" y="6252336"/>
            <a:ext cx="3919676" cy="5163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Мемориальный комплекс «Прорыв». Ушачский район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ÐÐ°Ð¼ÐºÐ¸Ð½, ÐÐ»ÐµÐºÑÐ°Ð½Ð´Ñ ÐÐµÑÑÐ¾Ð²Ð¸Ñ - Wikiwand" id="192" name="Google Shape;19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5094" y="779463"/>
            <a:ext cx="4392488" cy="59027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93" name="Google Shape;193;p1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Партизанские зоны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94" name="Google Shape;194;p13"/>
          <p:cNvSpPr txBox="1"/>
          <p:nvPr/>
        </p:nvSpPr>
        <p:spPr>
          <a:xfrm>
            <a:off x="4655840" y="908720"/>
            <a:ext cx="7416824" cy="280831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первые же дни блокады Полоцко-Лепельской партизанской зоны советские лётчики эвакуировали мирных жителей с лесного аэро- дрома. В апреле 1944 г. подвиг самопожертвования совершил Алек- сандр Мамкин. На своём самолёте он вывозил воспитанников По- лоцкого детского дома, которых оккупанты собирались использо- вать как доноров. При подлёте к линии фронта самолёт был подбит и загорелся, но пилот не бросил штурвал. Языки огня от пылающего мотора дотянулись до лётчика. У него загорелись комбинезон и шле- мофон, вплавились в лицо лётные очки, обуглились до костей ноги. Даже в таком состоянии он посадил самолёт и тем самым спас детей. Только за одну ночь с 11 на 12 апреля А.Мамкин перевёз 90 воспи- танников детского дома.</a:t>
            </a:r>
            <a:endParaRPr/>
          </a:p>
        </p:txBody>
      </p:sp>
      <p:sp>
        <p:nvSpPr>
          <p:cNvPr id="195" name="Google Shape;195;p13"/>
          <p:cNvSpPr txBox="1"/>
          <p:nvPr/>
        </p:nvSpPr>
        <p:spPr>
          <a:xfrm>
            <a:off x="5627582" y="6364291"/>
            <a:ext cx="2232247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Александр Мамкин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«Рельсовая война»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1" name="Google Shape;201;p14"/>
          <p:cNvSpPr txBox="1"/>
          <p:nvPr/>
        </p:nvSpPr>
        <p:spPr>
          <a:xfrm>
            <a:off x="1271464" y="908720"/>
            <a:ext cx="10801200" cy="72008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1943-1944 гг. при участии всех партизанских соединений были проведены операции, которые вош- ли в историю под названием «рельсовая война». Её задачей был срыв военных перевозок противни- ка и содействие наступлению Красной Армии.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202" name="Google Shape;202;p14"/>
          <p:cNvGrpSpPr/>
          <p:nvPr/>
        </p:nvGrpSpPr>
        <p:grpSpPr>
          <a:xfrm>
            <a:off x="1559496" y="2418415"/>
            <a:ext cx="9954793" cy="3745730"/>
            <a:chOff x="0" y="662"/>
            <a:chExt cx="9954793" cy="3745730"/>
          </a:xfrm>
        </p:grpSpPr>
        <p:sp>
          <p:nvSpPr>
            <p:cNvPr id="203" name="Google Shape;203;p14"/>
            <p:cNvSpPr/>
            <p:nvPr/>
          </p:nvSpPr>
          <p:spPr>
            <a:xfrm>
              <a:off x="0" y="2820606"/>
              <a:ext cx="9954793" cy="925786"/>
            </a:xfrm>
            <a:prstGeom prst="rect">
              <a:avLst/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14"/>
            <p:cNvSpPr txBox="1"/>
            <p:nvPr/>
          </p:nvSpPr>
          <p:spPr>
            <a:xfrm>
              <a:off x="0" y="2820606"/>
              <a:ext cx="9954793" cy="49992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III этап</a:t>
              </a: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0" y="3302015"/>
              <a:ext cx="4977396" cy="425861"/>
            </a:xfrm>
            <a:prstGeom prst="rect">
              <a:avLst/>
            </a:prstGeom>
            <a:solidFill>
              <a:srgbClr val="CDD0CF">
                <a:alpha val="89803"/>
              </a:srgbClr>
            </a:solidFill>
            <a:ln cap="flat" cmpd="sng" w="25400">
              <a:solidFill>
                <a:srgbClr val="CDD0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14"/>
            <p:cNvSpPr txBox="1"/>
            <p:nvPr/>
          </p:nvSpPr>
          <p:spPr>
            <a:xfrm>
              <a:off x="0" y="3302015"/>
              <a:ext cx="4977396" cy="4258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20 июня 1944 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4977396" y="3302015"/>
              <a:ext cx="4977396" cy="425861"/>
            </a:xfrm>
            <a:prstGeom prst="rect">
              <a:avLst/>
            </a:prstGeom>
            <a:solidFill>
              <a:srgbClr val="CDD0CF">
                <a:alpha val="89803"/>
              </a:srgbClr>
            </a:solidFill>
            <a:ln cap="flat" cmpd="sng" w="25400">
              <a:solidFill>
                <a:srgbClr val="CDD0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14"/>
            <p:cNvSpPr txBox="1"/>
            <p:nvPr/>
          </p:nvSpPr>
          <p:spPr>
            <a:xfrm>
              <a:off x="4977396" y="3302015"/>
              <a:ext cx="4977396" cy="425861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полное освобождение Беларуси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 rot="10800000">
              <a:off x="0" y="1410634"/>
              <a:ext cx="9954793" cy="1423858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14"/>
            <p:cNvSpPr txBox="1"/>
            <p:nvPr/>
          </p:nvSpPr>
          <p:spPr>
            <a:xfrm>
              <a:off x="0" y="1410634"/>
              <a:ext cx="9954793" cy="4997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II этап («Концерт»)</a:t>
              </a: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0" y="1910408"/>
              <a:ext cx="4977396" cy="425733"/>
            </a:xfrm>
            <a:prstGeom prst="rect">
              <a:avLst/>
            </a:prstGeom>
            <a:solidFill>
              <a:srgbClr val="CDD0CF">
                <a:alpha val="89803"/>
              </a:srgbClr>
            </a:solidFill>
            <a:ln cap="flat" cmpd="sng" w="25400">
              <a:solidFill>
                <a:srgbClr val="CDD0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4"/>
            <p:cNvSpPr txBox="1"/>
            <p:nvPr/>
          </p:nvSpPr>
          <p:spPr>
            <a:xfrm>
              <a:off x="0" y="1910408"/>
              <a:ext cx="4977396" cy="4257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19 сентября 1943 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4977396" y="1910408"/>
              <a:ext cx="4977396" cy="425733"/>
            </a:xfrm>
            <a:prstGeom prst="rect">
              <a:avLst/>
            </a:prstGeom>
            <a:solidFill>
              <a:srgbClr val="CDD0CF">
                <a:alpha val="89803"/>
              </a:srgbClr>
            </a:solidFill>
            <a:ln cap="flat" cmpd="sng" w="25400">
              <a:solidFill>
                <a:srgbClr val="CDD0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14"/>
            <p:cNvSpPr txBox="1"/>
            <p:nvPr/>
          </p:nvSpPr>
          <p:spPr>
            <a:xfrm>
              <a:off x="4977396" y="1910408"/>
              <a:ext cx="4977396" cy="4257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начало ноября 1943 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 rot="10800000">
              <a:off x="0" y="662"/>
              <a:ext cx="9954793" cy="1423858"/>
            </a:xfrm>
            <a:prstGeom prst="upArrowCallout">
              <a:avLst>
                <a:gd fmla="val 25000" name="adj1"/>
                <a:gd fmla="val 25000" name="adj2"/>
                <a:gd fmla="val 25000" name="adj3"/>
                <a:gd fmla="val 64977" name="adj4"/>
              </a:avLst>
            </a:prstGeom>
            <a:solidFill>
              <a:schemeClr val="accent4"/>
            </a:solidFill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14"/>
            <p:cNvSpPr txBox="1"/>
            <p:nvPr/>
          </p:nvSpPr>
          <p:spPr>
            <a:xfrm>
              <a:off x="0" y="662"/>
              <a:ext cx="9954793" cy="499774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8000" lIns="128000" spcFirstLastPara="1" rIns="128000" wrap="square" tIns="1280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lt1"/>
                  </a:solidFill>
                  <a:latin typeface="Cambria"/>
                  <a:ea typeface="Cambria"/>
                  <a:cs typeface="Cambria"/>
                  <a:sym typeface="Cambria"/>
                </a:rPr>
                <a:t>I этап</a:t>
              </a:r>
              <a:endParaRPr sz="1800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0" y="500436"/>
              <a:ext cx="4977396" cy="425733"/>
            </a:xfrm>
            <a:prstGeom prst="rect">
              <a:avLst/>
            </a:prstGeom>
            <a:solidFill>
              <a:srgbClr val="CDD0CF">
                <a:alpha val="89803"/>
              </a:srgbClr>
            </a:solidFill>
            <a:ln cap="flat" cmpd="sng" w="25400">
              <a:solidFill>
                <a:srgbClr val="CDD0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14"/>
            <p:cNvSpPr txBox="1"/>
            <p:nvPr/>
          </p:nvSpPr>
          <p:spPr>
            <a:xfrm>
              <a:off x="0" y="500436"/>
              <a:ext cx="4977396" cy="4257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3 августа 1943 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4977396" y="500436"/>
              <a:ext cx="4977396" cy="425733"/>
            </a:xfrm>
            <a:prstGeom prst="rect">
              <a:avLst/>
            </a:prstGeom>
            <a:solidFill>
              <a:srgbClr val="CDD0CF">
                <a:alpha val="89803"/>
              </a:srgbClr>
            </a:solidFill>
            <a:ln cap="flat" cmpd="sng" w="25400">
              <a:solidFill>
                <a:srgbClr val="CDD0CF">
                  <a:alpha val="89803"/>
                </a:srgbClr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14"/>
            <p:cNvSpPr txBox="1"/>
            <p:nvPr/>
          </p:nvSpPr>
          <p:spPr>
            <a:xfrm>
              <a:off x="4977396" y="500436"/>
              <a:ext cx="4977396" cy="42573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22850" lIns="128000" spcFirstLastPara="1" rIns="128000" wrap="square" tIns="228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середина сентября 1943 г.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221" name="Google Shape;221;p14"/>
          <p:cNvSpPr txBox="1"/>
          <p:nvPr/>
        </p:nvSpPr>
        <p:spPr>
          <a:xfrm>
            <a:off x="3863752" y="1811166"/>
            <a:ext cx="4733560" cy="40011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«Рельсовая война» в Беларуси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«Рельсовая война»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27" name="Google Shape;227;p15"/>
          <p:cNvSpPr txBox="1"/>
          <p:nvPr/>
        </p:nvSpPr>
        <p:spPr>
          <a:xfrm>
            <a:off x="4079776" y="908720"/>
            <a:ext cx="7992888" cy="129614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Накануне начала «рельсовой войны» одной из  самых крупных диверсий стал подрыв вражеских эшелонов на  станции Осиповичи. Комсомолец Фё- дор Крылович подложил магнитные мины под поезд с топливом. В ре- зультате взрыва были полностью уничтожены четыре эшелона, в  том числе тот, на котором перевозились новейшие танки «Тигр».</a:t>
            </a:r>
            <a:endParaRPr/>
          </a:p>
        </p:txBody>
      </p:sp>
      <p:pic>
        <p:nvPicPr>
          <p:cNvPr id="228" name="Google Shape;228;p15"/>
          <p:cNvPicPr preferRelativeResize="0"/>
          <p:nvPr/>
        </p:nvPicPr>
        <p:blipFill rotWithShape="1">
          <a:blip r:embed="rId3">
            <a:alphaModFix/>
          </a:blip>
          <a:srcRect b="3496" l="0" r="0" t="0"/>
          <a:stretch/>
        </p:blipFill>
        <p:spPr>
          <a:xfrm>
            <a:off x="1271464" y="620687"/>
            <a:ext cx="3240360" cy="417382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descr="ÐÐ°ÑÑÐ¸Ð·Ð°Ð½Ñ ÐÐµÐ»Ð°ÑÑÑÐ¸: ÐÐ¸ÐºÐ¾Ð»Ð°Ð¹ ÐÐ¾Ð¹ÑÐ¸Ðº ÑÐ½Ð¸ÑÑÐ¾Ð¶Ð¸Ð» Ð²Ð¾ÑÐµÐ¼Ñ Ð²ÑÐ°Ð¶ÐµÑÐºÐ¸Ñ ÑÑÐµÐ»Ð¾Ð½Ð¾Ð²,  Ð¿Ð¾ÑÐ»ÐµÐ´Ð½Ð¸Ð¹ â ÑÐµÐ½Ð¾Ð¹ ÑÐ¾Ð±ÑÑÐ²ÐµÐ½Ð½Ð¾Ð¹ Ð¶Ð¸Ð·Ð½Ð¸" id="229" name="Google Shape;229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984058" y="2708920"/>
            <a:ext cx="3088606" cy="39945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0" name="Google Shape;230;p15"/>
          <p:cNvSpPr txBox="1"/>
          <p:nvPr/>
        </p:nvSpPr>
        <p:spPr>
          <a:xfrm>
            <a:off x="1271464" y="5661247"/>
            <a:ext cx="7632848" cy="1047397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Во время «рельсовой войны» совершил подвиг 17-летний подрывник Николай Гойшик. В ходе очередной операции партизанам не удалось заминировать рельсы. Тогда Николай бросился с миной под вражеский эшелон.</a:t>
            </a:r>
            <a:endParaRPr/>
          </a:p>
        </p:txBody>
      </p:sp>
      <p:sp>
        <p:nvSpPr>
          <p:cNvPr id="231" name="Google Shape;231;p15"/>
          <p:cNvSpPr txBox="1"/>
          <p:nvPr/>
        </p:nvSpPr>
        <p:spPr>
          <a:xfrm>
            <a:off x="3858244" y="2905246"/>
            <a:ext cx="2232247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Фёдор Крылович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2" name="Google Shape;232;p15"/>
          <p:cNvSpPr txBox="1"/>
          <p:nvPr/>
        </p:nvSpPr>
        <p:spPr>
          <a:xfrm>
            <a:off x="7392144" y="5050734"/>
            <a:ext cx="2232247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Николай Гойшик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ÐÐ½Ð¸ ÑÑÐ°Ð¶Ð°Ð»Ð¸ÑÑ Ð·Ð° Ð Ð¾Ð´Ð¸Ð½Ñ: Ð³ÐµÑÐ¾Ð¸, ÑÑÐ¸ Ð¿Ð¾Ð´Ð²Ð¸Ð³Ð¸ ÑÑÑÐ°Ð½Ð° Ð½Ð¸ÐºÐ¾Ð³Ð´Ð° Ð½Ðµ Ð·Ð°Ð±ÑÐ´ÐµÑ -  onedio.ru" id="237" name="Google Shape;23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08630" y="764705"/>
            <a:ext cx="4155805" cy="594972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38" name="Google Shape;238;p1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Подпольная борьба</a:t>
            </a:r>
            <a:endParaRPr/>
          </a:p>
        </p:txBody>
      </p:sp>
      <p:sp>
        <p:nvSpPr>
          <p:cNvPr id="239" name="Google Shape;239;p16"/>
          <p:cNvSpPr txBox="1"/>
          <p:nvPr/>
        </p:nvSpPr>
        <p:spPr>
          <a:xfrm>
            <a:off x="1271464" y="908720"/>
            <a:ext cx="7272808" cy="345638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Большой вклад в победу в Великой Отечественной войне внесли подпольщики. Патриотическое подполье представляло собой со- вокупность организаций, которые вели нелегальную деятельность на оккупированной территории, направленную на противодейст- вие политике оккупантов. Диверсионную деятельность на крупном железнодорожном узле Орша развернул бывший начальник паро- возного депо этого узла Константин Сергеевич Заслонов. Он сумел устроиться начальником русских паровозных бригад с правом са- мостоятельного набора рабочей силы. Патриоты изготавливали мины, внешне похожие на куски угля. Через угольные склады их подбрасывали в паровозные топки. Таким образом заслоновцы вы- водили из строя поезда и осуществляли их крушения. Когда воз- никла угроза разоблачения К.С.Заслонова, он покинул Оршу и воз- главил партизанский отряд. Погиб в бою с оккупантами. К.С.Засло- нову посмертно присвоено звание Героя Советского Союза.</a:t>
            </a:r>
            <a:endParaRPr/>
          </a:p>
        </p:txBody>
      </p:sp>
      <p:sp>
        <p:nvSpPr>
          <p:cNvPr id="240" name="Google Shape;240;p16"/>
          <p:cNvSpPr txBox="1"/>
          <p:nvPr/>
        </p:nvSpPr>
        <p:spPr>
          <a:xfrm>
            <a:off x="5668154" y="6381735"/>
            <a:ext cx="2232247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Константин Заслонов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ÐÐ½ÐµÐ²Ð½Ð¸Ðº Ð»ÑÐ±Ð¸ÑÐµÐ»Ñ ÑÑÐ°ÑÐ¸Ð½Ñ : LiveInternet - Ð Ð¾ÑÑÐ¸Ð¹ÑÐºÐ¸Ð¹ Ð¡ÐµÑÐ²Ð¸Ñ ÐÐ½Ð»Ð°Ð¹Ð½-ÐÐ½ÐµÐ²Ð½Ð¸ÐºÐ¾Ð²" id="245" name="Google Shape;245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7394" y="1083423"/>
            <a:ext cx="3985270" cy="563100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46" name="Google Shape;246;p1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Подпольная борьба</a:t>
            </a:r>
            <a:endParaRPr/>
          </a:p>
        </p:txBody>
      </p:sp>
      <p:sp>
        <p:nvSpPr>
          <p:cNvPr id="247" name="Google Shape;247;p17"/>
          <p:cNvSpPr txBox="1"/>
          <p:nvPr/>
        </p:nvSpPr>
        <p:spPr>
          <a:xfrm>
            <a:off x="1271464" y="908720"/>
            <a:ext cx="7272808" cy="410445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Разворачивалась борьба против захватчиков и в оккупированном Минске, который гитлеровцы называли «стреляющим городом». Активным участником Минского подполья стал 65-летний врач Евгений Владимирович Клумов. Профессор прекрасно владел не- мецким языком, поэтому оккупанты предложили ему возглавить кафедру в Лейпцигском университете, но он отказался. Е.В.Клумов передавал партизанам необходимые медикаменты  и хирургичес- кие инструменты, содействовал оборудованию полевых госпита- лей. Записывал в медицинские карточки молодых людей такие  диагнозы, которые помогали им не стать остарбайтерами. Сохра- нились свидетельства о том, что выдающийся хирург даже тогда, когда пришли его арестовывать, сказал, чтобы подождали, потому что у него операция. Арестованный Е.В.Клумов оказался в концла- гере Тростенец. Ему предложили работать на  Германию, но  он в  очередной раз отказался. Он погиб вместе с женой в «душегубке» (машине, внутрь которой была выведена труба с выхлопными газа- ми). После войны Е.В.Клумову посмертно присвоено звание Героя Советского Союза.</a:t>
            </a:r>
            <a:endParaRPr/>
          </a:p>
        </p:txBody>
      </p:sp>
      <p:sp>
        <p:nvSpPr>
          <p:cNvPr id="248" name="Google Shape;248;p17"/>
          <p:cNvSpPr txBox="1"/>
          <p:nvPr/>
        </p:nvSpPr>
        <p:spPr>
          <a:xfrm>
            <a:off x="5834567" y="6384816"/>
            <a:ext cx="2232247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Евгений Клумов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Подпольная борьба</a:t>
            </a:r>
            <a:endParaRPr/>
          </a:p>
        </p:txBody>
      </p:sp>
      <p:sp>
        <p:nvSpPr>
          <p:cNvPr id="254" name="Google Shape;254;p18"/>
          <p:cNvSpPr txBox="1"/>
          <p:nvPr/>
        </p:nvSpPr>
        <p:spPr>
          <a:xfrm>
            <a:off x="1271464" y="908720"/>
            <a:ext cx="10801200" cy="144016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За время оккупации участниками подполья было проведено свыше 1500 диверсий, в т.ч. был убит ге- неральный комиссар Беларуси В.Кубе. Участниками покушения на его жизнь являлись Е.Мазаник, М. Осипова, Н.Троян, каждая из них за успешное выполнение задания была удостоена звания Героя Со- ветского Союза. Подпольщики города направили более 450 человек в партизанские отряды. За муже- ство и героизм в борьбе с немецко-фашистскими захватчиками Минску в 1974 г. было присвоено по- чётное звание «Город-герой».</a:t>
            </a:r>
            <a:endParaRPr/>
          </a:p>
        </p:txBody>
      </p:sp>
      <p:sp>
        <p:nvSpPr>
          <p:cNvPr id="255" name="Google Shape;255;p18"/>
          <p:cNvSpPr txBox="1"/>
          <p:nvPr/>
        </p:nvSpPr>
        <p:spPr>
          <a:xfrm>
            <a:off x="3623999" y="4189683"/>
            <a:ext cx="1643908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Елена Мазаник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56" name="Google Shape;256;p18"/>
          <p:cNvPicPr preferRelativeResize="0"/>
          <p:nvPr/>
        </p:nvPicPr>
        <p:blipFill rotWithShape="1">
          <a:blip r:embed="rId3">
            <a:alphaModFix/>
          </a:blip>
          <a:srcRect b="2619" l="3168" r="3169" t="2392"/>
          <a:stretch/>
        </p:blipFill>
        <p:spPr>
          <a:xfrm>
            <a:off x="1408261" y="2252419"/>
            <a:ext cx="2838172" cy="4449314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57" name="Google Shape;25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67907" y="2348881"/>
            <a:ext cx="2910437" cy="434699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258" name="Google Shape;258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48328" y="2056636"/>
            <a:ext cx="2952218" cy="46450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59" name="Google Shape;259;p18"/>
          <p:cNvSpPr txBox="1"/>
          <p:nvPr/>
        </p:nvSpPr>
        <p:spPr>
          <a:xfrm>
            <a:off x="4493983" y="3891964"/>
            <a:ext cx="1643908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Мария Осипова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0" name="Google Shape;260;p18"/>
          <p:cNvSpPr txBox="1"/>
          <p:nvPr/>
        </p:nvSpPr>
        <p:spPr>
          <a:xfrm>
            <a:off x="7752184" y="3450908"/>
            <a:ext cx="1643908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Надежда Троян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Ð¢Ð°Ð»Ð°Ñ, ÐÐ°ÑÐ¸Ð»Ð¸Ð¹ ÐÑÐ°Ð°ÐºÐ¾Ð²Ð¸Ñ â ÐÐ¸ÐºÐ¸Ð¿ÐµÐ´Ð¸Ñ" id="265" name="Google Shape;26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7774" y="575992"/>
            <a:ext cx="4180154" cy="619707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66" name="Google Shape;266;p1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Массовое сопротивление мирного населения оккупационному режиму</a:t>
            </a:r>
            <a:endParaRPr/>
          </a:p>
        </p:txBody>
      </p:sp>
      <p:sp>
        <p:nvSpPr>
          <p:cNvPr id="267" name="Google Shape;267;p19"/>
          <p:cNvSpPr txBox="1"/>
          <p:nvPr/>
        </p:nvSpPr>
        <p:spPr>
          <a:xfrm>
            <a:off x="4511824" y="908720"/>
            <a:ext cx="7560840" cy="2880320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борьбе против захватчиков участвовало мирное население оккупи- рованной территории Беларуси. Люди сопротивлялись военным, эко- номическим и политическим мероприятиям оккупационных властей. Мирные жители помогали партизанам: обеспечивали их одеждой, продуктами и медикаментами, заботились о раненых, собирали, ре- монтировали и передавали в отряды оружие и боеприпасы, строили оборонительные сооружения и аэродромы, выполняли роль связных, разведчиков и проводников. Это были так называемые скрытые пар- тизанские резервы, насчитывавшие свыше 400 тыс. человек. Их по- полняли люди разных профессий и возраста. Так, в партизанском дви- жении в качестве связного участвовал 99-летний дед Талаш. По су- ществу, весь белорусский народ был резервом партизанского фронта.</a:t>
            </a:r>
            <a:endParaRPr/>
          </a:p>
        </p:txBody>
      </p:sp>
      <p:sp>
        <p:nvSpPr>
          <p:cNvPr id="268" name="Google Shape;268;p19"/>
          <p:cNvSpPr txBox="1"/>
          <p:nvPr/>
        </p:nvSpPr>
        <p:spPr>
          <a:xfrm>
            <a:off x="5470117" y="6440373"/>
            <a:ext cx="1643908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Василий Талаш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"/>
          <p:cNvSpPr txBox="1"/>
          <p:nvPr>
            <p:ph type="title"/>
          </p:nvPr>
        </p:nvSpPr>
        <p:spPr>
          <a:xfrm>
            <a:off x="119336" y="44625"/>
            <a:ext cx="11953328" cy="69038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План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6" name="Google Shape;86;p2"/>
          <p:cNvSpPr txBox="1"/>
          <p:nvPr/>
        </p:nvSpPr>
        <p:spPr>
          <a:xfrm>
            <a:off x="1271464" y="980728"/>
            <a:ext cx="10801200" cy="559154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формирований. М.Казей, Р.И.Шер- шнёва, М.Ф.Шмырёв.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Партизанские зоны.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«Рельсовая война».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Подпольная борьба. К.С.Заслонов, Е.В.Клумов.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indent="-342900" lvl="0" marL="342900" marR="0" rtl="0" algn="just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Noto Sans Symbols"/>
              <a:buChar char="➢"/>
            </a:pPr>
            <a:r>
              <a:rPr b="1" lang="ru-RU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Массовое сопротивление мирного населения оккупационному режиму. </a:t>
            </a:r>
            <a:endParaRPr b="1" sz="20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11241" y="908720"/>
            <a:ext cx="3561423" cy="588518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74" name="Google Shape;274;p20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Массовое сопротивление мирного населения оккупационному режиму</a:t>
            </a:r>
            <a:endParaRPr/>
          </a:p>
        </p:txBody>
      </p:sp>
      <p:sp>
        <p:nvSpPr>
          <p:cNvPr id="275" name="Google Shape;275;p20"/>
          <p:cNvSpPr txBox="1"/>
          <p:nvPr/>
        </p:nvSpPr>
        <p:spPr>
          <a:xfrm>
            <a:off x="1271464" y="1484784"/>
            <a:ext cx="7560840" cy="1654139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С первых дней оккупации к борьбе с врагом присоединилось духовен- ство. Священник Петропавловской церкви в Ружанах на Брестчине  отец Иоанн (Навроцкий) помогал в 1941 г. оперировать в здании цер- кви раненых советских военнопленных. Когда оккупанты хотели рас- стрелять всех ружанских мужчин и подростков за убийство немецкого солдата, он лично поручился перед комендантом, что они этого не де- лали, предложив в качестве гарантии в заложники себя и свою семью 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76" name="Google Shape;276;p20"/>
          <p:cNvSpPr txBox="1"/>
          <p:nvPr/>
        </p:nvSpPr>
        <p:spPr>
          <a:xfrm>
            <a:off x="5869134" y="6461212"/>
            <a:ext cx="2642107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Отец Иоанн (Навроцкий)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1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Массовое сопротивление мирного населения оккупационному режиму</a:t>
            </a:r>
            <a:endParaRPr/>
          </a:p>
        </p:txBody>
      </p:sp>
      <p:sp>
        <p:nvSpPr>
          <p:cNvPr id="282" name="Google Shape;282;p21"/>
          <p:cNvSpPr txBox="1"/>
          <p:nvPr/>
        </p:nvSpPr>
        <p:spPr>
          <a:xfrm>
            <a:off x="1271464" y="1196752"/>
            <a:ext cx="7776864" cy="208823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Уроженец Витебщины протоиерей Виктор Бекаревич с риском для сво- ей жизни оказывал помощь партизанам и военнопленным красноар- мейцам, бежавшим из лагеря. В годы Великой Отечественной войны он вместе с семьей находился в своём приходе и проводил службы в дерев- не Латыголь на Вилейщине. После войны до 1955 г. Латыгольская цер- ковь была единственной в Беларуси, где проходили крестные ходы.  С 1960 г. В.Бекаревич возглавлял приход на Военном кладбище в Минске. Он не допустил закрытия храма Святого великого князя Александра Невского, настоятелем которого являлся.</a:t>
            </a:r>
            <a:endParaRPr/>
          </a:p>
        </p:txBody>
      </p:sp>
      <p:sp>
        <p:nvSpPr>
          <p:cNvPr id="283" name="Google Shape;283;p21"/>
          <p:cNvSpPr txBox="1"/>
          <p:nvPr/>
        </p:nvSpPr>
        <p:spPr>
          <a:xfrm>
            <a:off x="5869134" y="6461212"/>
            <a:ext cx="2384815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Виктор Бекаревич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84" name="Google Shape;28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53949" y="836712"/>
            <a:ext cx="3818716" cy="595719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69504" y="632206"/>
            <a:ext cx="4239603" cy="616170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2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Массовое сопротивление мирного населения оккупационному режиму</a:t>
            </a:r>
            <a:endParaRPr/>
          </a:p>
        </p:txBody>
      </p:sp>
      <p:sp>
        <p:nvSpPr>
          <p:cNvPr id="291" name="Google Shape;291;p22"/>
          <p:cNvSpPr txBox="1"/>
          <p:nvPr/>
        </p:nvSpPr>
        <p:spPr>
          <a:xfrm>
            <a:off x="4705459" y="764705"/>
            <a:ext cx="7486541" cy="381642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  1944 г. оккупационными властями был приговорён к  расстрелу  Казимир Свёнтек. В 1939 г. он начал служить в Пружанах. После вос- соединения Западной Беларуси с БССР во времена преследования церкви в 1941 г. был арестован советскими властями и два месяца провёл в камере смертников. Но казнить священника не успели: на- чалась Великая Отечественная война. Приговор немецких властей тоже не осуществился: пришла Красная Армия. Однако в том же 1944 г. К.Свёнтек был снова арестован советскими властями и  осуждён на 10 лет лагерей. Даже находясь в лагерях, он проводил тайные бо- гослужения. В 1954 г. К. Свёнтек вернулся к деятельности священни- ка в Пинске. Благодаря его усилиям был возвращён верующим костёл Святых Симеона и Елены (Красный костёл) в Минске, начала работу Пинская высшая духовная академия. В 1991-2006 гг. К.Свёнтек возг- лавлял Минско-Могилёвскую римско-католическую архидиоцезию. В 1994 г. Папа Римский присвоил ему сан кардинала, а в 2004 г. – ти- тул «Свидетель веры», который имеют лишь несколько человек в мире.</a:t>
            </a:r>
            <a:endParaRPr/>
          </a:p>
        </p:txBody>
      </p:sp>
      <p:sp>
        <p:nvSpPr>
          <p:cNvPr id="292" name="Google Shape;292;p22"/>
          <p:cNvSpPr txBox="1"/>
          <p:nvPr/>
        </p:nvSpPr>
        <p:spPr>
          <a:xfrm>
            <a:off x="5466867" y="6436110"/>
            <a:ext cx="2384815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Казимир Свёнтек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3"/>
          <p:cNvSpPr txBox="1"/>
          <p:nvPr>
            <p:ph type="title"/>
          </p:nvPr>
        </p:nvSpPr>
        <p:spPr>
          <a:xfrm>
            <a:off x="47328" y="44624"/>
            <a:ext cx="12097344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latin typeface="Cambria"/>
                <a:ea typeface="Cambria"/>
                <a:cs typeface="Cambria"/>
                <a:sym typeface="Cambria"/>
              </a:rPr>
              <a:t>Литература</a:t>
            </a:r>
            <a:endParaRPr sz="40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98" name="Google Shape;29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5560" y="1124744"/>
            <a:ext cx="3117373" cy="40538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299" name="Google Shape;299;p23"/>
          <p:cNvSpPr txBox="1"/>
          <p:nvPr/>
        </p:nvSpPr>
        <p:spPr>
          <a:xfrm>
            <a:off x="1293767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Панов С.В. и др. История Беларуси. 1917 г. – начало XXI в.: Учебное пособие для 9 класса. – Минск: Издательский центр БГУ, 2019,  §14-15.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00" name="Google Shape;30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40215" y="1124744"/>
            <a:ext cx="3096344" cy="402205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301" name="Google Shape;301;p23"/>
          <p:cNvSpPr txBox="1"/>
          <p:nvPr/>
        </p:nvSpPr>
        <p:spPr>
          <a:xfrm>
            <a:off x="7331286" y="5301208"/>
            <a:ext cx="4514201" cy="136815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Касович А.В. и др. История Беларуси. XIX – начало XXI в.: Учебное пособие для 11 класса. / Под ред. А.В.Касовича, А.П.Со- ловьянова. – Минск: Издательский центр БГУ, 2021, §16-17, п. 6.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2" name="Google Shape;92;p3"/>
          <p:cNvGrpSpPr/>
          <p:nvPr/>
        </p:nvGrpSpPr>
        <p:grpSpPr>
          <a:xfrm>
            <a:off x="1632783" y="1570630"/>
            <a:ext cx="9978123" cy="4590501"/>
            <a:chOff x="1279" y="301870"/>
            <a:chExt cx="9978123" cy="4590501"/>
          </a:xfrm>
        </p:grpSpPr>
        <p:sp>
          <p:nvSpPr>
            <p:cNvPr id="93" name="Google Shape;93;p3"/>
            <p:cNvSpPr/>
            <p:nvPr/>
          </p:nvSpPr>
          <p:spPr>
            <a:xfrm>
              <a:off x="4990341" y="1451683"/>
              <a:ext cx="3487015" cy="482921"/>
            </a:xfrm>
            <a:custGeom>
              <a:rect b="b" l="l" r="r" t="t"/>
              <a:pathLst>
                <a:path extrusionOk="0" h="120000" w="120000">
                  <a:moveTo>
                    <a:pt x="0" y="0"/>
                  </a:moveTo>
                  <a:lnTo>
                    <a:pt x="0" y="60000"/>
                  </a:lnTo>
                  <a:lnTo>
                    <a:pt x="120000" y="60000"/>
                  </a:lnTo>
                  <a:lnTo>
                    <a:pt x="12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4" name="Google Shape;94;p3"/>
            <p:cNvSpPr/>
            <p:nvPr/>
          </p:nvSpPr>
          <p:spPr>
            <a:xfrm>
              <a:off x="4944621" y="1451683"/>
              <a:ext cx="91440" cy="482921"/>
            </a:xfrm>
            <a:custGeom>
              <a:rect b="b" l="l" r="r" t="t"/>
              <a:pathLst>
                <a:path extrusionOk="0" h="120000" w="120000">
                  <a:moveTo>
                    <a:pt x="60000" y="0"/>
                  </a:moveTo>
                  <a:lnTo>
                    <a:pt x="6000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5" name="Google Shape;95;p3"/>
            <p:cNvSpPr/>
            <p:nvPr/>
          </p:nvSpPr>
          <p:spPr>
            <a:xfrm>
              <a:off x="1503325" y="1451683"/>
              <a:ext cx="3487015" cy="482921"/>
            </a:xfrm>
            <a:custGeom>
              <a:rect b="b" l="l" r="r" t="t"/>
              <a:pathLst>
                <a:path extrusionOk="0" h="120000" w="120000">
                  <a:moveTo>
                    <a:pt x="120000" y="0"/>
                  </a:moveTo>
                  <a:lnTo>
                    <a:pt x="120000" y="60000"/>
                  </a:lnTo>
                  <a:lnTo>
                    <a:pt x="0" y="60000"/>
                  </a:lnTo>
                  <a:lnTo>
                    <a:pt x="0" y="120000"/>
                  </a:lnTo>
                </a:path>
              </a:pathLst>
            </a:custGeom>
            <a:noFill/>
            <a:ln cap="flat" cmpd="sng" w="25400">
              <a:solidFill>
                <a:srgbClr val="3A504B"/>
              </a:solidFill>
              <a:prstDash val="solid"/>
              <a:round/>
              <a:headEnd len="sm" w="sm" type="none"/>
              <a:tailEnd len="sm" w="sm" type="none"/>
            </a:ln>
          </p:spPr>
        </p:sp>
        <p:sp>
          <p:nvSpPr>
            <p:cNvPr id="96" name="Google Shape;96;p3"/>
            <p:cNvSpPr/>
            <p:nvPr/>
          </p:nvSpPr>
          <p:spPr>
            <a:xfrm>
              <a:off x="2483104" y="301870"/>
              <a:ext cx="5014472" cy="1149813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3"/>
            <p:cNvSpPr txBox="1"/>
            <p:nvPr/>
          </p:nvSpPr>
          <p:spPr>
            <a:xfrm>
              <a:off x="2483104" y="301870"/>
              <a:ext cx="5014472" cy="1149813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2700" lIns="12700" spcFirstLastPara="1" rIns="12700" wrap="square" tIns="12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-RU" sz="20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Основные формы борьбы белорусского народа против немецко-фашистских оккупантов</a:t>
              </a:r>
              <a:endParaRPr b="1" sz="20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279" y="1934604"/>
              <a:ext cx="3004093" cy="295776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3"/>
            <p:cNvSpPr txBox="1"/>
            <p:nvPr/>
          </p:nvSpPr>
          <p:spPr>
            <a:xfrm>
              <a:off x="1279" y="1934604"/>
              <a:ext cx="3004093" cy="29577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вооружённые действия партизан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488294" y="1934604"/>
              <a:ext cx="3004093" cy="295776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3"/>
            <p:cNvSpPr txBox="1"/>
            <p:nvPr/>
          </p:nvSpPr>
          <p:spPr>
            <a:xfrm>
              <a:off x="3488294" y="1934604"/>
              <a:ext cx="3004093" cy="29577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деятельность подпольных групп и организаций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975309" y="1934604"/>
              <a:ext cx="3004093" cy="2957767"/>
            </a:xfrm>
            <a:prstGeom prst="rect">
              <a:avLst/>
            </a:prstGeom>
            <a:solidFill>
              <a:schemeClr val="lt1"/>
            </a:solidFill>
            <a:ln cap="flat" cmpd="sng" w="25400">
              <a:solidFill>
                <a:srgbClr val="445C54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3"/>
            <p:cNvSpPr txBox="1"/>
            <p:nvPr/>
          </p:nvSpPr>
          <p:spPr>
            <a:xfrm>
              <a:off x="6975309" y="1934604"/>
              <a:ext cx="3004093" cy="2957767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11425" lIns="11425" spcFirstLastPara="1" rIns="11425" wrap="square" tIns="114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800">
                  <a:solidFill>
                    <a:schemeClr val="dk2"/>
                  </a:solidFill>
                  <a:latin typeface="Cambria"/>
                  <a:ea typeface="Cambria"/>
                  <a:cs typeface="Cambria"/>
                  <a:sym typeface="Cambria"/>
                </a:rPr>
                <a:t>массовый срыв населением, не входившим в состав партизанских формирований и подпольных организаций, экономических, политических и военных планов оккупантов</a:t>
              </a:r>
              <a:endParaRPr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3">
            <a:alphaModFix/>
          </a:blip>
          <a:srcRect b="2308" l="7154" r="2961" t="0"/>
          <a:stretch/>
        </p:blipFill>
        <p:spPr>
          <a:xfrm>
            <a:off x="1271464" y="908720"/>
            <a:ext cx="4436928" cy="588025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110" name="Google Shape;110;p4"/>
          <p:cNvPicPr preferRelativeResize="0"/>
          <p:nvPr/>
        </p:nvPicPr>
        <p:blipFill rotWithShape="1">
          <a:blip r:embed="rId4">
            <a:alphaModFix/>
          </a:blip>
          <a:srcRect b="1302" l="3676" r="0" t="1917"/>
          <a:stretch/>
        </p:blipFill>
        <p:spPr>
          <a:xfrm>
            <a:off x="7873882" y="764705"/>
            <a:ext cx="4198783" cy="5994532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11" name="Google Shape;111;p4"/>
          <p:cNvSpPr txBox="1"/>
          <p:nvPr/>
        </p:nvSpPr>
        <p:spPr>
          <a:xfrm>
            <a:off x="4594893" y="764705"/>
            <a:ext cx="4392488" cy="3888432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На оккупированной территории пос- тепенно разворачивалось партизанское движение. Оно представляло собой во- оружённую борьбу широких слоёв насе- ления. Люди объединялись в организо- ванные формирования и воевали про- тив захватчиков за свободу и незави- симость БССР. Уже в начале немецкой оккупации в Беларуси начали действо- вать первые партизанские отряды. 26 июня 1941 г. первый секретарь Ок- тябрьского РК КП(б)Б Гомельской об- ласти Т.Бумажков и уполномоченный Наркомата заготовок по Октябрьскому району Ф.Павловский создали партизанский отряд «Красный Октябрь».</a:t>
            </a:r>
            <a:endParaRPr/>
          </a:p>
          <a:p>
            <a:pPr indent="180975" lvl="0" marL="0" marR="0" rtl="0" algn="ctr">
              <a:lnSpc>
                <a:spcPct val="80000"/>
              </a:lnSpc>
              <a:spcBef>
                <a:spcPts val="36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t/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4799857" y="4797152"/>
            <a:ext cx="1800200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Тихон Бумажков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5796711" y="6456281"/>
            <a:ext cx="2077171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Фёдор Павловский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Бойцы партизанского отряда им. Ленинского Комсомола в Белоруссии" id="119" name="Google Shape;11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68208" y="836900"/>
            <a:ext cx="4104402" cy="5895013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20" name="Google Shape;120;p5"/>
          <p:cNvSpPr txBox="1"/>
          <p:nvPr/>
        </p:nvSpPr>
        <p:spPr>
          <a:xfrm>
            <a:off x="1199456" y="836900"/>
            <a:ext cx="6696744" cy="302414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180975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Вместе с частями Красной Армии партизаны отряда «Крас- ный Октябрь» вели бои с немецкими войсками на р. Птичь. Они провели ряд успешных операций, в ходе которых унич- тожили 30 немецких танков, 55 единиц автобронетехники противника, взорвали несколько мостов. В июне 1941 г. пар- тизаны отряда разгромили штаб немецкой дивизии в д. Во- земля. В бою противник потерял 80 солдат и офицеров, были захвачены трофеи и важные документы, переданные парти- занами командованию советских войск. За героизм и умелое руководство партизанской борьбой командиру отряда Т.Бу- мажкову и комиссару Ф.Павловскому, первым из белорусских партизан, 6 августа 1941 г. было присвоено звание Героя Советского Союза.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5447929" y="6382741"/>
            <a:ext cx="2520280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Белорусские партизаны</a:t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7" name="Google Shape;127;p6"/>
          <p:cNvSpPr txBox="1"/>
          <p:nvPr/>
        </p:nvSpPr>
        <p:spPr>
          <a:xfrm>
            <a:off x="1271464" y="1906948"/>
            <a:ext cx="7560840" cy="1894157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 числе первых партизанских отрядов был отряд, который возник на 5-й день войны и действовал в Пинском районе под командованием Василия Захаровича Коржа. Отряд в июле 1941 г. принял бой с немец- кими танками. Осенью 1941 г. отряд во главе с В.Коржом вместе с пар- тизанами Полесья и Минщины прошёл рейдом по многим районам Полесской и Минской областей. В.З.Корж был членом Пинского под- польного обкома КП(б)Б, командиром Пинского партизанского соеди- нения. Был удостоен звания Героя Советского Союза.</a:t>
            </a:r>
            <a:endParaRPr/>
          </a:p>
        </p:txBody>
      </p:sp>
      <p:sp>
        <p:nvSpPr>
          <p:cNvPr id="128" name="Google Shape;128;p6"/>
          <p:cNvSpPr txBox="1"/>
          <p:nvPr/>
        </p:nvSpPr>
        <p:spPr>
          <a:xfrm>
            <a:off x="5879976" y="6382742"/>
            <a:ext cx="2520280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Василий Корж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://peramoga.belta.by/nimages/s000084_109965.jpg" id="129" name="Google Shape;12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0256" y="886771"/>
            <a:ext cx="3612811" cy="582866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5" name="Google Shape;135;p7"/>
          <p:cNvSpPr txBox="1"/>
          <p:nvPr/>
        </p:nvSpPr>
        <p:spPr>
          <a:xfrm>
            <a:off x="1271464" y="2067268"/>
            <a:ext cx="6912768" cy="1666068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10 июля 1941 г. из рабочих картонной фабрики в д. Пудоть на Витебщине Минай Филиппович Шмырёв (Батька Минай) орга- низовал и возглавил ещё один из первых партизанских отря- дов. В 1942 г. М.Шмырёв стал командиром 1-й Белорусской пар- тизанской бригады. Оккупанты взяли в заложники четверых его детей и родственников и расстреляли их. М.Шмырёв был удостоен звания Героя Советского Союза.</a:t>
            </a:r>
            <a:endParaRPr/>
          </a:p>
        </p:txBody>
      </p:sp>
      <p:sp>
        <p:nvSpPr>
          <p:cNvPr id="136" name="Google Shape;136;p7"/>
          <p:cNvSpPr txBox="1"/>
          <p:nvPr/>
        </p:nvSpPr>
        <p:spPr>
          <a:xfrm>
            <a:off x="5688047" y="6309320"/>
            <a:ext cx="2520280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Минай Шмырёв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20136" y="458332"/>
            <a:ext cx="4729955" cy="6546649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43" name="Google Shape;143;p8"/>
          <p:cNvSpPr txBox="1"/>
          <p:nvPr/>
        </p:nvSpPr>
        <p:spPr>
          <a:xfrm>
            <a:off x="1271464" y="836712"/>
            <a:ext cx="10801200" cy="1944216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Разгром немцев под Москвой положительно сказался на активизации патриотического движения в Беларуси. В  результате  контрнаступления советских войск возник 40-километровый разрыв  не- мецкого фронта на стыке групп армий «Север» и «Центр» - между Велижем и Усвятами, получивший название «Витебские (Суражские) ворота». Через «Витебские ворота» в немецкий тыл были  пере- правлены 20 партизанских отрядов, 102 организаторские и 62 диверсионные группы, насчитывав- шие более 3  тыс. человек. Это позволило наладить связь ЦК КП(б)Б с действующими отрядами, улу- чшить их вооружение, пополнить партизанские формирования квалифицированными кадрами, ин- структорами подрывного дела.</a:t>
            </a:r>
            <a:endParaRPr/>
          </a:p>
        </p:txBody>
      </p:sp>
      <p:sp>
        <p:nvSpPr>
          <p:cNvPr id="144" name="Google Shape;144;p8"/>
          <p:cNvSpPr txBox="1"/>
          <p:nvPr/>
        </p:nvSpPr>
        <p:spPr>
          <a:xfrm>
            <a:off x="791820" y="6379643"/>
            <a:ext cx="3528392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«Витебские (Суражские) ворота»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45" name="Google Shape;145;p8"/>
          <p:cNvPicPr preferRelativeResize="0"/>
          <p:nvPr/>
        </p:nvPicPr>
        <p:blipFill rotWithShape="1">
          <a:blip r:embed="rId3">
            <a:alphaModFix/>
          </a:blip>
          <a:srcRect b="22990" l="0" r="0" t="19453"/>
          <a:stretch/>
        </p:blipFill>
        <p:spPr>
          <a:xfrm>
            <a:off x="4320212" y="2852935"/>
            <a:ext cx="7664908" cy="385940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9"/>
          <p:cNvPicPr preferRelativeResize="0"/>
          <p:nvPr/>
        </p:nvPicPr>
        <p:blipFill rotWithShape="1">
          <a:blip r:embed="rId3">
            <a:alphaModFix/>
          </a:blip>
          <a:srcRect b="1674" l="1613" r="1612" t="1058"/>
          <a:stretch/>
        </p:blipFill>
        <p:spPr>
          <a:xfrm>
            <a:off x="1127447" y="736580"/>
            <a:ext cx="4560599" cy="600479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51" name="Google Shape;151;p9"/>
          <p:cNvSpPr txBox="1"/>
          <p:nvPr>
            <p:ph type="title"/>
          </p:nvPr>
        </p:nvSpPr>
        <p:spPr>
          <a:xfrm>
            <a:off x="119336" y="44624"/>
            <a:ext cx="11953328" cy="72008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latin typeface="Cambria"/>
                <a:ea typeface="Cambria"/>
                <a:cs typeface="Cambria"/>
                <a:sym typeface="Cambria"/>
              </a:rPr>
              <a:t>Создание и боевая деятельность партизанских формирований</a:t>
            </a:r>
            <a:endParaRPr sz="36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2" name="Google Shape;152;p9"/>
          <p:cNvSpPr txBox="1"/>
          <p:nvPr/>
        </p:nvSpPr>
        <p:spPr>
          <a:xfrm>
            <a:off x="4295800" y="1124744"/>
            <a:ext cx="7776864" cy="1656184"/>
          </a:xfrm>
          <a:prstGeom prst="rect">
            <a:avLst/>
          </a:prstGeom>
          <a:noFill/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Font typeface="Noto Sans Symbols"/>
              <a:buNone/>
            </a:pPr>
            <a:r>
              <a:rPr b="0" lang="ru-RU" sz="18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Координирующую роль в  организации борьбы с врагом сыграл  создан- ный в 1942 г. Центральный штаб партизанского движения. Его возгла- вил первый секретарь Центрального комитета Коммунистической пар- тии (большевиков) Беларуси Пантелеймон Кондратьевич Пономаренко. Руководство развёртыванием движения Сопротивления на оккупиро- ванной территории Беларуси осуществлял Белорусский штаб парти- занского движения во главе с П.Калининым.</a:t>
            </a:r>
            <a:endParaRPr b="0" sz="18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4631883" y="4509120"/>
            <a:ext cx="2928233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Пантелеймон Пономаренко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descr="http://militera.lib.ru/memo/russian/kalinin_pz/01.jpg" id="154" name="Google Shape;1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48329" y="2614875"/>
            <a:ext cx="2933942" cy="411346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sp>
        <p:nvSpPr>
          <p:cNvPr id="155" name="Google Shape;155;p9"/>
          <p:cNvSpPr txBox="1"/>
          <p:nvPr/>
        </p:nvSpPr>
        <p:spPr>
          <a:xfrm>
            <a:off x="8164380" y="4253370"/>
            <a:ext cx="1584175" cy="332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600"/>
              <a:buFont typeface="Noto Sans Symbols"/>
              <a:buNone/>
            </a:pPr>
            <a:r>
              <a:rPr b="0" lang="ru-RU" sz="1600">
                <a:solidFill>
                  <a:schemeClr val="dk2"/>
                </a:solidFill>
                <a:latin typeface="Cambria"/>
                <a:ea typeface="Cambria"/>
                <a:cs typeface="Cambria"/>
                <a:sym typeface="Cambria"/>
              </a:rPr>
              <a:t>Пётр Калинин</a:t>
            </a:r>
            <a:endParaRPr b="0" sz="16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db2004c017l">
  <a:themeElements>
    <a:clrScheme name="sample 3">
      <a:dk1>
        <a:srgbClr val="4C665F"/>
      </a:dk1>
      <a:lt1>
        <a:srgbClr val="FFFFFF"/>
      </a:lt1>
      <a:dk2>
        <a:srgbClr val="000000"/>
      </a:dk2>
      <a:lt2>
        <a:srgbClr val="DDDDDD"/>
      </a:lt2>
      <a:accent1>
        <a:srgbClr val="845084"/>
      </a:accent1>
      <a:accent2>
        <a:srgbClr val="C26840"/>
      </a:accent2>
      <a:accent3>
        <a:srgbClr val="FFFFFF"/>
      </a:accent3>
      <a:accent4>
        <a:srgbClr val="405650"/>
      </a:accent4>
      <a:accent5>
        <a:srgbClr val="C2B3C2"/>
      </a:accent5>
      <a:accent6>
        <a:srgbClr val="B05E39"/>
      </a:accent6>
      <a:hlink>
        <a:srgbClr val="C8BA74"/>
      </a:hlink>
      <a:folHlink>
        <a:srgbClr val="438BA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2009-01-18T11:28:08Z</dcterms:created>
  <dc:creator>Ситник П.В.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Автор">
    <vt:lpwstr>Ситник П.В.</vt:lpwstr>
  </property>
  <property fmtid="{D5CDD505-2E9C-101B-9397-08002B2CF9AE}" pid="3" name="Дата создания">
    <vt:lpwstr>12.10.2022</vt:lpwstr>
  </property>
</Properties>
</file>