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66" r:id="rId2"/>
    <p:sldId id="338" r:id="rId3"/>
    <p:sldId id="367" r:id="rId4"/>
    <p:sldId id="368" r:id="rId5"/>
    <p:sldId id="339" r:id="rId6"/>
    <p:sldId id="340" r:id="rId7"/>
    <p:sldId id="369" r:id="rId8"/>
    <p:sldId id="370" r:id="rId9"/>
    <p:sldId id="357" r:id="rId10"/>
    <p:sldId id="358" r:id="rId11"/>
    <p:sldId id="341" r:id="rId12"/>
    <p:sldId id="342" r:id="rId13"/>
    <p:sldId id="343" r:id="rId14"/>
    <p:sldId id="344" r:id="rId15"/>
    <p:sldId id="346" r:id="rId16"/>
    <p:sldId id="345" r:id="rId17"/>
    <p:sldId id="347" r:id="rId18"/>
    <p:sldId id="348" r:id="rId19"/>
    <p:sldId id="361" r:id="rId20"/>
    <p:sldId id="362" r:id="rId21"/>
    <p:sldId id="349" r:id="rId22"/>
    <p:sldId id="350" r:id="rId23"/>
    <p:sldId id="351" r:id="rId24"/>
    <p:sldId id="352" r:id="rId25"/>
    <p:sldId id="363" r:id="rId26"/>
    <p:sldId id="364" r:id="rId27"/>
    <p:sldId id="353" r:id="rId28"/>
    <p:sldId id="354" r:id="rId29"/>
    <p:sldId id="355" r:id="rId30"/>
    <p:sldId id="356" r:id="rId31"/>
    <p:sldId id="365" r:id="rId32"/>
    <p:sldId id="366" r:id="rId33"/>
    <p:sldId id="359" r:id="rId34"/>
    <p:sldId id="36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 autoAdjust="0"/>
  </p:normalViewPr>
  <p:slideViewPr>
    <p:cSldViewPr snapToGrid="0">
      <p:cViewPr>
        <p:scale>
          <a:sx n="83" d="100"/>
          <a:sy n="83" d="100"/>
        </p:scale>
        <p:origin x="-228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18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08AF6-419C-4C97-BFD7-5F73D9CD67F4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068C1-CA3D-43A9-AC67-293405357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87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DC7F324-4866-4A65-BF48-F53CB0FE11D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9B4484-1F6E-40B0-B85E-9979892B88B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00599"/>
              </p:ext>
            </p:extLst>
          </p:nvPr>
        </p:nvGraphicFramePr>
        <p:xfrm>
          <a:off x="1089357" y="456632"/>
          <a:ext cx="10909300" cy="5074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 хозяйства,  при  котором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 в основном сами создавали все необходимое для жизни.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Основными занятиями были земледелие и животноводство</a:t>
                      </a:r>
                      <a:endParaRPr lang="ru-RU" sz="5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978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47634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3 млн лет назад</a:t>
                      </a:r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человекообразной обезьяны </a:t>
                      </a:r>
                      <a:endParaRPr lang="ru-RU" sz="51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06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824001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древнейший  период  истории  человече-</a:t>
                      </a:r>
                    </a:p>
                    <a:p>
                      <a:pPr algn="ctr"/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ства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Насчитывает  более 2 млн  лет.  Продолжительность  каменного  века  в  различных  частях  земного  шара  была  неодинаковой. На смену каменному веку пришел бронзовый, затем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железный век.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908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854760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КАМЕННЫЙ ВЕК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древнейший  период  истории  человече-</a:t>
                      </a:r>
                    </a:p>
                    <a:p>
                      <a:pPr algn="ctr"/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ства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Насчитывает  более 2 млн  лет.  Продолжительность  каменного  века  в  различных  частях  земного  шара  была  неодинаковой. На смену каменному веку пришел бронзовый, затем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железный век.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330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987034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правил, обрядов почитания какого-либо  духа,  бога,  человека  или  предмета  с  целью  получения его  помощи.  К  числу  обрядов  относятся жертвоприношения, празднества (процессии,  танцы),  молитвы,  которыми руководили жрецы и их помощники.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79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728107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ru-RU" sz="7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правил, обрядов почитания какого-либо  духа,  бога,  человека  или  предмета  с  целью  получения его  помощи.  К  числу  обрядов  относятся жертвоприношения, празднества (процессии,  танцы),  молитвы,  которыми руководили жрецы и их помощники.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289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50971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объединение  людей  в  эпоху  </a:t>
                      </a:r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первобыт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Члены общины были кровными родственниками и верили в общего предка. Жизнью общины руководил </a:t>
                      </a:r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старейши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или вождь. Все члены родовой общины работали сообща и получали часть общей добычи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756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395692"/>
              </p:ext>
            </p:extLst>
          </p:nvPr>
        </p:nvGraphicFramePr>
        <p:xfrm>
          <a:off x="1089357" y="456632"/>
          <a:ext cx="10909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РОДОВАЯ ОБЩИНА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объединение  людей  в  эпоху  </a:t>
                      </a:r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первобыт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Члены общины были кровными родственниками и верили в общего предка. Жизнью общины руководил </a:t>
                      </a:r>
                      <a:r>
                        <a:rPr lang="ru-RU" sz="4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старейши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или вождь. Все члены родовой общины работали сообща и получали часть общей добычи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341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616334"/>
              </p:ext>
            </p:extLst>
          </p:nvPr>
        </p:nvGraphicFramePr>
        <p:xfrm>
          <a:off x="1089357" y="456632"/>
          <a:ext cx="10909300" cy="6065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объединение людей, включающее не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 родственников, но и тех, кто не был связан кровными узами.  Возникло  в  период  перехода  людей  к  оседлому  образу жизни, когда человек уже мог прокормить свою семью в одиночку. Семьи жили отдельно, но не изолированно. Многие работы выполняли сообща.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425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121103"/>
              </p:ext>
            </p:extLst>
          </p:nvPr>
        </p:nvGraphicFramePr>
        <p:xfrm>
          <a:off x="1089357" y="456632"/>
          <a:ext cx="10909300" cy="6065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СОВЕДСКАЯ ОБЩИНА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объединение людей, включающее не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 родственников, но и тех, кто не был связан кровными узами.  Возникло  в  период  перехода  людей  к  оседлому  образу жизни, когда человек уже мог прокормить свою семью в одиночку. Семьи жили отдельно, но не изолированно. Многие работы выполняли сообща.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405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140037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человека прямоходящего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650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473061"/>
              </p:ext>
            </p:extLst>
          </p:nvPr>
        </p:nvGraphicFramePr>
        <p:xfrm>
          <a:off x="1089357" y="456632"/>
          <a:ext cx="10909300" cy="5989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60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ПРИСВАИВАЮЩЕЕ ХОЗЯЙСТВО 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ru-RU" sz="7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 хозяйства,  при  котором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 в основном сами создавали все необходимое для жизни.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Основными занятиями были земледелие и животноводство</a:t>
                      </a:r>
                      <a:endParaRPr lang="ru-RU" sz="5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25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578989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 млн лет назад</a:t>
                      </a:r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человека прямоходящего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40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257884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приспособление или предмет, при помощи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которых  человек  производит  работу  или  какое-то  действие  в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своих интересах.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189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827083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ОРУДИЕ ТРУДА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ru-RU" sz="7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приспособление или предмет, при помощи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которых  человек  производит  работу  или  какое-то  действие  в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своих интересах.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566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938674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вид  хозяйства,  при  котором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 в основном сами создавали все необходимое для жизни.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Основными занятиями были земледелие и животноводство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341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625970"/>
              </p:ext>
            </p:extLst>
          </p:nvPr>
        </p:nvGraphicFramePr>
        <p:xfrm>
          <a:off x="1089357" y="456632"/>
          <a:ext cx="10909300" cy="533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ПРОИЗВОДЯЩЕЕ ХОЗЯЙСТВО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вид  хозяйства,  при  котором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 в основном сами создавали все необходимое для жизни.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Основными занятиями были земледелие и животноводство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29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14600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неандертальца</a:t>
                      </a:r>
                      <a:endParaRPr lang="ru-RU" sz="4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400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828500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Около 300 </a:t>
                      </a:r>
                      <a:r>
                        <a:rPr lang="ru-RU" sz="7200" i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лет назад </a:t>
                      </a:r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неандертальца</a:t>
                      </a:r>
                      <a:endParaRPr lang="ru-RU" sz="4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1099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364494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вера в сверхъестественные силы и существа, бога или  богов,  духов,  которые  являются  предметом  поклонения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150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743141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РЕЛИГИЯ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вера в сверхъестественные силы и существа, бога или  богов,  духов,  которые  являются  предметом  поклонения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491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876440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собрание  самых  старших  и  опытных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членов родовой или соседской общины. Совет старейшин был коллективным органом управления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41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259505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endParaRPr lang="ru-RU" sz="7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51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Оступление</a:t>
                      </a:r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ледника </a:t>
                      </a:r>
                      <a:endParaRPr lang="ru-RU" sz="5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4173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716306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 СТАРЕЙШИН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собрание  самых  старших  и  опытных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членов родовой или соседской общины. Совет старейшин был коллективным органом управления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4052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1902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в Европе человека современного вида – кроманьонца (человек разумный) 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6258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010487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40 тыс. лет назад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в Европе человека современного вида – кроманьонца (человек разумный) 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0943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920500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человека из животного мира – человек умелый и появление первых орудий труда 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3522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704542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="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2 млн лет назад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человека из животного мира – человек умелый и появление первых орудий труда </a:t>
                      </a:r>
                      <a:endParaRPr lang="ru-RU" sz="40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8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41423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тыс. лет назад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Оступление</a:t>
                      </a:r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ледника </a:t>
                      </a:r>
                      <a:endParaRPr lang="ru-RU" sz="5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16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572720"/>
              </p:ext>
            </p:extLst>
          </p:nvPr>
        </p:nvGraphicFramePr>
        <p:xfrm>
          <a:off x="1089357" y="456632"/>
          <a:ext cx="10909300" cy="5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 правило,  небольшая  статуэтка,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сделанная  из камня, кости, дерева, глины и других материалов. Считалась носителем защищающей силы, поэтому была предметом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культового почитания.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9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322364"/>
              </p:ext>
            </p:extLst>
          </p:nvPr>
        </p:nvGraphicFramePr>
        <p:xfrm>
          <a:off x="1089357" y="456632"/>
          <a:ext cx="10909300" cy="5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ИДОЛ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 правило,  небольшая  статуэтка,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сделанная  из камня, кости, дерева, глины и других материалов. Считалась носителем защищающей силы, поэтому была предметом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культового почитания.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82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881381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возникновение животноводства и земледелия.</a:t>
                      </a:r>
                      <a:endParaRPr lang="ru-RU" sz="51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424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27223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endParaRPr lang="ru-RU" sz="7200" b="0" i="1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7200" b="0" i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10 000-8 000 лет до н.э.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возникновение животноводства и земледелия.</a:t>
                      </a:r>
                      <a:endParaRPr lang="ru-RU" sz="51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46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C77A44D2-544B-8CDE-D265-3104074E6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082225"/>
              </p:ext>
            </p:extLst>
          </p:nvPr>
        </p:nvGraphicFramePr>
        <p:xfrm>
          <a:off x="1089357" y="456632"/>
          <a:ext cx="10909300" cy="462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09300">
                  <a:extLst>
                    <a:ext uri="{9D8B030D-6E8A-4147-A177-3AD203B41FA5}">
                      <a16:colId xmlns:a16="http://schemas.microsoft.com/office/drawing/2014/main" xmlns="" val="4225717406"/>
                    </a:ext>
                  </a:extLst>
                </a:gridCol>
              </a:tblGrid>
              <a:tr h="4625600">
                <a:tc>
                  <a:txBody>
                    <a:bodyPr/>
                    <a:lstStyle/>
                    <a:p>
                      <a:pPr algn="ctr"/>
                      <a:r>
                        <a:rPr lang="ru-RU" sz="72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r>
                        <a:rPr lang="ru-RU" sz="7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</a:p>
                    <a:p>
                      <a:pPr algn="ctr"/>
                      <a:r>
                        <a:rPr lang="ru-RU" sz="51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человекообразной обезьяны </a:t>
                      </a:r>
                      <a:endParaRPr lang="ru-RU" sz="51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863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99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2158</TotalTime>
  <Words>773</Words>
  <Application>Microsoft Office PowerPoint</Application>
  <PresentationFormat>Произвольный</PresentationFormat>
  <Paragraphs>97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Мискевич</dc:creator>
  <cp:lastModifiedBy>1111</cp:lastModifiedBy>
  <cp:revision>46</cp:revision>
  <dcterms:created xsi:type="dcterms:W3CDTF">2022-10-13T06:45:54Z</dcterms:created>
  <dcterms:modified xsi:type="dcterms:W3CDTF">2023-11-17T20:47:26Z</dcterms:modified>
</cp:coreProperties>
</file>