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85" r:id="rId3"/>
    <p:sldId id="295" r:id="rId4"/>
    <p:sldId id="289" r:id="rId5"/>
    <p:sldId id="296" r:id="rId6"/>
    <p:sldId id="275" r:id="rId7"/>
    <p:sldId id="297" r:id="rId8"/>
    <p:sldId id="298" r:id="rId9"/>
    <p:sldId id="291" r:id="rId10"/>
    <p:sldId id="300" r:id="rId11"/>
    <p:sldId id="301" r:id="rId12"/>
    <p:sldId id="302" r:id="rId13"/>
    <p:sldId id="303" r:id="rId14"/>
    <p:sldId id="306" r:id="rId15"/>
    <p:sldId id="305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04" r:id="rId29"/>
  </p:sldIdLst>
  <p:sldSz cx="9144000" cy="5143500" type="screen16x9"/>
  <p:notesSz cx="6858000" cy="9144000"/>
  <p:embeddedFontLst>
    <p:embeddedFont>
      <p:font typeface="PT Sans Narrow" charset="-52"/>
      <p:regular r:id="rId31"/>
      <p:bold r:id="rId32"/>
    </p:embeddedFont>
    <p:embeddedFont>
      <p:font typeface="Cambria" pitchFamily="18" charset="0"/>
      <p:regular r:id="rId33"/>
      <p:bold r:id="rId34"/>
      <p:italic r:id="rId35"/>
      <p:boldItalic r:id="rId36"/>
    </p:embeddedFont>
    <p:embeddedFont>
      <p:font typeface="Open Sans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1784413-1774-4465-A8F8-9B8F999584CB}">
  <a:tblStyle styleId="{71784413-1774-4465-A8F8-9B8F999584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104" d="100"/>
          <a:sy n="104" d="100"/>
        </p:scale>
        <p:origin x="-34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27892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0b272a6b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0b272a6b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0b272a6b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0b272a6b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0b272a6b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0b272a6b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916356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Динамика состава населения и социальная политика государства 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Обществоведение </a:t>
            </a:r>
          </a:p>
          <a:p>
            <a:pPr marL="0" lvl="0" indent="0"/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18;p24"/>
          <p:cNvGrpSpPr/>
          <p:nvPr/>
        </p:nvGrpSpPr>
        <p:grpSpPr>
          <a:xfrm>
            <a:off x="165343" y="1097453"/>
            <a:ext cx="8755646" cy="3234903"/>
            <a:chOff x="587" y="724619"/>
            <a:chExt cx="8755646" cy="3234903"/>
          </a:xfrm>
        </p:grpSpPr>
        <p:sp>
          <p:nvSpPr>
            <p:cNvPr id="5" name="Google Shape;219;p24"/>
            <p:cNvSpPr/>
            <p:nvPr/>
          </p:nvSpPr>
          <p:spPr>
            <a:xfrm>
              <a:off x="4378411" y="1552015"/>
              <a:ext cx="3097757" cy="5376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" name="Google Shape;220;p24"/>
            <p:cNvSpPr/>
            <p:nvPr/>
          </p:nvSpPr>
          <p:spPr>
            <a:xfrm>
              <a:off x="4332690" y="1552015"/>
              <a:ext cx="91440" cy="5376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" name="Google Shape;221;p24"/>
            <p:cNvSpPr/>
            <p:nvPr/>
          </p:nvSpPr>
          <p:spPr>
            <a:xfrm>
              <a:off x="1280653" y="1552015"/>
              <a:ext cx="3097757" cy="5376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" name="Google Shape;222;p24"/>
            <p:cNvSpPr/>
            <p:nvPr/>
          </p:nvSpPr>
          <p:spPr>
            <a:xfrm>
              <a:off x="1045658" y="724619"/>
              <a:ext cx="6665504" cy="8273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3;p24"/>
            <p:cNvSpPr txBox="1"/>
            <p:nvPr/>
          </p:nvSpPr>
          <p:spPr>
            <a:xfrm>
              <a:off x="1045658" y="724619"/>
              <a:ext cx="6665504" cy="82739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i="0" u="none" strike="noStrike" cap="none" dirty="0">
                  <a:latin typeface="Cambria"/>
                  <a:ea typeface="Cambria"/>
                  <a:cs typeface="Cambria"/>
                  <a:sym typeface="Cambria"/>
                </a:rPr>
                <a:t>Динамика социальной структуры современного белорусского </a:t>
              </a:r>
              <a:r>
                <a:rPr lang="ru-RU" sz="1800" b="1" i="0" u="none" strike="noStrike" cap="none" dirty="0" smtClean="0">
                  <a:latin typeface="Cambria"/>
                  <a:ea typeface="Cambria"/>
                  <a:cs typeface="Cambria"/>
                  <a:sym typeface="Cambria"/>
                </a:rPr>
                <a:t>общества</a:t>
              </a:r>
              <a:endParaRPr sz="1800" b="0" i="0" u="none" strike="noStrike" cap="none" dirty="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" name="Google Shape;224;p24"/>
            <p:cNvSpPr/>
            <p:nvPr/>
          </p:nvSpPr>
          <p:spPr>
            <a:xfrm>
              <a:off x="587" y="2089642"/>
              <a:ext cx="2560130" cy="186988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5;p24"/>
            <p:cNvSpPr txBox="1"/>
            <p:nvPr/>
          </p:nvSpPr>
          <p:spPr>
            <a:xfrm>
              <a:off x="587" y="2089642"/>
              <a:ext cx="2560130" cy="186988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 dirty="0">
                  <a:latin typeface="Cambria"/>
                  <a:ea typeface="Cambria"/>
                  <a:cs typeface="Cambria"/>
                  <a:sym typeface="Cambria"/>
                </a:rPr>
                <a:t>увеличение доли городского населения</a:t>
              </a:r>
              <a:endParaRPr sz="1800" b="0" i="0" u="none" strike="noStrike" cap="none" dirty="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" name="Google Shape;226;p24"/>
            <p:cNvSpPr/>
            <p:nvPr/>
          </p:nvSpPr>
          <p:spPr>
            <a:xfrm>
              <a:off x="3098345" y="2089642"/>
              <a:ext cx="2560130" cy="186988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7;p24"/>
            <p:cNvSpPr txBox="1"/>
            <p:nvPr/>
          </p:nvSpPr>
          <p:spPr>
            <a:xfrm>
              <a:off x="3144065" y="2089642"/>
              <a:ext cx="2560130" cy="186988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 dirty="0">
                  <a:latin typeface="Cambria"/>
                  <a:ea typeface="Cambria"/>
                  <a:cs typeface="Cambria"/>
                  <a:sym typeface="Cambria"/>
                </a:rPr>
                <a:t>рост образовательного уровня населения</a:t>
              </a:r>
              <a:endParaRPr sz="1800" b="0" i="0" u="none" strike="noStrike" cap="none" dirty="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" name="Google Shape;228;p24"/>
            <p:cNvSpPr/>
            <p:nvPr/>
          </p:nvSpPr>
          <p:spPr>
            <a:xfrm>
              <a:off x="6196103" y="2089642"/>
              <a:ext cx="2560130" cy="186988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9;p24"/>
            <p:cNvSpPr txBox="1"/>
            <p:nvPr/>
          </p:nvSpPr>
          <p:spPr>
            <a:xfrm>
              <a:off x="6196103" y="2089642"/>
              <a:ext cx="2560130" cy="186988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 dirty="0">
                  <a:latin typeface="Cambria"/>
                  <a:ea typeface="Cambria"/>
                  <a:cs typeface="Cambria"/>
                  <a:sym typeface="Cambria"/>
                </a:rPr>
                <a:t>возрастание доли работников квалифицированного труда</a:t>
              </a:r>
              <a:endParaRPr sz="1800" b="0" i="0" u="none" strike="noStrike" cap="none" dirty="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7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111\Downloads\2025-03-18_23-23-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61975"/>
            <a:ext cx="90678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1\Downloads\2025-03-18_23-22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9" y="441960"/>
            <a:ext cx="8042339" cy="427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6 класс всемирная история\25 Арабский халифат\FM89LdyvtgQwyYnQSlDuFGE6PnAqGyQc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5" y="352937"/>
            <a:ext cx="4129400" cy="2399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6 класс всемирная история\25 Арабский халифат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86" y="2432304"/>
            <a:ext cx="4330190" cy="2435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6"/>
          <a:stretch/>
        </p:blipFill>
        <p:spPr bwMode="auto">
          <a:xfrm>
            <a:off x="2843784" y="259566"/>
            <a:ext cx="1655063" cy="18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 bwMode="auto">
          <a:xfrm>
            <a:off x="2622749" y="2240280"/>
            <a:ext cx="1589919" cy="17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 bwMode="auto">
          <a:xfrm>
            <a:off x="6930473" y="2277329"/>
            <a:ext cx="1589919" cy="17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 bwMode="auto">
          <a:xfrm>
            <a:off x="461717" y="310293"/>
            <a:ext cx="1589919" cy="17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 bwMode="auto">
          <a:xfrm>
            <a:off x="4859981" y="1050957"/>
            <a:ext cx="1589919" cy="17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6"/>
          <a:stretch/>
        </p:blipFill>
        <p:spPr bwMode="auto">
          <a:xfrm>
            <a:off x="7023492" y="70714"/>
            <a:ext cx="1655063" cy="18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6"/>
          <a:stretch/>
        </p:blipFill>
        <p:spPr bwMode="auto">
          <a:xfrm>
            <a:off x="694944" y="2664550"/>
            <a:ext cx="1655063" cy="18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6"/>
          <a:stretch/>
        </p:blipFill>
        <p:spPr bwMode="auto">
          <a:xfrm>
            <a:off x="4926468" y="2828749"/>
            <a:ext cx="1655063" cy="18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11116" y="882277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Состояние защищенности социально-экономического развития государства и общества от демографического угроз – это демографическая безопасность 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3589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11116" y="882277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Состояние защищенности социально-экономического развития государства и общества от демографического угроз – это демографическая безопасность </a:t>
            </a:r>
            <a:endParaRPr lang="ru-RU" sz="1200" b="1" i="1" dirty="0"/>
          </a:p>
        </p:txBody>
      </p:sp>
      <p:pic>
        <p:nvPicPr>
          <p:cNvPr id="3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 bwMode="auto">
          <a:xfrm>
            <a:off x="7193583" y="3495652"/>
            <a:ext cx="1188739" cy="13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1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11116" y="882277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Понятие «социальный состав» включает такие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критерий, как численность городского и сельского населения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25242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11116" y="882277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Понятие «социальный состав» включает такие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критерий, как численность городского и сельского населения</a:t>
            </a:r>
            <a:endParaRPr lang="ru-RU" sz="1200" b="1" i="1" dirty="0"/>
          </a:p>
        </p:txBody>
      </p:sp>
      <p:pic>
        <p:nvPicPr>
          <p:cNvPr id="3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 bwMode="auto">
          <a:xfrm>
            <a:off x="7193583" y="3495652"/>
            <a:ext cx="1188739" cy="13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11116" y="882277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основным национальным интересам государства в демографической сфере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относят уровень образования 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16553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0BECAC-7EB9-4FD1-AF2E-73A50046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Проблемный вопрос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1FB341-3066-4CBC-8FC0-45074AB6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83445"/>
            <a:ext cx="8520600" cy="3302700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«Почему важно поддерживать стабильную численность населения в государстве?</a:t>
            </a:r>
            <a:endParaRPr lang="ru-RU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11116" y="882277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основным национальным интересам государства в демографической сфере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относят уровень образования 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16201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11116" y="882277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основным национальным интересам государства в демографической сфере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относят уровень образования </a:t>
            </a:r>
            <a:endParaRPr lang="ru-RU" sz="1200" b="1" i="1" dirty="0"/>
          </a:p>
        </p:txBody>
      </p:sp>
      <p:pic>
        <p:nvPicPr>
          <p:cNvPr id="3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6"/>
          <a:stretch/>
        </p:blipFill>
        <p:spPr bwMode="auto">
          <a:xfrm>
            <a:off x="7002964" y="2999232"/>
            <a:ext cx="1290644" cy="14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8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11116" y="882277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наше стране было проведено всего </a:t>
            </a:r>
          </a:p>
          <a:p>
            <a:pPr marL="114300" indent="0" algn="ctr">
              <a:buNone/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переписи населения 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17252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11116" y="882277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наше стране было проведено всего </a:t>
            </a:r>
          </a:p>
          <a:p>
            <a:pPr marL="114300" indent="0" algn="ctr">
              <a:buNone/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переписи населения </a:t>
            </a:r>
            <a:endParaRPr lang="ru-RU" sz="1200" b="1" i="1" dirty="0"/>
          </a:p>
        </p:txBody>
      </p:sp>
      <p:pic>
        <p:nvPicPr>
          <p:cNvPr id="3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6"/>
          <a:stretch/>
        </p:blipFill>
        <p:spPr bwMode="auto">
          <a:xfrm>
            <a:off x="7002964" y="2999232"/>
            <a:ext cx="1290644" cy="14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156252" y="36106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демографическим </a:t>
            </a: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угрозам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относится неблагоприятная </a:t>
            </a: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возрастная структура населения, связанная со старением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населения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38823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156252" y="36106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демографическим </a:t>
            </a: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угрозам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относится неблагоприятная </a:t>
            </a: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возрастная структура населения, связанная со старением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населения</a:t>
            </a:r>
            <a:endParaRPr lang="ru-RU" sz="1200" b="1" i="1" dirty="0"/>
          </a:p>
        </p:txBody>
      </p:sp>
      <p:pic>
        <p:nvPicPr>
          <p:cNvPr id="3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 bwMode="auto">
          <a:xfrm>
            <a:off x="7135981" y="3102460"/>
            <a:ext cx="1188739" cy="13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156252" y="36106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Динамика социальной структуры современного белорусского общества отвечает тенденциям, характерным для развитых промышленных государств</a:t>
            </a:r>
          </a:p>
        </p:txBody>
      </p:sp>
    </p:spTree>
    <p:extLst>
      <p:ext uri="{BB962C8B-B14F-4D97-AF65-F5344CB8AC3E}">
        <p14:creationId xmlns:p14="http://schemas.microsoft.com/office/powerpoint/2010/main" val="14534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156252" y="36106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Динамика социальной структуры современного белорусского общества отвечает тенденциям, характерным для развитых промышленных государств</a:t>
            </a:r>
          </a:p>
        </p:txBody>
      </p:sp>
      <p:pic>
        <p:nvPicPr>
          <p:cNvPr id="3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 bwMode="auto">
          <a:xfrm>
            <a:off x="7135981" y="3102460"/>
            <a:ext cx="1188739" cy="13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8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0BECAC-7EB9-4FD1-AF2E-73A50046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Проблемный вопрос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1FB341-3066-4CBC-8FC0-45074AB6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83445"/>
            <a:ext cx="8520600" cy="3302700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«Почему важно поддерживать стабильную численность населения в государстве?</a:t>
            </a:r>
            <a:endParaRPr lang="ru-RU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5;p15"/>
          <p:cNvSpPr txBox="1"/>
          <p:nvPr/>
        </p:nvSpPr>
        <p:spPr>
          <a:xfrm>
            <a:off x="217233" y="778474"/>
            <a:ext cx="8122093" cy="13429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i="0" u="none" strike="noStrike" cap="none" dirty="0" smtClean="0">
                <a:solidFill>
                  <a:srgbClr val="FF000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Социология</a:t>
            </a:r>
            <a:endParaRPr sz="7200" b="1" i="0" u="none" strike="noStrike" cap="none" dirty="0">
              <a:solidFill>
                <a:srgbClr val="FF0000"/>
              </a:solidFill>
              <a:latin typeface="Times New Roman" pitchFamily="18" charset="0"/>
              <a:ea typeface="Cambria"/>
              <a:cs typeface="Times New Roman" pitchFamily="18" charset="0"/>
              <a:sym typeface="Cambria"/>
            </a:endParaRPr>
          </a:p>
        </p:txBody>
      </p:sp>
      <p:sp>
        <p:nvSpPr>
          <p:cNvPr id="7" name="Google Shape;108;p15"/>
          <p:cNvSpPr txBox="1"/>
          <p:nvPr/>
        </p:nvSpPr>
        <p:spPr>
          <a:xfrm>
            <a:off x="5927" y="2480490"/>
            <a:ext cx="8544703" cy="16833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i="0" u="none" strike="noStrike" cap="none" dirty="0" smtClean="0">
                <a:solidFill>
                  <a:srgbClr val="7030A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Статистика</a:t>
            </a:r>
            <a:endParaRPr sz="7200" b="1" i="0" u="none" strike="noStrike" cap="none" dirty="0">
              <a:solidFill>
                <a:srgbClr val="7030A0"/>
              </a:solidFill>
              <a:latin typeface="Times New Roman" pitchFamily="18" charset="0"/>
              <a:ea typeface="Cambria"/>
              <a:cs typeface="Times New Roman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828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5;p15"/>
          <p:cNvSpPr txBox="1"/>
          <p:nvPr/>
        </p:nvSpPr>
        <p:spPr>
          <a:xfrm>
            <a:off x="217235" y="778474"/>
            <a:ext cx="8122093" cy="13429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Социология</a:t>
            </a:r>
            <a:r>
              <a:rPr lang="ru-RU" sz="2000" b="0" i="0" u="none" strike="noStrike" cap="none" dirty="0"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 – это наука о структуре, формах и принципах организации и </a:t>
            </a:r>
            <a:r>
              <a:rPr lang="ru-RU" sz="2000" b="0" i="0" u="none" strike="noStrike" cap="none" dirty="0" smtClean="0"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развития </a:t>
            </a:r>
            <a:r>
              <a:rPr lang="ru-RU" sz="2000" b="0" i="0" u="none" strike="noStrike" cap="none" dirty="0"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общества как социальной </a:t>
            </a:r>
            <a:r>
              <a:rPr lang="ru-RU" sz="2000" b="0" i="0" u="none" strike="noStrike" cap="none" dirty="0" smtClean="0"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системы</a:t>
            </a:r>
            <a:endParaRPr sz="2000" b="1" i="0" u="none" strike="noStrike" cap="none" dirty="0">
              <a:latin typeface="Times New Roman" pitchFamily="18" charset="0"/>
              <a:ea typeface="Cambria"/>
              <a:cs typeface="Times New Roman" pitchFamily="18" charset="0"/>
              <a:sym typeface="Cambria"/>
            </a:endParaRPr>
          </a:p>
        </p:txBody>
      </p:sp>
      <p:sp>
        <p:nvSpPr>
          <p:cNvPr id="7" name="Google Shape;108;p15"/>
          <p:cNvSpPr txBox="1"/>
          <p:nvPr/>
        </p:nvSpPr>
        <p:spPr>
          <a:xfrm>
            <a:off x="5929" y="2287233"/>
            <a:ext cx="8544703" cy="16833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Статистика</a:t>
            </a:r>
            <a:r>
              <a:rPr lang="ru-RU" sz="2000" b="0" i="0" u="none" strike="noStrike" cap="none" dirty="0"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 – это отрасль знаний, наука, в которой излагаются общие вопросы сбора, измерения, мониторинга, анализа массовых статистических (</a:t>
            </a:r>
            <a:r>
              <a:rPr lang="ru-RU" sz="2000" b="0" i="0" u="none" strike="noStrike" cap="none" dirty="0" smtClean="0"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количественных </a:t>
            </a:r>
            <a:r>
              <a:rPr lang="ru-RU" sz="2000" b="0" i="0" u="none" strike="noStrike" cap="none" dirty="0"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или качественных) данных и их сравнение</a:t>
            </a:r>
            <a:endParaRPr sz="2000" b="1" i="0" u="none" strike="noStrike" cap="none" dirty="0">
              <a:latin typeface="Times New Roman" pitchFamily="18" charset="0"/>
              <a:ea typeface="Cambria"/>
              <a:cs typeface="Times New Roman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818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4;p16"/>
          <p:cNvGrpSpPr/>
          <p:nvPr/>
        </p:nvGrpSpPr>
        <p:grpSpPr>
          <a:xfrm>
            <a:off x="120112" y="584231"/>
            <a:ext cx="8738948" cy="898330"/>
            <a:chOff x="67" y="2742038"/>
            <a:chExt cx="4010278" cy="2634131"/>
          </a:xfrm>
        </p:grpSpPr>
        <p:sp>
          <p:nvSpPr>
            <p:cNvPr id="5" name="Google Shape;115;p16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61B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Google Shape;116;p16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Cambria"/>
                  <a:cs typeface="Cambria"/>
                  <a:sym typeface="Cambria"/>
                </a:rPr>
                <a:t>Социальный состав населения </a:t>
              </a: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Cambria"/>
                  <a:cs typeface="Cambria"/>
                  <a:sym typeface="Cambria"/>
                </a:rPr>
                <a:t>– это понятие, которое отражает наличие тех или иных групп в обществе, </a:t>
              </a:r>
              <a:r>
                <a: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Cambria"/>
                  <a:cs typeface="Cambria"/>
                  <a:sym typeface="Cambria"/>
                </a:rPr>
                <a:t>их численность и те изменения, которые в них проис- ходят (динамику)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9" name="Google Shape;117;p16"/>
          <p:cNvGrpSpPr/>
          <p:nvPr/>
        </p:nvGrpSpPr>
        <p:grpSpPr>
          <a:xfrm>
            <a:off x="539075" y="1648210"/>
            <a:ext cx="7901022" cy="3066270"/>
            <a:chOff x="1635" y="157505"/>
            <a:chExt cx="8787044" cy="3828739"/>
          </a:xfrm>
        </p:grpSpPr>
        <p:sp>
          <p:nvSpPr>
            <p:cNvPr id="10" name="Google Shape;118;p16"/>
            <p:cNvSpPr/>
            <p:nvPr/>
          </p:nvSpPr>
          <p:spPr>
            <a:xfrm>
              <a:off x="1635" y="157505"/>
              <a:ext cx="7414443" cy="373417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 cmpd="sng">
              <a:solidFill>
                <a:srgbClr val="0061B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119;p16"/>
            <p:cNvSpPr txBox="1"/>
            <p:nvPr/>
          </p:nvSpPr>
          <p:spPr>
            <a:xfrm>
              <a:off x="1635" y="283671"/>
              <a:ext cx="7392569" cy="35154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Cambria"/>
                  <a:cs typeface="Cambria"/>
                  <a:sym typeface="Cambria"/>
                </a:rPr>
                <a:t>Критерии (показатели) социального состава населения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" name="Google Shape;120;p16"/>
            <p:cNvSpPr/>
            <p:nvPr/>
          </p:nvSpPr>
          <p:spPr>
            <a:xfrm>
              <a:off x="743079" y="717630"/>
              <a:ext cx="741444" cy="2800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061B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13" name="Google Shape;121;p16"/>
            <p:cNvSpPr/>
            <p:nvPr/>
          </p:nvSpPr>
          <p:spPr>
            <a:xfrm>
              <a:off x="1484523" y="810985"/>
              <a:ext cx="7304156" cy="373416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 cmpd="sng">
              <a:solidFill>
                <a:srgbClr val="0061B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122;p16"/>
            <p:cNvSpPr txBox="1"/>
            <p:nvPr/>
          </p:nvSpPr>
          <p:spPr>
            <a:xfrm>
              <a:off x="1495460" y="821922"/>
              <a:ext cx="7282282" cy="35154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Cambria"/>
                  <a:cs typeface="Cambria"/>
                  <a:sym typeface="Cambria"/>
                </a:rPr>
                <a:t>общая численность населения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" name="Google Shape;123;p16"/>
            <p:cNvSpPr/>
            <p:nvPr/>
          </p:nvSpPr>
          <p:spPr>
            <a:xfrm>
              <a:off x="743079" y="717630"/>
              <a:ext cx="741444" cy="7468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061B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16" name="Google Shape;124;p16"/>
            <p:cNvSpPr/>
            <p:nvPr/>
          </p:nvSpPr>
          <p:spPr>
            <a:xfrm>
              <a:off x="1484523" y="1277756"/>
              <a:ext cx="7304156" cy="373416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 cmpd="sng">
              <a:solidFill>
                <a:srgbClr val="0061B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125;p16"/>
            <p:cNvSpPr txBox="1"/>
            <p:nvPr/>
          </p:nvSpPr>
          <p:spPr>
            <a:xfrm>
              <a:off x="1495460" y="1288693"/>
              <a:ext cx="7282282" cy="35154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Cambria"/>
                  <a:cs typeface="Cambria"/>
                  <a:sym typeface="Cambria"/>
                </a:rPr>
                <a:t>половозрастной состав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" name="Google Shape;126;p16"/>
            <p:cNvSpPr/>
            <p:nvPr/>
          </p:nvSpPr>
          <p:spPr>
            <a:xfrm>
              <a:off x="743079" y="717630"/>
              <a:ext cx="741444" cy="121360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061B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19" name="Google Shape;127;p16"/>
            <p:cNvSpPr/>
            <p:nvPr/>
          </p:nvSpPr>
          <p:spPr>
            <a:xfrm>
              <a:off x="1484523" y="1744526"/>
              <a:ext cx="7304156" cy="373416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 cmpd="sng">
              <a:solidFill>
                <a:srgbClr val="0061B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28;p16"/>
            <p:cNvSpPr txBox="1"/>
            <p:nvPr/>
          </p:nvSpPr>
          <p:spPr>
            <a:xfrm>
              <a:off x="1495460" y="1755463"/>
              <a:ext cx="7282282" cy="35154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Cambria"/>
                  <a:cs typeface="Cambria"/>
                  <a:sym typeface="Cambria"/>
                </a:rPr>
                <a:t>территориальная концентрация и плотность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" name="Google Shape;129;p16"/>
            <p:cNvSpPr/>
            <p:nvPr/>
          </p:nvSpPr>
          <p:spPr>
            <a:xfrm>
              <a:off x="743079" y="717630"/>
              <a:ext cx="741444" cy="16803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061B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22" name="Google Shape;130;p16"/>
            <p:cNvSpPr/>
            <p:nvPr/>
          </p:nvSpPr>
          <p:spPr>
            <a:xfrm>
              <a:off x="1484523" y="2211297"/>
              <a:ext cx="7304156" cy="373416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 cmpd="sng">
              <a:solidFill>
                <a:srgbClr val="0061B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131;p16"/>
            <p:cNvSpPr txBox="1"/>
            <p:nvPr/>
          </p:nvSpPr>
          <p:spPr>
            <a:xfrm>
              <a:off x="1495460" y="2222234"/>
              <a:ext cx="7282282" cy="35154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Cambria"/>
                  <a:cs typeface="Cambria"/>
                  <a:sym typeface="Cambria"/>
                </a:rPr>
                <a:t>соотношение городского и сельского населения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" name="Google Shape;132;p16"/>
            <p:cNvSpPr/>
            <p:nvPr/>
          </p:nvSpPr>
          <p:spPr>
            <a:xfrm>
              <a:off x="743079" y="717630"/>
              <a:ext cx="741444" cy="21471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061B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25" name="Google Shape;133;p16"/>
            <p:cNvSpPr/>
            <p:nvPr/>
          </p:nvSpPr>
          <p:spPr>
            <a:xfrm>
              <a:off x="1484523" y="2678068"/>
              <a:ext cx="7304156" cy="373416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 cmpd="sng">
              <a:solidFill>
                <a:srgbClr val="0061B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134;p16"/>
            <p:cNvSpPr txBox="1"/>
            <p:nvPr/>
          </p:nvSpPr>
          <p:spPr>
            <a:xfrm>
              <a:off x="1495460" y="2689005"/>
              <a:ext cx="7282282" cy="35154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Cambria"/>
                  <a:cs typeface="Cambria"/>
                  <a:sym typeface="Cambria"/>
                </a:rPr>
                <a:t>этнический состав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" name="Google Shape;135;p16"/>
            <p:cNvSpPr/>
            <p:nvPr/>
          </p:nvSpPr>
          <p:spPr>
            <a:xfrm>
              <a:off x="743079" y="717630"/>
              <a:ext cx="741444" cy="26142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061B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28" name="Google Shape;136;p16"/>
            <p:cNvSpPr/>
            <p:nvPr/>
          </p:nvSpPr>
          <p:spPr>
            <a:xfrm>
              <a:off x="1484523" y="3144839"/>
              <a:ext cx="7304156" cy="374025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 cmpd="sng">
              <a:solidFill>
                <a:srgbClr val="0061B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37;p16"/>
            <p:cNvSpPr txBox="1"/>
            <p:nvPr/>
          </p:nvSpPr>
          <p:spPr>
            <a:xfrm>
              <a:off x="1495478" y="3155794"/>
              <a:ext cx="7282246" cy="3521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Cambria"/>
                  <a:cs typeface="Cambria"/>
                  <a:sym typeface="Cambria"/>
                </a:rPr>
                <a:t>религиозный состав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" name="Google Shape;138;p16"/>
            <p:cNvSpPr/>
            <p:nvPr/>
          </p:nvSpPr>
          <p:spPr>
            <a:xfrm>
              <a:off x="743079" y="717630"/>
              <a:ext cx="741444" cy="30816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061B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31" name="Google Shape;139;p16"/>
            <p:cNvSpPr/>
            <p:nvPr/>
          </p:nvSpPr>
          <p:spPr>
            <a:xfrm>
              <a:off x="1484523" y="3612219"/>
              <a:ext cx="7304156" cy="374025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 cmpd="sng">
              <a:solidFill>
                <a:srgbClr val="0061B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40;p16"/>
            <p:cNvSpPr txBox="1"/>
            <p:nvPr/>
          </p:nvSpPr>
          <p:spPr>
            <a:xfrm>
              <a:off x="1495478" y="3623174"/>
              <a:ext cx="7282246" cy="3521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Cambria"/>
                  <a:cs typeface="Cambria"/>
                  <a:sym typeface="Cambria"/>
                </a:rPr>
                <a:t>уровень образования и характер занятости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2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1\Downloads\2025-03-18_22-48-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" y="1056600"/>
            <a:ext cx="8952058" cy="253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46;p17"/>
          <p:cNvGrpSpPr/>
          <p:nvPr/>
        </p:nvGrpSpPr>
        <p:grpSpPr>
          <a:xfrm>
            <a:off x="2119408" y="552488"/>
            <a:ext cx="4474821" cy="4015707"/>
            <a:chOff x="1491339" y="636"/>
            <a:chExt cx="5540218" cy="5467872"/>
          </a:xfrm>
        </p:grpSpPr>
        <p:sp>
          <p:nvSpPr>
            <p:cNvPr id="4" name="Google Shape;147;p17"/>
            <p:cNvSpPr/>
            <p:nvPr/>
          </p:nvSpPr>
          <p:spPr>
            <a:xfrm>
              <a:off x="4699255" y="636"/>
              <a:ext cx="778213" cy="778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8;p17"/>
            <p:cNvSpPr txBox="1"/>
            <p:nvPr/>
          </p:nvSpPr>
          <p:spPr>
            <a:xfrm>
              <a:off x="4699255" y="636"/>
              <a:ext cx="778213" cy="778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1" u="none" strike="noStrike" cap="none" dirty="0" smtClean="0">
                  <a:latin typeface="Cambria"/>
                  <a:ea typeface="Cambria"/>
                  <a:cs typeface="Cambria"/>
                  <a:sym typeface="Cambria"/>
                </a:rPr>
                <a:t>1926</a:t>
              </a:r>
              <a:endParaRPr sz="1800" b="0" i="1" u="none" strike="noStrike" cap="none" dirty="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" name="Google Shape;149;p17"/>
            <p:cNvSpPr/>
            <p:nvPr/>
          </p:nvSpPr>
          <p:spPr>
            <a:xfrm>
              <a:off x="1679317" y="79538"/>
              <a:ext cx="5164261" cy="51642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995" y="10173"/>
                  </a:moveTo>
                  <a:lnTo>
                    <a:pt x="88995" y="10173"/>
                  </a:lnTo>
                  <a:cubicBezTo>
                    <a:pt x="93503" y="12796"/>
                    <a:pt x="97634" y="16019"/>
                    <a:pt x="101275" y="19754"/>
                  </a:cubicBezTo>
                  <a:lnTo>
                    <a:pt x="103038" y="18201"/>
                  </a:lnTo>
                  <a:lnTo>
                    <a:pt x="101939" y="23063"/>
                  </a:lnTo>
                  <a:lnTo>
                    <a:pt x="96864" y="23639"/>
                  </a:lnTo>
                  <a:lnTo>
                    <a:pt x="98626" y="22087"/>
                  </a:lnTo>
                  <a:cubicBezTo>
                    <a:pt x="95238" y="18635"/>
                    <a:pt x="91402" y="15653"/>
                    <a:pt x="87222" y="13220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0;p17"/>
            <p:cNvSpPr/>
            <p:nvPr/>
          </p:nvSpPr>
          <p:spPr>
            <a:xfrm>
              <a:off x="5966159" y="1063695"/>
              <a:ext cx="778213" cy="778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1;p17"/>
            <p:cNvSpPr txBox="1"/>
            <p:nvPr/>
          </p:nvSpPr>
          <p:spPr>
            <a:xfrm>
              <a:off x="5966159" y="1063695"/>
              <a:ext cx="778213" cy="778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1" u="none" strike="noStrike" cap="none" dirty="0">
                  <a:latin typeface="Cambria"/>
                  <a:ea typeface="Cambria"/>
                  <a:cs typeface="Cambria"/>
                  <a:sym typeface="Cambria"/>
                </a:rPr>
                <a:t>1937 </a:t>
              </a:r>
              <a:endParaRPr sz="1800" b="0" i="1" u="none" strike="noStrike" cap="none" dirty="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" name="Google Shape;152;p17"/>
            <p:cNvSpPr/>
            <p:nvPr/>
          </p:nvSpPr>
          <p:spPr>
            <a:xfrm>
              <a:off x="1679317" y="79538"/>
              <a:ext cx="5164261" cy="51642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234" y="40453"/>
                  </a:moveTo>
                  <a:lnTo>
                    <a:pt x="114234" y="40453"/>
                  </a:lnTo>
                  <a:cubicBezTo>
                    <a:pt x="116245" y="46031"/>
                    <a:pt x="117382" y="51885"/>
                    <a:pt x="117608" y="57810"/>
                  </a:cubicBezTo>
                  <a:lnTo>
                    <a:pt x="119956" y="57840"/>
                  </a:lnTo>
                  <a:lnTo>
                    <a:pt x="115882" y="60710"/>
                  </a:lnTo>
                  <a:lnTo>
                    <a:pt x="111729" y="57735"/>
                  </a:lnTo>
                  <a:lnTo>
                    <a:pt x="114077" y="57765"/>
                  </a:lnTo>
                  <a:lnTo>
                    <a:pt x="114077" y="57765"/>
                  </a:lnTo>
                  <a:cubicBezTo>
                    <a:pt x="113850" y="52263"/>
                    <a:pt x="112784" y="46829"/>
                    <a:pt x="110918" y="41649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3;p17"/>
            <p:cNvSpPr/>
            <p:nvPr/>
          </p:nvSpPr>
          <p:spPr>
            <a:xfrm>
              <a:off x="6253344" y="2692397"/>
              <a:ext cx="778213" cy="778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4;p17"/>
            <p:cNvSpPr txBox="1"/>
            <p:nvPr/>
          </p:nvSpPr>
          <p:spPr>
            <a:xfrm>
              <a:off x="6253344" y="2692397"/>
              <a:ext cx="778213" cy="778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1" u="none" strike="noStrike" cap="none" dirty="0" smtClean="0">
                  <a:latin typeface="Cambria"/>
                  <a:ea typeface="Cambria"/>
                  <a:cs typeface="Cambria"/>
                  <a:sym typeface="Cambria"/>
                </a:rPr>
                <a:t>1959</a:t>
              </a:r>
              <a:endParaRPr sz="1800" b="0" i="1" u="none" strike="noStrike" cap="none" dirty="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" name="Google Shape;155;p17"/>
            <p:cNvSpPr/>
            <p:nvPr/>
          </p:nvSpPr>
          <p:spPr>
            <a:xfrm>
              <a:off x="1679317" y="79538"/>
              <a:ext cx="5164261" cy="51642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327" y="79289"/>
                  </a:moveTo>
                  <a:lnTo>
                    <a:pt x="114327" y="79289"/>
                  </a:lnTo>
                  <a:cubicBezTo>
                    <a:pt x="112665" y="83968"/>
                    <a:pt x="110407" y="88412"/>
                    <a:pt x="107606" y="92513"/>
                  </a:cubicBezTo>
                  <a:lnTo>
                    <a:pt x="109476" y="93934"/>
                  </a:lnTo>
                  <a:lnTo>
                    <a:pt x="104494" y="93817"/>
                  </a:lnTo>
                  <a:lnTo>
                    <a:pt x="102926" y="88955"/>
                  </a:lnTo>
                  <a:lnTo>
                    <a:pt x="104796" y="90376"/>
                  </a:lnTo>
                  <a:cubicBezTo>
                    <a:pt x="107378" y="86568"/>
                    <a:pt x="109465" y="82445"/>
                    <a:pt x="111004" y="78109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6;p17"/>
            <p:cNvSpPr/>
            <p:nvPr/>
          </p:nvSpPr>
          <p:spPr>
            <a:xfrm>
              <a:off x="5426429" y="4037499"/>
              <a:ext cx="778213" cy="778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7;p17"/>
            <p:cNvSpPr txBox="1"/>
            <p:nvPr/>
          </p:nvSpPr>
          <p:spPr>
            <a:xfrm>
              <a:off x="5426430" y="4124653"/>
              <a:ext cx="778213" cy="778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i="1" u="none" strike="noStrike" cap="none" dirty="0">
                  <a:latin typeface="Cambria"/>
                  <a:ea typeface="Cambria"/>
                  <a:cs typeface="Cambria"/>
                  <a:sym typeface="Cambria"/>
                </a:rPr>
                <a:t>1970</a:t>
              </a:r>
              <a:r>
                <a:rPr lang="ru-RU" sz="1800" b="0" i="0" u="none" strike="noStrike" cap="none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" name="Google Shape;158;p17"/>
            <p:cNvSpPr/>
            <p:nvPr/>
          </p:nvSpPr>
          <p:spPr>
            <a:xfrm>
              <a:off x="1679317" y="79538"/>
              <a:ext cx="5164261" cy="51642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778" y="110515"/>
                  </a:moveTo>
                  <a:cubicBezTo>
                    <a:pt x="82880" y="113209"/>
                    <a:pt x="77615" y="115176"/>
                    <a:pt x="72150" y="116354"/>
                  </a:cubicBezTo>
                  <a:lnTo>
                    <a:pt x="72528" y="118672"/>
                  </a:lnTo>
                  <a:lnTo>
                    <a:pt x="68994" y="115158"/>
                  </a:lnTo>
                  <a:lnTo>
                    <a:pt x="71204" y="110552"/>
                  </a:lnTo>
                  <a:lnTo>
                    <a:pt x="71582" y="112870"/>
                  </a:lnTo>
                  <a:cubicBezTo>
                    <a:pt x="76650" y="111760"/>
                    <a:pt x="81533" y="109926"/>
                    <a:pt x="86079" y="107426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9;p17"/>
            <p:cNvSpPr/>
            <p:nvPr/>
          </p:nvSpPr>
          <p:spPr>
            <a:xfrm>
              <a:off x="3872341" y="4690295"/>
              <a:ext cx="778213" cy="778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;p17"/>
            <p:cNvSpPr txBox="1"/>
            <p:nvPr/>
          </p:nvSpPr>
          <p:spPr>
            <a:xfrm>
              <a:off x="3872341" y="4690295"/>
              <a:ext cx="778213" cy="778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1" u="none" strike="noStrike" cap="none" dirty="0">
                  <a:latin typeface="Cambria"/>
                  <a:ea typeface="Cambria"/>
                  <a:cs typeface="Cambria"/>
                  <a:sym typeface="Cambria"/>
                </a:rPr>
                <a:t>1979</a:t>
              </a:r>
              <a:r>
                <a:rPr lang="ru-RU" sz="1800" b="0" i="0" u="none" strike="noStrike" cap="none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" name="Google Shape;161;p17"/>
            <p:cNvSpPr/>
            <p:nvPr/>
          </p:nvSpPr>
          <p:spPr>
            <a:xfrm>
              <a:off x="1679317" y="79538"/>
              <a:ext cx="5164261" cy="51642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0722" y="116898"/>
                  </a:moveTo>
                  <a:lnTo>
                    <a:pt x="50722" y="116898"/>
                  </a:lnTo>
                  <a:cubicBezTo>
                    <a:pt x="45204" y="115998"/>
                    <a:pt x="39847" y="114300"/>
                    <a:pt x="34818" y="111858"/>
                  </a:cubicBezTo>
                  <a:lnTo>
                    <a:pt x="33686" y="113916"/>
                  </a:lnTo>
                  <a:lnTo>
                    <a:pt x="33071" y="108971"/>
                  </a:lnTo>
                  <a:lnTo>
                    <a:pt x="37651" y="106707"/>
                  </a:lnTo>
                  <a:lnTo>
                    <a:pt x="36519" y="108765"/>
                  </a:lnTo>
                  <a:cubicBezTo>
                    <a:pt x="41194" y="111016"/>
                    <a:pt x="46168" y="112583"/>
                    <a:pt x="51289" y="113418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2;p17"/>
            <p:cNvSpPr/>
            <p:nvPr/>
          </p:nvSpPr>
          <p:spPr>
            <a:xfrm>
              <a:off x="2318252" y="4124653"/>
              <a:ext cx="778213" cy="778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3;p17"/>
            <p:cNvSpPr txBox="1"/>
            <p:nvPr/>
          </p:nvSpPr>
          <p:spPr>
            <a:xfrm>
              <a:off x="2318252" y="4124653"/>
              <a:ext cx="778213" cy="778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1" u="none" strike="noStrike" cap="none" dirty="0">
                  <a:latin typeface="Cambria"/>
                  <a:ea typeface="Cambria"/>
                  <a:cs typeface="Cambria"/>
                  <a:sym typeface="Cambria"/>
                </a:rPr>
                <a:t>1989 </a:t>
              </a:r>
              <a:endParaRPr sz="1800" b="0" i="1" u="none" strike="noStrike" cap="none" dirty="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" name="Google Shape;164;p17"/>
            <p:cNvSpPr/>
            <p:nvPr/>
          </p:nvSpPr>
          <p:spPr>
            <a:xfrm>
              <a:off x="1679317" y="79538"/>
              <a:ext cx="5164261" cy="51642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103" y="94884"/>
                  </a:moveTo>
                  <a:lnTo>
                    <a:pt x="14103" y="94884"/>
                  </a:lnTo>
                  <a:cubicBezTo>
                    <a:pt x="11098" y="90931"/>
                    <a:pt x="8617" y="86606"/>
                    <a:pt x="6721" y="82018"/>
                  </a:cubicBezTo>
                  <a:lnTo>
                    <a:pt x="4508" y="82803"/>
                  </a:lnTo>
                  <a:lnTo>
                    <a:pt x="7335" y="78699"/>
                  </a:lnTo>
                  <a:lnTo>
                    <a:pt x="12261" y="80051"/>
                  </a:lnTo>
                  <a:lnTo>
                    <a:pt x="10048" y="80836"/>
                  </a:lnTo>
                  <a:lnTo>
                    <a:pt x="10048" y="80836"/>
                  </a:lnTo>
                  <a:cubicBezTo>
                    <a:pt x="11819" y="85083"/>
                    <a:pt x="14125" y="89087"/>
                    <a:pt x="16910" y="92751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5;p17"/>
            <p:cNvSpPr/>
            <p:nvPr/>
          </p:nvSpPr>
          <p:spPr>
            <a:xfrm>
              <a:off x="1491339" y="2692397"/>
              <a:ext cx="778213" cy="778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6;p17"/>
            <p:cNvSpPr txBox="1"/>
            <p:nvPr/>
          </p:nvSpPr>
          <p:spPr>
            <a:xfrm>
              <a:off x="1491339" y="2692397"/>
              <a:ext cx="778213" cy="778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i="1" u="none" strike="noStrike" cap="none" dirty="0">
                  <a:latin typeface="Cambria"/>
                  <a:ea typeface="Cambria"/>
                  <a:cs typeface="Cambria"/>
                  <a:sym typeface="Cambria"/>
                </a:rPr>
                <a:t>1999</a:t>
              </a:r>
              <a:r>
                <a:rPr lang="ru-RU" sz="1800" b="0" i="0" u="none" strike="noStrike" cap="none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 sz="1800" b="0" i="0" u="none" strike="noStrike" cap="none" dirty="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" name="Google Shape;167;p17"/>
            <p:cNvSpPr/>
            <p:nvPr/>
          </p:nvSpPr>
          <p:spPr>
            <a:xfrm>
              <a:off x="1679317" y="79538"/>
              <a:ext cx="5164261" cy="51642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5" y="60733"/>
                  </a:moveTo>
                  <a:lnTo>
                    <a:pt x="2355" y="60733"/>
                  </a:lnTo>
                  <a:cubicBezTo>
                    <a:pt x="2280" y="54804"/>
                    <a:pt x="3120" y="48900"/>
                    <a:pt x="4845" y="43228"/>
                  </a:cubicBezTo>
                  <a:lnTo>
                    <a:pt x="2635" y="42431"/>
                  </a:lnTo>
                  <a:lnTo>
                    <a:pt x="7424" y="41051"/>
                  </a:lnTo>
                  <a:lnTo>
                    <a:pt x="10375" y="45221"/>
                  </a:lnTo>
                  <a:lnTo>
                    <a:pt x="8166" y="44425"/>
                  </a:lnTo>
                  <a:lnTo>
                    <a:pt x="8166" y="44425"/>
                  </a:lnTo>
                  <a:cubicBezTo>
                    <a:pt x="6581" y="49698"/>
                    <a:pt x="5811" y="55182"/>
                    <a:pt x="5881" y="60688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8;p17"/>
            <p:cNvSpPr/>
            <p:nvPr/>
          </p:nvSpPr>
          <p:spPr>
            <a:xfrm>
              <a:off x="1778523" y="1063695"/>
              <a:ext cx="778213" cy="778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9;p17"/>
            <p:cNvSpPr txBox="1"/>
            <p:nvPr/>
          </p:nvSpPr>
          <p:spPr>
            <a:xfrm>
              <a:off x="1778523" y="1063695"/>
              <a:ext cx="778213" cy="778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i="1" u="none" strike="noStrike" cap="none" dirty="0">
                  <a:latin typeface="Cambria"/>
                  <a:ea typeface="Cambria"/>
                  <a:cs typeface="Cambria"/>
                  <a:sym typeface="Cambria"/>
                </a:rPr>
                <a:t>2009 </a:t>
              </a:r>
              <a:endParaRPr sz="1800" i="1" u="none" strike="noStrike" cap="none" dirty="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" name="Google Shape;170;p17"/>
            <p:cNvSpPr/>
            <p:nvPr/>
          </p:nvSpPr>
          <p:spPr>
            <a:xfrm>
              <a:off x="1679317" y="79538"/>
              <a:ext cx="5164261" cy="51642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738" y="21897"/>
                  </a:moveTo>
                  <a:lnTo>
                    <a:pt x="16738" y="21897"/>
                  </a:lnTo>
                  <a:cubicBezTo>
                    <a:pt x="20185" y="17983"/>
                    <a:pt x="24147" y="14555"/>
                    <a:pt x="28516" y="11707"/>
                  </a:cubicBezTo>
                  <a:lnTo>
                    <a:pt x="27335" y="9677"/>
                  </a:lnTo>
                  <a:lnTo>
                    <a:pt x="31891" y="11697"/>
                  </a:lnTo>
                  <a:lnTo>
                    <a:pt x="31473" y="16788"/>
                  </a:lnTo>
                  <a:lnTo>
                    <a:pt x="30292" y="14758"/>
                  </a:lnTo>
                  <a:lnTo>
                    <a:pt x="30292" y="14758"/>
                  </a:lnTo>
                  <a:cubicBezTo>
                    <a:pt x="26249" y="17413"/>
                    <a:pt x="22580" y="20598"/>
                    <a:pt x="19383" y="24228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1;p17"/>
            <p:cNvSpPr/>
            <p:nvPr/>
          </p:nvSpPr>
          <p:spPr>
            <a:xfrm>
              <a:off x="3045428" y="636"/>
              <a:ext cx="778213" cy="778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2;p17"/>
            <p:cNvSpPr txBox="1"/>
            <p:nvPr/>
          </p:nvSpPr>
          <p:spPr>
            <a:xfrm>
              <a:off x="3045428" y="636"/>
              <a:ext cx="778213" cy="778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i="1" u="none" strike="noStrike" cap="none" dirty="0" smtClean="0">
                  <a:latin typeface="Cambria"/>
                  <a:ea typeface="Cambria"/>
                  <a:cs typeface="Cambria"/>
                  <a:sym typeface="Cambria"/>
                </a:rPr>
                <a:t>2019</a:t>
              </a:r>
              <a:endParaRPr sz="1800" b="1" i="0" u="none" strike="noStrike" cap="none" dirty="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" name="Google Shape;173;p17"/>
            <p:cNvSpPr/>
            <p:nvPr/>
          </p:nvSpPr>
          <p:spPr>
            <a:xfrm>
              <a:off x="1679317" y="79538"/>
              <a:ext cx="5164261" cy="51642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561" y="3304"/>
                  </a:moveTo>
                  <a:lnTo>
                    <a:pt x="49561" y="3304"/>
                  </a:lnTo>
                  <a:cubicBezTo>
                    <a:pt x="55497" y="2211"/>
                    <a:pt x="61568" y="2057"/>
                    <a:pt x="67552" y="2848"/>
                  </a:cubicBezTo>
                  <a:lnTo>
                    <a:pt x="67977" y="538"/>
                  </a:lnTo>
                  <a:lnTo>
                    <a:pt x="70120" y="5038"/>
                  </a:lnTo>
                  <a:lnTo>
                    <a:pt x="66487" y="8629"/>
                  </a:lnTo>
                  <a:lnTo>
                    <a:pt x="66913" y="6320"/>
                  </a:lnTo>
                  <a:lnTo>
                    <a:pt x="66913" y="6320"/>
                  </a:lnTo>
                  <a:cubicBezTo>
                    <a:pt x="61352" y="5604"/>
                    <a:pt x="55713" y="5756"/>
                    <a:pt x="50199" y="6771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28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1\Downloads\2025-03-18_22-59-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" y="645271"/>
            <a:ext cx="8001000" cy="42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1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548" y="653677"/>
            <a:ext cx="8520600" cy="2007227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Какие тенденции в численности населения выявили переписи </a:t>
            </a:r>
            <a:endParaRPr lang="ru-RU" sz="36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2019 гг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.?</a:t>
            </a:r>
          </a:p>
          <a:p>
            <a:pPr marL="114300" indent="0" algn="ctr">
              <a:buNone/>
            </a:pPr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Назовите возможные причины прироста городского и сокращения сельского населения. </a:t>
            </a:r>
            <a:endParaRPr lang="ru-RU" sz="36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7539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358</Words>
  <Application>Microsoft Office PowerPoint</Application>
  <PresentationFormat>Экран (16:9)</PresentationFormat>
  <Paragraphs>52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PT Sans Narrow</vt:lpstr>
      <vt:lpstr>Times New Roman</vt:lpstr>
      <vt:lpstr>Cambria</vt:lpstr>
      <vt:lpstr>Open Sans</vt:lpstr>
      <vt:lpstr>Tropic</vt:lpstr>
      <vt:lpstr>Динамика состава населения и социальная политика государства </vt:lpstr>
      <vt:lpstr>Проблемный вопрос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Проблемный вопрос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Сельское хозяйство</dc:title>
  <dc:creator>user</dc:creator>
  <cp:lastModifiedBy>1111</cp:lastModifiedBy>
  <cp:revision>50</cp:revision>
  <dcterms:modified xsi:type="dcterms:W3CDTF">2025-03-18T22:10:30Z</dcterms:modified>
</cp:coreProperties>
</file>