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binary" PartName="/ppt/metadata"/>
  <Override ContentType="application/vnd.openxmlformats-officedocument.presentationml.notesMaster+xml" PartName="/ppt/notesMasters/notesMaster1.xml"/>
  <Override ContentType="application/vnd.openxmlformats-officedocument.presentationml.presProps+xml" PartName="/ppt/presProps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50" roundtripDataSignature="AMtx7mgUMAHDx9A+sM22eXOVwEFV089xR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15E076AC-AA18-4366-BC32-0FA11D8BE0FB}">
  <a:tblStyle styleId="{15E076AC-AA18-4366-BC32-0FA11D8BE0FB}" styleName="Table_0">
    <a:wholeTbl>
      <a:tcTxStyle b="off" i="off">
        <a:font>
          <a:latin typeface="Verdana"/>
          <a:ea typeface="Verdana"/>
          <a:cs typeface="Verdana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CE8EC"/>
          </a:solidFill>
        </a:fill>
      </a:tcStyle>
    </a:wholeTbl>
    <a:band1H>
      <a:tcTxStyle/>
      <a:tcStyle>
        <a:fill>
          <a:solidFill>
            <a:srgbClr val="D8CFD8"/>
          </a:solidFill>
        </a:fill>
      </a:tcStyle>
    </a:band1H>
    <a:band2H>
      <a:tcTxStyle/>
    </a:band2H>
    <a:band1V>
      <a:tcTxStyle/>
      <a:tcStyle>
        <a:fill>
          <a:solidFill>
            <a:srgbClr val="D8CFD8"/>
          </a:solidFill>
        </a:fill>
      </a:tcStyle>
    </a:band1V>
    <a:band2V>
      <a:tcTxStyle/>
    </a:band2V>
    <a:lastCol>
      <a:tcTxStyle b="on" i="off">
        <a:font>
          <a:latin typeface="Verdana"/>
          <a:ea typeface="Verdana"/>
          <a:cs typeface="Verdana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Verdana"/>
          <a:ea typeface="Verdana"/>
          <a:cs typeface="Verdana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Verdana"/>
          <a:ea typeface="Verdana"/>
          <a:cs typeface="Verdana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Verdana"/>
          <a:ea typeface="Verdana"/>
          <a:cs typeface="Verdana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0" Type="http://customschemas.google.com/relationships/presentationmetadata" Target="meta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Google Shape;288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p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6" name="Google Shape;346;p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2" name="Google Shape;352;p2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1" name="Google Shape;361;p2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9" name="Google Shape;369;p3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7" name="Google Shape;377;p3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5" name="Google Shape;385;p3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3" name="Google Shape;393;p3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0" name="Google Shape;420;p3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3" name="Google Shape;443;p3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1" name="Google Shape;451;p3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7" name="Google Shape;467;p3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5" name="Google Shape;475;p3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3" name="Google Shape;483;p3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1" name="Google Shape;491;p4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8" name="Google Shape;508;p4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6" name="Google Shape;516;p4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4" name="Google Shape;524;p4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10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>
  <p:cSld name="Титульный слайд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45"/>
          <p:cNvSpPr/>
          <p:nvPr/>
        </p:nvSpPr>
        <p:spPr>
          <a:xfrm>
            <a:off x="0" y="0"/>
            <a:ext cx="12192000" cy="3352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45"/>
          <p:cNvSpPr txBox="1"/>
          <p:nvPr>
            <p:ph type="ctrTitle"/>
          </p:nvPr>
        </p:nvSpPr>
        <p:spPr>
          <a:xfrm>
            <a:off x="4286237" y="3352800"/>
            <a:ext cx="7715304" cy="60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6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3" name="Google Shape;13;p4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3286124"/>
            <a:ext cx="12192000" cy="785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071943"/>
            <a:ext cx="1775520" cy="2800167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45"/>
          <p:cNvSpPr txBox="1"/>
          <p:nvPr/>
        </p:nvSpPr>
        <p:spPr>
          <a:xfrm>
            <a:off x="0" y="2784973"/>
            <a:ext cx="6384032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200" cap="none">
                <a:solidFill>
                  <a:schemeClr val="accent3"/>
                </a:solidFill>
                <a:latin typeface="Cambria"/>
                <a:ea typeface="Cambria"/>
                <a:cs typeface="Cambria"/>
                <a:sym typeface="Cambria"/>
              </a:rPr>
              <a:t>История Беларуси (подготовительный курс)</a:t>
            </a:r>
            <a:endParaRPr b="1" sz="2200" cap="none">
              <a:solidFill>
                <a:schemeClr val="accent3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6" name="Google Shape;16;p45"/>
          <p:cNvSpPr txBox="1"/>
          <p:nvPr/>
        </p:nvSpPr>
        <p:spPr>
          <a:xfrm>
            <a:off x="-1" y="6262510"/>
            <a:ext cx="1739669" cy="60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rgbClr val="26332F"/>
                </a:solidFill>
                <a:latin typeface="Cambria"/>
                <a:ea typeface="Cambria"/>
                <a:cs typeface="Cambria"/>
                <a:sym typeface="Cambria"/>
              </a:rPr>
              <a:t>Ситник П.В.</a:t>
            </a:r>
            <a:endParaRPr b="1" sz="2000">
              <a:solidFill>
                <a:srgbClr val="26332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вертикальный текст" type="vertTx">
  <p:cSld name="VERTICAL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54"/>
          <p:cNvSpPr txBox="1"/>
          <p:nvPr>
            <p:ph type="title"/>
          </p:nvPr>
        </p:nvSpPr>
        <p:spPr>
          <a:xfrm>
            <a:off x="1155700" y="171451"/>
            <a:ext cx="9855200" cy="563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54"/>
          <p:cNvSpPr txBox="1"/>
          <p:nvPr>
            <p:ph idx="1" type="body"/>
          </p:nvPr>
        </p:nvSpPr>
        <p:spPr>
          <a:xfrm rot="5400000">
            <a:off x="3558346" y="-1581961"/>
            <a:ext cx="5443538" cy="1046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SzPts val="1800"/>
              <a:buChar char="❖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61" name="Google Shape;61;p54"/>
          <p:cNvSpPr txBox="1"/>
          <p:nvPr>
            <p:ph idx="11" type="ftr"/>
          </p:nvPr>
        </p:nvSpPr>
        <p:spPr>
          <a:xfrm>
            <a:off x="8331200" y="6443664"/>
            <a:ext cx="33528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2" name="Google Shape;62;p54"/>
          <p:cNvSpPr txBox="1"/>
          <p:nvPr>
            <p:ph idx="12" type="sldNum"/>
          </p:nvPr>
        </p:nvSpPr>
        <p:spPr>
          <a:xfrm>
            <a:off x="5892800" y="6443664"/>
            <a:ext cx="20320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ый заголовок и текст" type="vertTitleAndTx">
  <p:cSld name="VERTICAL_TITLE_AND_VERTICAL_TEXT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5"/>
          <p:cNvSpPr txBox="1"/>
          <p:nvPr>
            <p:ph type="title"/>
          </p:nvPr>
        </p:nvSpPr>
        <p:spPr>
          <a:xfrm rot="5400000">
            <a:off x="7188994" y="1948658"/>
            <a:ext cx="6170613" cy="261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55"/>
          <p:cNvSpPr txBox="1"/>
          <p:nvPr>
            <p:ph idx="1" type="body"/>
          </p:nvPr>
        </p:nvSpPr>
        <p:spPr>
          <a:xfrm rot="5400000">
            <a:off x="1854993" y="-565942"/>
            <a:ext cx="6170613" cy="764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SzPts val="1800"/>
              <a:buChar char="❖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66" name="Google Shape;66;p55"/>
          <p:cNvSpPr txBox="1"/>
          <p:nvPr>
            <p:ph idx="11" type="ftr"/>
          </p:nvPr>
        </p:nvSpPr>
        <p:spPr>
          <a:xfrm>
            <a:off x="8331200" y="6443664"/>
            <a:ext cx="33528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7" name="Google Shape;67;p55"/>
          <p:cNvSpPr txBox="1"/>
          <p:nvPr>
            <p:ph idx="12" type="sldNum"/>
          </p:nvPr>
        </p:nvSpPr>
        <p:spPr>
          <a:xfrm>
            <a:off x="5892800" y="6443664"/>
            <a:ext cx="20320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таблица" type="tbl">
  <p:cSld name="TABLE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56"/>
          <p:cNvSpPr txBox="1"/>
          <p:nvPr>
            <p:ph type="title"/>
          </p:nvPr>
        </p:nvSpPr>
        <p:spPr>
          <a:xfrm>
            <a:off x="1155700" y="171451"/>
            <a:ext cx="9855200" cy="563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56"/>
          <p:cNvSpPr txBox="1"/>
          <p:nvPr>
            <p:ph idx="11" type="ftr"/>
          </p:nvPr>
        </p:nvSpPr>
        <p:spPr>
          <a:xfrm>
            <a:off x="8331200" y="6443664"/>
            <a:ext cx="33528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1" name="Google Shape;71;p56"/>
          <p:cNvSpPr txBox="1"/>
          <p:nvPr>
            <p:ph idx="12" type="sldNum"/>
          </p:nvPr>
        </p:nvSpPr>
        <p:spPr>
          <a:xfrm>
            <a:off x="5892800" y="6443664"/>
            <a:ext cx="20320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>
  <p:cSld name="Заголовок и объект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6"/>
          <p:cNvSpPr txBox="1"/>
          <p:nvPr>
            <p:ph type="title"/>
          </p:nvPr>
        </p:nvSpPr>
        <p:spPr>
          <a:xfrm>
            <a:off x="1155700" y="171451"/>
            <a:ext cx="9855200" cy="563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46"/>
          <p:cNvSpPr txBox="1"/>
          <p:nvPr>
            <p:ph idx="1" type="body"/>
          </p:nvPr>
        </p:nvSpPr>
        <p:spPr>
          <a:xfrm>
            <a:off x="1047715" y="785794"/>
            <a:ext cx="10464800" cy="54435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SzPts val="1800"/>
              <a:buChar char="❖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 type="secHead">
  <p:cSld name="SECTION_HEADER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7"/>
          <p:cNvSpPr txBox="1"/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40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47"/>
          <p:cNvSpPr txBox="1"/>
          <p:nvPr>
            <p:ph idx="1" type="body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/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9pPr>
          </a:lstStyle>
          <a:p/>
        </p:txBody>
      </p:sp>
      <p:sp>
        <p:nvSpPr>
          <p:cNvPr id="23" name="Google Shape;23;p47"/>
          <p:cNvSpPr txBox="1"/>
          <p:nvPr>
            <p:ph idx="11" type="ftr"/>
          </p:nvPr>
        </p:nvSpPr>
        <p:spPr>
          <a:xfrm>
            <a:off x="8331200" y="6443664"/>
            <a:ext cx="33528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" name="Google Shape;24;p47"/>
          <p:cNvSpPr txBox="1"/>
          <p:nvPr>
            <p:ph idx="12" type="sldNum"/>
          </p:nvPr>
        </p:nvSpPr>
        <p:spPr>
          <a:xfrm>
            <a:off x="5892800" y="6443664"/>
            <a:ext cx="20320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 type="twoObj">
  <p:cSld name="TWO_OBJECTS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8"/>
          <p:cNvSpPr txBox="1"/>
          <p:nvPr>
            <p:ph type="title"/>
          </p:nvPr>
        </p:nvSpPr>
        <p:spPr>
          <a:xfrm>
            <a:off x="1155700" y="171451"/>
            <a:ext cx="9855200" cy="563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48"/>
          <p:cNvSpPr txBox="1"/>
          <p:nvPr>
            <p:ph idx="1" type="body"/>
          </p:nvPr>
        </p:nvSpPr>
        <p:spPr>
          <a:xfrm>
            <a:off x="1117600" y="898525"/>
            <a:ext cx="5130800" cy="54435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SzPts val="2800"/>
              <a:buChar char="❖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SzPts val="2400"/>
              <a:buChar char="▪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/>
        </p:txBody>
      </p:sp>
      <p:sp>
        <p:nvSpPr>
          <p:cNvPr id="28" name="Google Shape;28;p48"/>
          <p:cNvSpPr txBox="1"/>
          <p:nvPr>
            <p:ph idx="2" type="body"/>
          </p:nvPr>
        </p:nvSpPr>
        <p:spPr>
          <a:xfrm>
            <a:off x="6451600" y="898525"/>
            <a:ext cx="5130800" cy="54435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SzPts val="2800"/>
              <a:buChar char="❖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SzPts val="2400"/>
              <a:buChar char="▪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/>
        </p:txBody>
      </p:sp>
      <p:sp>
        <p:nvSpPr>
          <p:cNvPr id="29" name="Google Shape;29;p48"/>
          <p:cNvSpPr txBox="1"/>
          <p:nvPr>
            <p:ph idx="11" type="ftr"/>
          </p:nvPr>
        </p:nvSpPr>
        <p:spPr>
          <a:xfrm>
            <a:off x="8331200" y="6443664"/>
            <a:ext cx="33528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0" name="Google Shape;30;p48"/>
          <p:cNvSpPr txBox="1"/>
          <p:nvPr>
            <p:ph idx="12" type="sldNum"/>
          </p:nvPr>
        </p:nvSpPr>
        <p:spPr>
          <a:xfrm>
            <a:off x="5892800" y="6443664"/>
            <a:ext cx="20320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 type="twoTxTwoObj">
  <p:cSld name="TWO_OBJECTS_WITH_TEX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9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49"/>
          <p:cNvSpPr txBox="1"/>
          <p:nvPr>
            <p:ph idx="1" type="body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9pPr>
          </a:lstStyle>
          <a:p/>
        </p:txBody>
      </p:sp>
      <p:sp>
        <p:nvSpPr>
          <p:cNvPr id="34" name="Google Shape;34;p49"/>
          <p:cNvSpPr txBox="1"/>
          <p:nvPr>
            <p:ph idx="2" type="body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SzPts val="2400"/>
              <a:buChar char="❖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/>
        </p:txBody>
      </p:sp>
      <p:sp>
        <p:nvSpPr>
          <p:cNvPr id="35" name="Google Shape;35;p49"/>
          <p:cNvSpPr txBox="1"/>
          <p:nvPr>
            <p:ph idx="3" type="body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9pPr>
          </a:lstStyle>
          <a:p/>
        </p:txBody>
      </p:sp>
      <p:sp>
        <p:nvSpPr>
          <p:cNvPr id="36" name="Google Shape;36;p49"/>
          <p:cNvSpPr txBox="1"/>
          <p:nvPr>
            <p:ph idx="4" type="body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SzPts val="2400"/>
              <a:buChar char="❖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/>
        </p:txBody>
      </p:sp>
      <p:sp>
        <p:nvSpPr>
          <p:cNvPr id="37" name="Google Shape;37;p49"/>
          <p:cNvSpPr txBox="1"/>
          <p:nvPr>
            <p:ph idx="11" type="ftr"/>
          </p:nvPr>
        </p:nvSpPr>
        <p:spPr>
          <a:xfrm>
            <a:off x="8331200" y="6443664"/>
            <a:ext cx="33528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8" name="Google Shape;38;p49"/>
          <p:cNvSpPr txBox="1"/>
          <p:nvPr>
            <p:ph idx="12" type="sldNum"/>
          </p:nvPr>
        </p:nvSpPr>
        <p:spPr>
          <a:xfrm>
            <a:off x="5892800" y="6443664"/>
            <a:ext cx="20320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 type="titleOnly">
  <p:cSld name="TITLE_ONLY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50"/>
          <p:cNvSpPr txBox="1"/>
          <p:nvPr>
            <p:ph type="title"/>
          </p:nvPr>
        </p:nvSpPr>
        <p:spPr>
          <a:xfrm>
            <a:off x="1155700" y="171451"/>
            <a:ext cx="9855200" cy="563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50"/>
          <p:cNvSpPr txBox="1"/>
          <p:nvPr>
            <p:ph idx="11" type="ftr"/>
          </p:nvPr>
        </p:nvSpPr>
        <p:spPr>
          <a:xfrm>
            <a:off x="8331200" y="6443664"/>
            <a:ext cx="33528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2" name="Google Shape;42;p50"/>
          <p:cNvSpPr txBox="1"/>
          <p:nvPr>
            <p:ph idx="12" type="sldNum"/>
          </p:nvPr>
        </p:nvSpPr>
        <p:spPr>
          <a:xfrm>
            <a:off x="5892800" y="6443664"/>
            <a:ext cx="20320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 type="blank">
  <p:cSld name="BLANK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51"/>
          <p:cNvSpPr txBox="1"/>
          <p:nvPr>
            <p:ph idx="11" type="ftr"/>
          </p:nvPr>
        </p:nvSpPr>
        <p:spPr>
          <a:xfrm>
            <a:off x="8331200" y="6443664"/>
            <a:ext cx="33528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5" name="Google Shape;45;p51"/>
          <p:cNvSpPr txBox="1"/>
          <p:nvPr>
            <p:ph idx="12" type="sldNum"/>
          </p:nvPr>
        </p:nvSpPr>
        <p:spPr>
          <a:xfrm>
            <a:off x="5892800" y="6443664"/>
            <a:ext cx="20320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 type="objTx">
  <p:cSld name="OBJECT_WITH_CAPTION_TEXT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52"/>
          <p:cNvSpPr txBox="1"/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52"/>
          <p:cNvSpPr txBox="1"/>
          <p:nvPr>
            <p:ph idx="1" type="body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SzPts val="3200"/>
              <a:buChar char="❖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SzPts val="2800"/>
              <a:buChar char="▪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SzPts val="2400"/>
              <a:buFont typeface="Arial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9pPr>
          </a:lstStyle>
          <a:p/>
        </p:txBody>
      </p:sp>
      <p:sp>
        <p:nvSpPr>
          <p:cNvPr id="49" name="Google Shape;49;p52"/>
          <p:cNvSpPr txBox="1"/>
          <p:nvPr>
            <p:ph idx="2" type="body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SzPts val="1000"/>
              <a:buFont typeface="Arial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/>
        </p:txBody>
      </p:sp>
      <p:sp>
        <p:nvSpPr>
          <p:cNvPr id="50" name="Google Shape;50;p52"/>
          <p:cNvSpPr txBox="1"/>
          <p:nvPr>
            <p:ph idx="11" type="ftr"/>
          </p:nvPr>
        </p:nvSpPr>
        <p:spPr>
          <a:xfrm>
            <a:off x="8331200" y="6443664"/>
            <a:ext cx="33528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1" name="Google Shape;51;p52"/>
          <p:cNvSpPr txBox="1"/>
          <p:nvPr>
            <p:ph idx="12" type="sldNum"/>
          </p:nvPr>
        </p:nvSpPr>
        <p:spPr>
          <a:xfrm>
            <a:off x="5892800" y="6443664"/>
            <a:ext cx="20320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 type="picTx">
  <p:cSld name="PICTURE_WITH_CAPTION_TEXT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3"/>
          <p:cNvSpPr txBox="1"/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53"/>
          <p:cNvSpPr/>
          <p:nvPr>
            <p:ph idx="2" type="pic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55" name="Google Shape;55;p53"/>
          <p:cNvSpPr txBox="1"/>
          <p:nvPr>
            <p:ph idx="1" type="body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SzPts val="1000"/>
              <a:buFont typeface="Arial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/>
        </p:txBody>
      </p:sp>
      <p:sp>
        <p:nvSpPr>
          <p:cNvPr id="56" name="Google Shape;56;p53"/>
          <p:cNvSpPr txBox="1"/>
          <p:nvPr>
            <p:ph idx="11" type="ftr"/>
          </p:nvPr>
        </p:nvSpPr>
        <p:spPr>
          <a:xfrm>
            <a:off x="8331200" y="6443664"/>
            <a:ext cx="33528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7" name="Google Shape;57;p53"/>
          <p:cNvSpPr txBox="1"/>
          <p:nvPr>
            <p:ph idx="12" type="sldNum"/>
          </p:nvPr>
        </p:nvSpPr>
        <p:spPr>
          <a:xfrm>
            <a:off x="5892800" y="6443664"/>
            <a:ext cx="20320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2C5B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4"/>
          <p:cNvSpPr txBox="1"/>
          <p:nvPr>
            <p:ph idx="1" type="body"/>
          </p:nvPr>
        </p:nvSpPr>
        <p:spPr>
          <a:xfrm>
            <a:off x="1047715" y="928670"/>
            <a:ext cx="10464800" cy="54435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ts val="2800"/>
              <a:buFont typeface="Noto Sans Symbols"/>
              <a:buChar char="❖"/>
              <a:defRPr b="1" i="0" sz="2800" u="none" cap="none" strike="noStrike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oto Sans Symbols"/>
              <a:buChar char="▪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44"/>
          <p:cNvSpPr txBox="1"/>
          <p:nvPr>
            <p:ph type="title"/>
          </p:nvPr>
        </p:nvSpPr>
        <p:spPr>
          <a:xfrm>
            <a:off x="1155700" y="171451"/>
            <a:ext cx="9855200" cy="563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pic>
        <p:nvPicPr>
          <p:cNvPr id="8" name="Google Shape;8;p44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 rot="5400000">
            <a:off x="-2500339" y="3214696"/>
            <a:ext cx="6143644" cy="114296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9;p44"/>
          <p:cNvSpPr/>
          <p:nvPr/>
        </p:nvSpPr>
        <p:spPr>
          <a:xfrm>
            <a:off x="0" y="0"/>
            <a:ext cx="12192000" cy="762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7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6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8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7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5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4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3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0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3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4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21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0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22.png"/><Relationship Id="rId4" Type="http://schemas.openxmlformats.org/officeDocument/2006/relationships/image" Target="../media/image3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"/>
          <p:cNvSpPr txBox="1"/>
          <p:nvPr>
            <p:ph idx="4294967295" type="subTitle"/>
          </p:nvPr>
        </p:nvSpPr>
        <p:spPr>
          <a:xfrm>
            <a:off x="191344" y="4221088"/>
            <a:ext cx="11737304" cy="136815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4400"/>
              <a:buFont typeface="Noto Sans Symbols"/>
              <a:buNone/>
            </a:pPr>
            <a:r>
              <a:rPr b="1" i="0" lang="ru-RU" sz="4400" u="none" cap="none" strike="noStrike">
                <a:solidFill>
                  <a:srgbClr val="26332F"/>
                </a:solidFill>
                <a:latin typeface="Cambria"/>
                <a:ea typeface="Cambria"/>
                <a:cs typeface="Cambria"/>
                <a:sym typeface="Cambria"/>
              </a:rPr>
              <a:t>Социально-экономическое развитие БССР во второй половине 1940-х - 1980-е гг. </a:t>
            </a:r>
            <a:endParaRPr b="1" i="0" sz="4400" u="none" cap="none" strike="noStrike">
              <a:solidFill>
                <a:srgbClr val="26332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77" name="Google Shape;77;p1"/>
          <p:cNvSpPr txBox="1"/>
          <p:nvPr/>
        </p:nvSpPr>
        <p:spPr>
          <a:xfrm>
            <a:off x="11263306" y="6270154"/>
            <a:ext cx="928694" cy="6096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rgbClr val="26332F"/>
                </a:solidFill>
                <a:latin typeface="Cambria"/>
                <a:ea typeface="Cambria"/>
                <a:cs typeface="Cambria"/>
                <a:sym typeface="Cambria"/>
              </a:rPr>
              <a:t>2022</a:t>
            </a:r>
            <a:endParaRPr b="1" sz="1800">
              <a:solidFill>
                <a:srgbClr val="26332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descr="ÐÐ° Ð¿Ð»Ð¾ÑÐ°Ð´Ð¸ Ñ Ð²Ð¾ÐºÐ·Ð°Ð»Ð°. ÐÑÐ¾ Ð¸ Ð¿Ð¾ÑÐµÐ¼Ñ 115 Ð»ÐµÑ Ð½Ð°Ð·Ð°Ð´ ÑÐ°ÑÑÑÑÐµÐ»ÑÐ» Ð¼Ð¸ÑÐ¸Ð½Ð³ Ð² ÑÐµÐ½ÑÑÐµ  ÐÐ¸Ð½ÑÐºÐ°" id="78" name="Google Shape;78;p1"/>
          <p:cNvSpPr/>
          <p:nvPr/>
        </p:nvSpPr>
        <p:spPr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1"/>
          <p:cNvSpPr txBox="1"/>
          <p:nvPr/>
        </p:nvSpPr>
        <p:spPr>
          <a:xfrm>
            <a:off x="47328" y="3330990"/>
            <a:ext cx="880346" cy="70788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0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48</a:t>
            </a:r>
            <a:endParaRPr b="1" sz="400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descr="Ð ÑÐµÐ¼ ÐÐ¡Ð¡Ð  Ð¾Ð±Ð³Ð¾Ð½ÑÐ»Ð° ÐºÐ°Ð¿ÑÑÑÐ°Ð½Ñ: ÐºÐ°Ðº Ð·Ð°ÐºÐ»Ð°Ð´ÑÐ²Ð°Ð»ÑÑ ÑÑÐ½Ð´Ð°Ð¼ÐµÐ½Ñ ..." id="80" name="Google Shape;80;p1"/>
          <p:cNvPicPr preferRelativeResize="0"/>
          <p:nvPr/>
        </p:nvPicPr>
        <p:blipFill rotWithShape="1">
          <a:blip r:embed="rId3">
            <a:alphaModFix/>
          </a:blip>
          <a:srcRect b="0" l="2748" r="23180" t="0"/>
          <a:stretch/>
        </p:blipFill>
        <p:spPr>
          <a:xfrm>
            <a:off x="7176120" y="19786"/>
            <a:ext cx="5015880" cy="40550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86627" y="908720"/>
            <a:ext cx="6984430" cy="5820358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153" name="Google Shape;153;p10"/>
          <p:cNvSpPr txBox="1"/>
          <p:nvPr>
            <p:ph type="title"/>
          </p:nvPr>
        </p:nvSpPr>
        <p:spPr>
          <a:xfrm>
            <a:off x="119336" y="0"/>
            <a:ext cx="11953328" cy="83671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500">
                <a:latin typeface="Cambria"/>
                <a:ea typeface="Cambria"/>
                <a:cs typeface="Cambria"/>
                <a:sym typeface="Cambria"/>
              </a:rPr>
              <a:t>Формирование промышленного комплекса в БССР</a:t>
            </a:r>
            <a:endParaRPr/>
          </a:p>
        </p:txBody>
      </p:sp>
      <p:sp>
        <p:nvSpPr>
          <p:cNvPr id="154" name="Google Shape;154;p10"/>
          <p:cNvSpPr txBox="1"/>
          <p:nvPr/>
        </p:nvSpPr>
        <p:spPr>
          <a:xfrm>
            <a:off x="1199456" y="1052736"/>
            <a:ext cx="6696745" cy="1440160"/>
          </a:xfrm>
          <a:prstGeom prst="rect">
            <a:avLst/>
          </a:prstGeom>
          <a:noFill/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Noto Sans Symbols"/>
              <a:buNone/>
            </a:pP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Наличие квалифицированной рабочей силы и географическое положение Беларуси создавали благоприятные условия для развития производства. Были построены новые промышлен- ные предприятия: Бобруйский завод автотракторных дета- лей, минские моторный, электротехнический и часовой заво- ды, Могилёвский металлургический завод и др. </a:t>
            </a:r>
            <a:endParaRPr/>
          </a:p>
        </p:txBody>
      </p:sp>
      <p:sp>
        <p:nvSpPr>
          <p:cNvPr id="155" name="Google Shape;155;p10"/>
          <p:cNvSpPr txBox="1"/>
          <p:nvPr/>
        </p:nvSpPr>
        <p:spPr>
          <a:xfrm>
            <a:off x="5240546" y="6261660"/>
            <a:ext cx="3015693" cy="59634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Социально-экономическое развитие БССР в 1955-1964 гг.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86627" y="908720"/>
            <a:ext cx="6984430" cy="5820358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161" name="Google Shape;161;p11"/>
          <p:cNvSpPr txBox="1"/>
          <p:nvPr>
            <p:ph type="title"/>
          </p:nvPr>
        </p:nvSpPr>
        <p:spPr>
          <a:xfrm>
            <a:off x="119336" y="0"/>
            <a:ext cx="11953328" cy="83671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500">
                <a:latin typeface="Cambria"/>
                <a:ea typeface="Cambria"/>
                <a:cs typeface="Cambria"/>
                <a:sym typeface="Cambria"/>
              </a:rPr>
              <a:t>Формирование промышленного комплекса в БССР</a:t>
            </a:r>
            <a:endParaRPr/>
          </a:p>
        </p:txBody>
      </p:sp>
      <p:sp>
        <p:nvSpPr>
          <p:cNvPr id="162" name="Google Shape;162;p11"/>
          <p:cNvSpPr txBox="1"/>
          <p:nvPr/>
        </p:nvSpPr>
        <p:spPr>
          <a:xfrm>
            <a:off x="1199456" y="1052736"/>
            <a:ext cx="6696745" cy="1584176"/>
          </a:xfrm>
          <a:prstGeom prst="rect">
            <a:avLst/>
          </a:prstGeom>
          <a:noFill/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Noto Sans Symbols"/>
              <a:buNone/>
            </a:pP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Руководство БССР также взяло курс и на развитие химичес- кой промышленности. Открытие больших запасов калийных солей в Солигорском районе позволило развернуть в респуб- лике широкомасштабное производство минеральных удобре- ний. Были построены первый и второй Солигорские калий- ные комбинаты, Гомельский суперфосфатный и Гроднен- ский азотно-туковый заводы.</a:t>
            </a:r>
            <a:endParaRPr/>
          </a:p>
        </p:txBody>
      </p:sp>
      <p:sp>
        <p:nvSpPr>
          <p:cNvPr id="163" name="Google Shape;163;p11"/>
          <p:cNvSpPr txBox="1"/>
          <p:nvPr/>
        </p:nvSpPr>
        <p:spPr>
          <a:xfrm>
            <a:off x="5240546" y="6261660"/>
            <a:ext cx="3015693" cy="59634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Социально-экономическое развитие БССР в 1955-1964 гг.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86627" y="908720"/>
            <a:ext cx="6984430" cy="5820358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169" name="Google Shape;169;p12"/>
          <p:cNvSpPr txBox="1"/>
          <p:nvPr>
            <p:ph type="title"/>
          </p:nvPr>
        </p:nvSpPr>
        <p:spPr>
          <a:xfrm>
            <a:off x="119336" y="0"/>
            <a:ext cx="11953328" cy="83671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500">
                <a:latin typeface="Cambria"/>
                <a:ea typeface="Cambria"/>
                <a:cs typeface="Cambria"/>
                <a:sym typeface="Cambria"/>
              </a:rPr>
              <a:t>Формирование промышленного комплекса в БССР</a:t>
            </a:r>
            <a:endParaRPr/>
          </a:p>
        </p:txBody>
      </p:sp>
      <p:sp>
        <p:nvSpPr>
          <p:cNvPr id="170" name="Google Shape;170;p12"/>
          <p:cNvSpPr txBox="1"/>
          <p:nvPr/>
        </p:nvSpPr>
        <p:spPr>
          <a:xfrm>
            <a:off x="1199456" y="1052736"/>
            <a:ext cx="6696745" cy="1368152"/>
          </a:xfrm>
          <a:prstGeom prst="rect">
            <a:avLst/>
          </a:prstGeom>
          <a:noFill/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Noto Sans Symbols"/>
              <a:buNone/>
            </a:pP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В 1964 г. была добыта первая промышленная нефть в районе Речицы. Но запасы её оказались небольшими. Поэтому собст- венная нефть обеспечивала потребности БССР не более чем на 10%. Остальная часть необходимой нефти, а также природ- ный газ поставлялись по трубопроводам из России, которые через Беларусь шли в страны Европы. С учётом этого в</a:t>
            </a:r>
            <a:endParaRPr b="0" sz="18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71" name="Google Shape;171;p12"/>
          <p:cNvSpPr txBox="1"/>
          <p:nvPr/>
        </p:nvSpPr>
        <p:spPr>
          <a:xfrm>
            <a:off x="5240546" y="6261660"/>
            <a:ext cx="3015693" cy="59634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Социально-экономическое развитие БССР в 1955-1964 гг.</a:t>
            </a:r>
            <a:endParaRPr/>
          </a:p>
        </p:txBody>
      </p:sp>
      <p:sp>
        <p:nvSpPr>
          <p:cNvPr id="172" name="Google Shape;172;p12"/>
          <p:cNvSpPr txBox="1"/>
          <p:nvPr/>
        </p:nvSpPr>
        <p:spPr>
          <a:xfrm>
            <a:off x="1199456" y="2348880"/>
            <a:ext cx="5904656" cy="936104"/>
          </a:xfrm>
          <a:prstGeom prst="rect">
            <a:avLst/>
          </a:prstGeom>
          <a:noFill/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Noto Sans Symbols"/>
              <a:buNone/>
            </a:pP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БССР был построен ряд крупных химических пред- приятий. Среди них Полоцкий нефтеперерабатываю- щий завод, Светлогорский завод искусственного во- локна. 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3"/>
          <p:cNvSpPr txBox="1"/>
          <p:nvPr>
            <p:ph type="title"/>
          </p:nvPr>
        </p:nvSpPr>
        <p:spPr>
          <a:xfrm>
            <a:off x="119336" y="0"/>
            <a:ext cx="11953328" cy="83671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500">
                <a:latin typeface="Cambria"/>
                <a:ea typeface="Cambria"/>
                <a:cs typeface="Cambria"/>
                <a:sym typeface="Cambria"/>
              </a:rPr>
              <a:t>Формирование промышленного комплекса в БССР</a:t>
            </a:r>
            <a:endParaRPr/>
          </a:p>
        </p:txBody>
      </p:sp>
      <p:grpSp>
        <p:nvGrpSpPr>
          <p:cNvPr id="178" name="Google Shape;178;p13"/>
          <p:cNvGrpSpPr/>
          <p:nvPr/>
        </p:nvGrpSpPr>
        <p:grpSpPr>
          <a:xfrm>
            <a:off x="1343472" y="1320132"/>
            <a:ext cx="10729192" cy="4793526"/>
            <a:chOff x="0" y="195388"/>
            <a:chExt cx="10729192" cy="4793526"/>
          </a:xfrm>
        </p:grpSpPr>
        <p:sp>
          <p:nvSpPr>
            <p:cNvPr id="179" name="Google Shape;179;p13"/>
            <p:cNvSpPr/>
            <p:nvPr/>
          </p:nvSpPr>
          <p:spPr>
            <a:xfrm>
              <a:off x="0" y="195388"/>
              <a:ext cx="10729192" cy="781553"/>
            </a:xfrm>
            <a:prstGeom prst="rect">
              <a:avLst/>
            </a:prstGeom>
            <a:solidFill>
              <a:srgbClr val="445C5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" name="Google Shape;180;p13"/>
            <p:cNvSpPr txBox="1"/>
            <p:nvPr/>
          </p:nvSpPr>
          <p:spPr>
            <a:xfrm>
              <a:off x="0" y="195388"/>
              <a:ext cx="10729192" cy="781553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76200" lIns="76200" spcFirstLastPara="1" rIns="76200" wrap="square" tIns="762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2000">
                  <a:solidFill>
                    <a:schemeClr val="lt1"/>
                  </a:solidFill>
                  <a:latin typeface="Cambria"/>
                  <a:ea typeface="Cambria"/>
                  <a:cs typeface="Cambria"/>
                  <a:sym typeface="Cambria"/>
                </a:rPr>
                <a:t>Отрасли промышленности в БССР, связанные с развёртыванием НТР</a:t>
              </a:r>
              <a:endParaRPr b="1" sz="20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81" name="Google Shape;181;p13"/>
            <p:cNvSpPr/>
            <p:nvPr/>
          </p:nvSpPr>
          <p:spPr>
            <a:xfrm>
              <a:off x="1" y="976950"/>
              <a:ext cx="2681643" cy="3647245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rgbClr val="445C5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" name="Google Shape;182;p13"/>
            <p:cNvSpPr txBox="1"/>
            <p:nvPr/>
          </p:nvSpPr>
          <p:spPr>
            <a:xfrm>
              <a:off x="1" y="976950"/>
              <a:ext cx="2681643" cy="3647245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t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ru-RU" sz="1800" u="sng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Машиностроение</a:t>
              </a:r>
              <a:endParaRPr b="0" sz="1800" u="sng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indent="-171450" lvl="1" marL="171450" marR="0" rtl="0" algn="l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Clr>
                  <a:schemeClr val="dk2"/>
                </a:buClr>
                <a:buSzPts val="1800"/>
                <a:buFont typeface="Cambria"/>
                <a:buChar char="•"/>
              </a:pPr>
              <a:r>
                <a:rPr b="0" i="0" lang="ru-RU" sz="1800" u="none" cap="none" strike="noStrike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МАЗ, МТЗ, БелАЗ</a:t>
              </a:r>
              <a:endParaRPr b="0" i="0" sz="1800" u="none" cap="none" strike="noStrik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indent="-171450" lvl="1" marL="171450" marR="0" rtl="0" algn="l">
                <a:lnSpc>
                  <a:spcPct val="9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2"/>
                </a:buClr>
                <a:buSzPts val="1800"/>
                <a:buFont typeface="Cambria"/>
                <a:buChar char="•"/>
              </a:pPr>
              <a:r>
                <a:rPr b="0" i="0" lang="ru-RU" sz="1800" u="none" cap="none" strike="noStrike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Минский завод авто- матических линий</a:t>
              </a:r>
              <a:endParaRPr b="0" i="0" sz="1800" u="none" cap="none" strike="noStrik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indent="-171450" lvl="1" marL="171450" marR="0" rtl="0" algn="l">
                <a:lnSpc>
                  <a:spcPct val="9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2"/>
                </a:buClr>
                <a:buSzPts val="1800"/>
                <a:buFont typeface="Cambria"/>
                <a:buChar char="•"/>
              </a:pPr>
              <a:r>
                <a:rPr b="0" i="0" lang="ru-RU" sz="1800" u="none" cap="none" strike="noStrike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Минский завод холо- дильников</a:t>
              </a:r>
              <a:endParaRPr b="0" i="0" sz="1800" u="none" cap="none" strike="noStrik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83" name="Google Shape;183;p13"/>
            <p:cNvSpPr/>
            <p:nvPr/>
          </p:nvSpPr>
          <p:spPr>
            <a:xfrm>
              <a:off x="2681644" y="976950"/>
              <a:ext cx="2681643" cy="3647245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rgbClr val="445C5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" name="Google Shape;184;p13"/>
            <p:cNvSpPr txBox="1"/>
            <p:nvPr/>
          </p:nvSpPr>
          <p:spPr>
            <a:xfrm>
              <a:off x="2681644" y="976950"/>
              <a:ext cx="2681643" cy="3647245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t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ru-RU" sz="1800" u="sng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Радиотехническая про- мышленность</a:t>
              </a:r>
              <a:endParaRPr b="0" sz="1800" u="sng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indent="-171450" lvl="1" marL="171450" marR="0" rtl="0" algn="l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Clr>
                  <a:schemeClr val="dk2"/>
                </a:buClr>
                <a:buSzPts val="1800"/>
                <a:buFont typeface="Cambria"/>
                <a:buChar char="•"/>
              </a:pPr>
              <a:r>
                <a:rPr b="0" i="0" lang="ru-RU" sz="1800" u="none" cap="none" strike="noStrike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Завод ЭВМ в Минске</a:t>
              </a:r>
              <a:endParaRPr b="0" i="0" sz="1800" u="none" cap="none" strike="noStrik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indent="-171450" lvl="1" marL="171450" marR="0" rtl="0" algn="l">
                <a:lnSpc>
                  <a:spcPct val="9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2"/>
                </a:buClr>
                <a:buSzPts val="1800"/>
                <a:buFont typeface="Cambria"/>
                <a:buChar char="•"/>
              </a:pPr>
              <a:r>
                <a:rPr b="0" i="0" lang="ru-RU" sz="1800" u="none" cap="none" strike="noStrike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Минский приборо- строительный завод</a:t>
              </a:r>
              <a:endParaRPr b="0" i="0" sz="1800" u="none" cap="none" strike="noStrik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indent="-171450" lvl="1" marL="171450" marR="0" rtl="0" algn="l">
                <a:lnSpc>
                  <a:spcPct val="9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2"/>
                </a:buClr>
                <a:buSzPts val="1800"/>
                <a:buFont typeface="Cambria"/>
                <a:buChar char="•"/>
              </a:pPr>
              <a:r>
                <a:rPr b="0" i="0" lang="ru-RU" sz="1800" u="none" cap="none" strike="noStrike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Минский механичес- кий завод</a:t>
              </a:r>
              <a:endParaRPr b="0" i="0" sz="1800" u="none" cap="none" strike="noStrik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indent="-171450" lvl="1" marL="171450" marR="0" rtl="0" algn="l">
                <a:lnSpc>
                  <a:spcPct val="9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2"/>
                </a:buClr>
                <a:buSzPts val="1800"/>
                <a:buFont typeface="Cambria"/>
                <a:buChar char="•"/>
              </a:pPr>
              <a:r>
                <a:rPr b="0" i="0" lang="ru-RU" sz="1800" u="none" cap="none" strike="noStrike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Научно-производст- венное объединение «Интеграл»</a:t>
              </a:r>
              <a:endParaRPr b="0" i="0" sz="1800" u="none" cap="none" strike="noStrik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85" name="Google Shape;185;p13"/>
            <p:cNvSpPr/>
            <p:nvPr/>
          </p:nvSpPr>
          <p:spPr>
            <a:xfrm>
              <a:off x="5363287" y="976950"/>
              <a:ext cx="2681643" cy="3647245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rgbClr val="445C5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" name="Google Shape;186;p13"/>
            <p:cNvSpPr txBox="1"/>
            <p:nvPr/>
          </p:nvSpPr>
          <p:spPr>
            <a:xfrm>
              <a:off x="5363287" y="976950"/>
              <a:ext cx="2681643" cy="3647245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t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 u="sng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Химическая промыш- ленность</a:t>
              </a:r>
              <a:endParaRPr sz="1800" u="sng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indent="-171450" lvl="1" marL="171450" marR="0" rtl="0" algn="l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Clr>
                  <a:schemeClr val="dk2"/>
                </a:buClr>
                <a:buSzPts val="1800"/>
                <a:buFont typeface="Cambria"/>
                <a:buChar char="•"/>
              </a:pPr>
              <a:r>
                <a:rPr b="0" i="0" lang="ru-RU" sz="1800" u="none" cap="none" strike="noStrike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Гомельский суперфос- фатный завод</a:t>
              </a:r>
              <a:endParaRPr b="0" i="0" sz="1800" u="none" cap="none" strike="noStrik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indent="-171450" lvl="1" marL="171450" marR="0" rtl="0" algn="l">
                <a:lnSpc>
                  <a:spcPct val="9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2"/>
                </a:buClr>
                <a:buSzPts val="1800"/>
                <a:buFont typeface="Cambria"/>
                <a:buChar char="•"/>
              </a:pPr>
              <a:r>
                <a:rPr b="0" i="0" lang="ru-RU" sz="1800" u="none" cap="none" strike="noStrike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Гродненский азотно- туковый завод</a:t>
              </a:r>
              <a:endParaRPr b="0" i="0" sz="1800" u="none" cap="none" strike="noStrik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indent="-171450" lvl="1" marL="171450" marR="0" rtl="0" algn="l">
                <a:lnSpc>
                  <a:spcPct val="9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2"/>
                </a:buClr>
                <a:buSzPts val="1800"/>
                <a:buFont typeface="Cambria"/>
                <a:buChar char="•"/>
              </a:pPr>
              <a:r>
                <a:rPr b="0" i="0" lang="ru-RU" sz="1800" u="none" cap="none" strike="noStrike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Солигорский калий- ный комбинат</a:t>
              </a:r>
              <a:endParaRPr b="0" i="0" sz="1800" u="none" cap="none" strike="noStrik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indent="-171450" lvl="1" marL="171450" marR="0" rtl="0" algn="l">
                <a:lnSpc>
                  <a:spcPct val="9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2"/>
                </a:buClr>
                <a:buSzPts val="1800"/>
                <a:buFont typeface="Cambria"/>
                <a:buChar char="•"/>
              </a:pPr>
              <a:r>
                <a:rPr b="0" i="0" lang="ru-RU" sz="1800" u="none" cap="none" strike="noStrike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Светлогорский завод искусственного во- локна</a:t>
              </a:r>
              <a:endParaRPr b="0" i="0" sz="1800" u="none" cap="none" strike="noStrik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87" name="Google Shape;187;p13"/>
            <p:cNvSpPr/>
            <p:nvPr/>
          </p:nvSpPr>
          <p:spPr>
            <a:xfrm>
              <a:off x="8001904" y="976950"/>
              <a:ext cx="2681643" cy="3647245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rgbClr val="445C5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" name="Google Shape;188;p13"/>
            <p:cNvSpPr txBox="1"/>
            <p:nvPr/>
          </p:nvSpPr>
          <p:spPr>
            <a:xfrm>
              <a:off x="8001904" y="976950"/>
              <a:ext cx="2681643" cy="3647245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t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 u="sng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Химическая и нефте- химическая промыш- ленность</a:t>
              </a:r>
              <a:endParaRPr sz="1800" u="sng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indent="-171450" lvl="1" marL="171450" marR="0" rtl="0" algn="l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Clr>
                  <a:schemeClr val="dk2"/>
                </a:buClr>
                <a:buSzPts val="1800"/>
                <a:buFont typeface="Cambria"/>
                <a:buChar char="•"/>
              </a:pPr>
              <a:r>
                <a:rPr b="0" i="0" lang="ru-RU" sz="1800" u="none" cap="none" strike="noStrike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Полоцкий нефтепере- рабатывающий завод</a:t>
              </a:r>
              <a:endParaRPr b="0" i="0" sz="1800" u="none" cap="none" strike="noStrik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indent="-171450" lvl="1" marL="171450" marR="0" rtl="0" algn="l">
                <a:lnSpc>
                  <a:spcPct val="9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2"/>
                </a:buClr>
                <a:buSzPts val="1800"/>
                <a:buFont typeface="Cambria"/>
                <a:buChar char="•"/>
              </a:pPr>
              <a:r>
                <a:rPr b="0" i="0" lang="ru-RU" sz="1800" u="none" cap="none" strike="noStrike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Полоцкий химический комбинат</a:t>
              </a:r>
              <a:endParaRPr b="0" i="0" sz="1800" u="none" cap="none" strike="noStrik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89" name="Google Shape;189;p13"/>
            <p:cNvSpPr/>
            <p:nvPr/>
          </p:nvSpPr>
          <p:spPr>
            <a:xfrm>
              <a:off x="0" y="4624190"/>
              <a:ext cx="10729192" cy="364724"/>
            </a:xfrm>
            <a:prstGeom prst="rect">
              <a:avLst/>
            </a:prstGeom>
            <a:solidFill>
              <a:srgbClr val="445C5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4"/>
          <p:cNvSpPr txBox="1"/>
          <p:nvPr>
            <p:ph type="title"/>
          </p:nvPr>
        </p:nvSpPr>
        <p:spPr>
          <a:xfrm>
            <a:off x="119336" y="0"/>
            <a:ext cx="11953328" cy="83671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500">
                <a:latin typeface="Cambria"/>
                <a:ea typeface="Cambria"/>
                <a:cs typeface="Cambria"/>
                <a:sym typeface="Cambria"/>
              </a:rPr>
              <a:t>Формирование промышленного комплекса в БССР</a:t>
            </a:r>
            <a:endParaRPr/>
          </a:p>
        </p:txBody>
      </p:sp>
      <p:pic>
        <p:nvPicPr>
          <p:cNvPr id="195" name="Google Shape;195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52184" y="908720"/>
            <a:ext cx="4320480" cy="5807722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196" name="Google Shape;196;p14"/>
          <p:cNvSpPr txBox="1"/>
          <p:nvPr/>
        </p:nvSpPr>
        <p:spPr>
          <a:xfrm>
            <a:off x="1127448" y="1340768"/>
            <a:ext cx="7560840" cy="1368152"/>
          </a:xfrm>
          <a:prstGeom prst="rect">
            <a:avLst/>
          </a:prstGeom>
          <a:noFill/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Noto Sans Symbols"/>
              <a:buNone/>
            </a:pP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Первая половина 1960-х гг. в СССР, в т.ч. и в БССР, была отмечена ухуд- шением экономической ситуации. Снизились среднегодовые показа- тели прироста продукции и производительности труда в промышлен- ности. С целью преодоления отрицательных явлений в экономике в 1965 г. по инициативе Председателя Совета Министров СССР А.Н.Ко- сыгина была начата экономическая реформа.</a:t>
            </a:r>
            <a:endParaRPr/>
          </a:p>
        </p:txBody>
      </p:sp>
      <p:sp>
        <p:nvSpPr>
          <p:cNvPr id="197" name="Google Shape;197;p14"/>
          <p:cNvSpPr txBox="1"/>
          <p:nvPr/>
        </p:nvSpPr>
        <p:spPr>
          <a:xfrm>
            <a:off x="5816594" y="6356402"/>
            <a:ext cx="1943159" cy="36004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Алексей Косыгин</a:t>
            </a:r>
            <a:endParaRPr b="0"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98" name="Google Shape;198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3825" y="2861320"/>
            <a:ext cx="6962310" cy="334268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5"/>
          <p:cNvSpPr txBox="1"/>
          <p:nvPr>
            <p:ph type="title"/>
          </p:nvPr>
        </p:nvSpPr>
        <p:spPr>
          <a:xfrm>
            <a:off x="119336" y="0"/>
            <a:ext cx="11953328" cy="83671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500">
                <a:latin typeface="Cambria"/>
                <a:ea typeface="Cambria"/>
                <a:cs typeface="Cambria"/>
                <a:sym typeface="Cambria"/>
              </a:rPr>
              <a:t>Формирование промышленного комплекса в БССР</a:t>
            </a:r>
            <a:endParaRPr/>
          </a:p>
        </p:txBody>
      </p:sp>
      <p:grpSp>
        <p:nvGrpSpPr>
          <p:cNvPr id="204" name="Google Shape;204;p15"/>
          <p:cNvGrpSpPr/>
          <p:nvPr/>
        </p:nvGrpSpPr>
        <p:grpSpPr>
          <a:xfrm>
            <a:off x="2642506" y="2240867"/>
            <a:ext cx="7938895" cy="3168353"/>
            <a:chOff x="2890" y="1260139"/>
            <a:chExt cx="7938895" cy="3168353"/>
          </a:xfrm>
        </p:grpSpPr>
        <p:sp>
          <p:nvSpPr>
            <p:cNvPr id="205" name="Google Shape;205;p15"/>
            <p:cNvSpPr/>
            <p:nvPr/>
          </p:nvSpPr>
          <p:spPr>
            <a:xfrm>
              <a:off x="3972337" y="2021271"/>
              <a:ext cx="2778337" cy="396118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60000"/>
                  </a:lnTo>
                  <a:lnTo>
                    <a:pt x="120000" y="6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25400">
              <a:solidFill>
                <a:srgbClr val="3A504B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206" name="Google Shape;206;p15"/>
            <p:cNvSpPr/>
            <p:nvPr/>
          </p:nvSpPr>
          <p:spPr>
            <a:xfrm>
              <a:off x="3926617" y="2021271"/>
              <a:ext cx="91440" cy="396118"/>
            </a:xfrm>
            <a:custGeom>
              <a:rect b="b" l="l" r="r" t="t"/>
              <a:pathLst>
                <a:path extrusionOk="0" h="120000" w="120000">
                  <a:moveTo>
                    <a:pt x="60000" y="0"/>
                  </a:moveTo>
                  <a:lnTo>
                    <a:pt x="60000" y="120000"/>
                  </a:lnTo>
                </a:path>
              </a:pathLst>
            </a:custGeom>
            <a:noFill/>
            <a:ln cap="flat" cmpd="sng" w="25400">
              <a:solidFill>
                <a:srgbClr val="3A504B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207" name="Google Shape;207;p15"/>
            <p:cNvSpPr/>
            <p:nvPr/>
          </p:nvSpPr>
          <p:spPr>
            <a:xfrm>
              <a:off x="1194000" y="2021271"/>
              <a:ext cx="2778337" cy="396118"/>
            </a:xfrm>
            <a:custGeom>
              <a:rect b="b" l="l" r="r" t="t"/>
              <a:pathLst>
                <a:path extrusionOk="0" h="120000" w="120000">
                  <a:moveTo>
                    <a:pt x="120000" y="0"/>
                  </a:moveTo>
                  <a:lnTo>
                    <a:pt x="120000" y="60000"/>
                  </a:lnTo>
                  <a:lnTo>
                    <a:pt x="0" y="60000"/>
                  </a:lnTo>
                  <a:lnTo>
                    <a:pt x="0" y="120000"/>
                  </a:lnTo>
                </a:path>
              </a:pathLst>
            </a:custGeom>
            <a:noFill/>
            <a:ln cap="flat" cmpd="sng" w="25400">
              <a:solidFill>
                <a:srgbClr val="3A504B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208" name="Google Shape;208;p15"/>
            <p:cNvSpPr/>
            <p:nvPr/>
          </p:nvSpPr>
          <p:spPr>
            <a:xfrm>
              <a:off x="2256041" y="1260139"/>
              <a:ext cx="3432593" cy="761132"/>
            </a:xfrm>
            <a:prstGeom prst="rect">
              <a:avLst/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" name="Google Shape;209;p15"/>
            <p:cNvSpPr txBox="1"/>
            <p:nvPr/>
          </p:nvSpPr>
          <p:spPr>
            <a:xfrm>
              <a:off x="2256041" y="1260139"/>
              <a:ext cx="3432593" cy="761132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2700" lIns="12700" spcFirstLastPara="1" rIns="12700" wrap="square" tIns="12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20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Экономическая реформа 1965 г. в СССР</a:t>
              </a:r>
              <a:endParaRPr b="1" sz="20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10" name="Google Shape;210;p15"/>
            <p:cNvSpPr/>
            <p:nvPr/>
          </p:nvSpPr>
          <p:spPr>
            <a:xfrm>
              <a:off x="2890" y="2417389"/>
              <a:ext cx="2382219" cy="2011103"/>
            </a:xfrm>
            <a:prstGeom prst="rect">
              <a:avLst/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" name="Google Shape;211;p15"/>
            <p:cNvSpPr txBox="1"/>
            <p:nvPr/>
          </p:nvSpPr>
          <p:spPr>
            <a:xfrm>
              <a:off x="2890" y="2417389"/>
              <a:ext cx="2382219" cy="2011103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увеличение значимости хозрасчётных стимулов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12" name="Google Shape;212;p15"/>
            <p:cNvSpPr/>
            <p:nvPr/>
          </p:nvSpPr>
          <p:spPr>
            <a:xfrm>
              <a:off x="2781228" y="2417389"/>
              <a:ext cx="2382219" cy="2011103"/>
            </a:xfrm>
            <a:prstGeom prst="rect">
              <a:avLst/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" name="Google Shape;213;p15"/>
            <p:cNvSpPr txBox="1"/>
            <p:nvPr/>
          </p:nvSpPr>
          <p:spPr>
            <a:xfrm>
              <a:off x="2781228" y="2417389"/>
              <a:ext cx="2382219" cy="2011103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расширение прав предприятий, их самостоятельности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14" name="Google Shape;214;p15"/>
            <p:cNvSpPr/>
            <p:nvPr/>
          </p:nvSpPr>
          <p:spPr>
            <a:xfrm>
              <a:off x="5559566" y="2417389"/>
              <a:ext cx="2382219" cy="2011103"/>
            </a:xfrm>
            <a:prstGeom prst="rect">
              <a:avLst/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" name="Google Shape;215;p15"/>
            <p:cNvSpPr txBox="1"/>
            <p:nvPr/>
          </p:nvSpPr>
          <p:spPr>
            <a:xfrm>
              <a:off x="5559566" y="2417389"/>
              <a:ext cx="2382219" cy="2011103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увеличение капиталовложений в промышленность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6"/>
          <p:cNvSpPr txBox="1"/>
          <p:nvPr>
            <p:ph type="title"/>
          </p:nvPr>
        </p:nvSpPr>
        <p:spPr>
          <a:xfrm>
            <a:off x="119336" y="0"/>
            <a:ext cx="11953328" cy="83671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500">
                <a:latin typeface="Cambria"/>
                <a:ea typeface="Cambria"/>
                <a:cs typeface="Cambria"/>
                <a:sym typeface="Cambria"/>
              </a:rPr>
              <a:t>Формирование промышленного комплекса в БССР</a:t>
            </a:r>
            <a:endParaRPr/>
          </a:p>
        </p:txBody>
      </p:sp>
      <p:pic>
        <p:nvPicPr>
          <p:cNvPr id="221" name="Google Shape;221;p16"/>
          <p:cNvPicPr preferRelativeResize="0"/>
          <p:nvPr/>
        </p:nvPicPr>
        <p:blipFill rotWithShape="1">
          <a:blip r:embed="rId3">
            <a:alphaModFix/>
          </a:blip>
          <a:srcRect b="0" l="0" r="0" t="5719"/>
          <a:stretch/>
        </p:blipFill>
        <p:spPr>
          <a:xfrm>
            <a:off x="7896200" y="836712"/>
            <a:ext cx="4176464" cy="5906468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222" name="Google Shape;222;p16"/>
          <p:cNvSpPr txBox="1"/>
          <p:nvPr/>
        </p:nvSpPr>
        <p:spPr>
          <a:xfrm>
            <a:off x="1199456" y="908720"/>
            <a:ext cx="7776864" cy="2664296"/>
          </a:xfrm>
          <a:prstGeom prst="rect">
            <a:avLst/>
          </a:prstGeom>
          <a:noFill/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Noto Sans Symbols"/>
              <a:buNone/>
            </a:pP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Вместо 100 обязательных плановых показателей промышленной про- дукции, которые определяло государство, осталось только 8, а осталь- ные планировали сами предприятия. Прежний главный по­казатель ра- боты предприятия - объём всей выпущенной продукции - уступил место объёму проданной продукции. На предприятиях вводился </a:t>
            </a:r>
            <a:r>
              <a:rPr b="1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хозяйствен- ный расчёт </a:t>
            </a: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- ме­тод хозяйствования, при котором доходы, которые по- лучало предприятие от реализации своей продукции, должны были покрывать и превышать его затраты на производство. В начале 1970-х гг. первым в БССР перешло на хозрасчёт Министерство автомобильного транспорта, которым с 1963 по 1984 г. руководил Анатолий Евгеньевич Андреев. В годы Великой Отечественной войны он стал одним из руко- водителей партизанского движения в Беларуси. Среди эпизодов</a:t>
            </a:r>
            <a:endParaRPr b="0" sz="18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23" name="Google Shape;223;p16"/>
          <p:cNvSpPr txBox="1"/>
          <p:nvPr/>
        </p:nvSpPr>
        <p:spPr>
          <a:xfrm>
            <a:off x="1199456" y="3540642"/>
            <a:ext cx="6696744" cy="2480646"/>
          </a:xfrm>
          <a:prstGeom prst="rect">
            <a:avLst/>
          </a:prstGeom>
          <a:noFill/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Noto Sans Symbols"/>
              <a:buNone/>
            </a:pP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его боевой биографии - деятельность в составе диверсионной группы К.Заслонова на Оршанском железнодорожном узле, руководство воздушно-десантным партизанским отрядом им. комсомола Беларуси, действовавшим на территории Бело- сточчины. В 1963 г. стал самым молодым в БССР министром автомобильного транспорта. А.Е.Андреев - почётный гражда- нин Орши, Щучина, Мостовского района. За заслуги  в разви- тии автомобильного транспорта и активную общественную деятельность ему было присвоено звание Героя Социалисти- ческого Труда. После выхода на пенсию он возглавлял Бело- русский республиканский совет ветеранов войны и труда.</a:t>
            </a:r>
            <a:endParaRPr/>
          </a:p>
        </p:txBody>
      </p:sp>
      <p:sp>
        <p:nvSpPr>
          <p:cNvPr id="224" name="Google Shape;224;p16"/>
          <p:cNvSpPr txBox="1"/>
          <p:nvPr/>
        </p:nvSpPr>
        <p:spPr>
          <a:xfrm>
            <a:off x="5953041" y="6383140"/>
            <a:ext cx="1943159" cy="36004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Анатолий Андреев</a:t>
            </a:r>
            <a:endParaRPr b="0"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7"/>
          <p:cNvSpPr txBox="1"/>
          <p:nvPr>
            <p:ph type="title"/>
          </p:nvPr>
        </p:nvSpPr>
        <p:spPr>
          <a:xfrm>
            <a:off x="119336" y="0"/>
            <a:ext cx="11953328" cy="8367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500">
                <a:latin typeface="Cambria"/>
                <a:ea typeface="Cambria"/>
                <a:cs typeface="Cambria"/>
                <a:sym typeface="Cambria"/>
              </a:rPr>
              <a:t>Формирование промышленного комплекса в БССР</a:t>
            </a:r>
            <a:endParaRPr/>
          </a:p>
        </p:txBody>
      </p:sp>
      <p:sp>
        <p:nvSpPr>
          <p:cNvPr id="230" name="Google Shape;230;p17"/>
          <p:cNvSpPr txBox="1"/>
          <p:nvPr/>
        </p:nvSpPr>
        <p:spPr>
          <a:xfrm>
            <a:off x="1271464" y="1124744"/>
            <a:ext cx="10801200" cy="720080"/>
          </a:xfrm>
          <a:prstGeom prst="rect">
            <a:avLst/>
          </a:prstGeom>
          <a:noFill/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Noto Sans Symbols"/>
              <a:buNone/>
            </a:pP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В результате проведения экономической реформы А.Н.Косыгина произошло повышение эффектив- ности производства, улучшились дела в экономике. Свидетельством явилось успешное выполнение 8-й пятилетки (1966-1970 гг.), которая оказалась самой результативной в послевоенный период.</a:t>
            </a:r>
            <a:endParaRPr/>
          </a:p>
        </p:txBody>
      </p:sp>
      <p:grpSp>
        <p:nvGrpSpPr>
          <p:cNvPr id="231" name="Google Shape;231;p17"/>
          <p:cNvGrpSpPr/>
          <p:nvPr/>
        </p:nvGrpSpPr>
        <p:grpSpPr>
          <a:xfrm>
            <a:off x="1559496" y="2348880"/>
            <a:ext cx="9928902" cy="3814468"/>
            <a:chOff x="0" y="0"/>
            <a:chExt cx="9928902" cy="3814468"/>
          </a:xfrm>
        </p:grpSpPr>
        <p:sp>
          <p:nvSpPr>
            <p:cNvPr id="232" name="Google Shape;232;p17"/>
            <p:cNvSpPr/>
            <p:nvPr/>
          </p:nvSpPr>
          <p:spPr>
            <a:xfrm>
              <a:off x="0" y="0"/>
              <a:ext cx="3814468" cy="3814468"/>
            </a:xfrm>
            <a:prstGeom prst="pie">
              <a:avLst>
                <a:gd fmla="val 5400000" name="adj1"/>
                <a:gd fmla="val 16200000" name="adj2"/>
              </a:avLst>
            </a:prstGeom>
            <a:solidFill>
              <a:schemeClr val="accent4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" name="Google Shape;233;p17"/>
            <p:cNvSpPr/>
            <p:nvPr/>
          </p:nvSpPr>
          <p:spPr>
            <a:xfrm>
              <a:off x="1907234" y="0"/>
              <a:ext cx="8021668" cy="3814468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cap="flat" cmpd="sng" w="25400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" name="Google Shape;234;p17"/>
            <p:cNvSpPr txBox="1"/>
            <p:nvPr/>
          </p:nvSpPr>
          <p:spPr>
            <a:xfrm>
              <a:off x="1907234" y="0"/>
              <a:ext cx="8021668" cy="810574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76200" lIns="76200" spcFirstLastPara="1" rIns="76200" wrap="square" tIns="762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20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Итоги экономической реформы в БССР</a:t>
              </a:r>
              <a:endParaRPr b="1" sz="20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35" name="Google Shape;235;p17"/>
            <p:cNvSpPr/>
            <p:nvPr/>
          </p:nvSpPr>
          <p:spPr>
            <a:xfrm>
              <a:off x="500649" y="810574"/>
              <a:ext cx="2813170" cy="2813170"/>
            </a:xfrm>
            <a:prstGeom prst="pie">
              <a:avLst>
                <a:gd fmla="val 5400000" name="adj1"/>
                <a:gd fmla="val 16200000" name="adj2"/>
              </a:avLst>
            </a:prstGeom>
            <a:solidFill>
              <a:schemeClr val="accent4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" name="Google Shape;236;p17"/>
            <p:cNvSpPr/>
            <p:nvPr/>
          </p:nvSpPr>
          <p:spPr>
            <a:xfrm>
              <a:off x="1907234" y="810574"/>
              <a:ext cx="8021668" cy="281317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cap="flat" cmpd="sng" w="25400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" name="Google Shape;237;p17"/>
            <p:cNvSpPr txBox="1"/>
            <p:nvPr/>
          </p:nvSpPr>
          <p:spPr>
            <a:xfrm>
              <a:off x="1907234" y="810574"/>
              <a:ext cx="8021668" cy="810574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Улучшение работы в промышленности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38" name="Google Shape;238;p17"/>
            <p:cNvSpPr/>
            <p:nvPr/>
          </p:nvSpPr>
          <p:spPr>
            <a:xfrm>
              <a:off x="1001298" y="1621149"/>
              <a:ext cx="1811872" cy="1811872"/>
            </a:xfrm>
            <a:prstGeom prst="pie">
              <a:avLst>
                <a:gd fmla="val 5400000" name="adj1"/>
                <a:gd fmla="val 16200000" name="adj2"/>
              </a:avLst>
            </a:prstGeom>
            <a:solidFill>
              <a:schemeClr val="accent4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" name="Google Shape;239;p17"/>
            <p:cNvSpPr/>
            <p:nvPr/>
          </p:nvSpPr>
          <p:spPr>
            <a:xfrm>
              <a:off x="1907234" y="1621149"/>
              <a:ext cx="8021668" cy="1811872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cap="flat" cmpd="sng" w="25400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" name="Google Shape;240;p17"/>
            <p:cNvSpPr txBox="1"/>
            <p:nvPr/>
          </p:nvSpPr>
          <p:spPr>
            <a:xfrm>
              <a:off x="1907234" y="1621149"/>
              <a:ext cx="8021668" cy="810574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Строительство новых предприятий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41" name="Google Shape;241;p17"/>
            <p:cNvSpPr/>
            <p:nvPr/>
          </p:nvSpPr>
          <p:spPr>
            <a:xfrm>
              <a:off x="1501947" y="2431723"/>
              <a:ext cx="810574" cy="810574"/>
            </a:xfrm>
            <a:prstGeom prst="pie">
              <a:avLst>
                <a:gd fmla="val 5400000" name="adj1"/>
                <a:gd fmla="val 16200000" name="adj2"/>
              </a:avLst>
            </a:prstGeom>
            <a:solidFill>
              <a:schemeClr val="accent4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" name="Google Shape;242;p17"/>
            <p:cNvSpPr/>
            <p:nvPr/>
          </p:nvSpPr>
          <p:spPr>
            <a:xfrm>
              <a:off x="1907234" y="2431723"/>
              <a:ext cx="8021668" cy="810574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cap="flat" cmpd="sng" w="25400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" name="Google Shape;243;p17"/>
            <p:cNvSpPr txBox="1"/>
            <p:nvPr/>
          </p:nvSpPr>
          <p:spPr>
            <a:xfrm>
              <a:off x="1907234" y="2431723"/>
              <a:ext cx="8021668" cy="810574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Начало использования в производстве робототехники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p18"/>
          <p:cNvPicPr preferRelativeResize="0"/>
          <p:nvPr/>
        </p:nvPicPr>
        <p:blipFill rotWithShape="1">
          <a:blip r:embed="rId3">
            <a:alphaModFix/>
          </a:blip>
          <a:srcRect b="0" l="1732" r="0" t="2281"/>
          <a:stretch/>
        </p:blipFill>
        <p:spPr>
          <a:xfrm>
            <a:off x="5609193" y="948827"/>
            <a:ext cx="6445800" cy="5729122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249" name="Google Shape;249;p18"/>
          <p:cNvSpPr txBox="1"/>
          <p:nvPr>
            <p:ph type="title"/>
          </p:nvPr>
        </p:nvSpPr>
        <p:spPr>
          <a:xfrm>
            <a:off x="119336" y="0"/>
            <a:ext cx="11953328" cy="83671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500">
                <a:latin typeface="Cambria"/>
                <a:ea typeface="Cambria"/>
                <a:cs typeface="Cambria"/>
                <a:sym typeface="Cambria"/>
              </a:rPr>
              <a:t>Формирование промышленного комплекса в БССР</a:t>
            </a:r>
            <a:endParaRPr/>
          </a:p>
        </p:txBody>
      </p:sp>
      <p:sp>
        <p:nvSpPr>
          <p:cNvPr id="250" name="Google Shape;250;p18"/>
          <p:cNvSpPr txBox="1"/>
          <p:nvPr/>
        </p:nvSpPr>
        <p:spPr>
          <a:xfrm>
            <a:off x="1199456" y="948827"/>
            <a:ext cx="6696745" cy="1152128"/>
          </a:xfrm>
          <a:prstGeom prst="rect">
            <a:avLst/>
          </a:prstGeom>
          <a:noFill/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Noto Sans Symbols"/>
              <a:buNone/>
            </a:pP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В годы девятой пятилетки (1971-1975 гг.) было введено в строй более 90 новых крупных промышленных предприятий. Среди них нефтеперерабатывающий завод в Мозыре, метал- лургический завод в Жлобине, шинный комбинат в Бобруй- ске, четвёртый калийный комбинат в Солигорске. </a:t>
            </a:r>
            <a:endParaRPr b="0" sz="18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51" name="Google Shape;251;p18"/>
          <p:cNvSpPr txBox="1"/>
          <p:nvPr/>
        </p:nvSpPr>
        <p:spPr>
          <a:xfrm>
            <a:off x="5240546" y="6261660"/>
            <a:ext cx="3375734" cy="33569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Экономика БССР в 1965-1984 гг.</a:t>
            </a:r>
            <a:endParaRPr/>
          </a:p>
        </p:txBody>
      </p:sp>
      <p:sp>
        <p:nvSpPr>
          <p:cNvPr id="252" name="Google Shape;252;p18"/>
          <p:cNvSpPr txBox="1"/>
          <p:nvPr/>
        </p:nvSpPr>
        <p:spPr>
          <a:xfrm>
            <a:off x="1199456" y="2780928"/>
            <a:ext cx="4824536" cy="2544901"/>
          </a:xfrm>
          <a:prstGeom prst="rect">
            <a:avLst/>
          </a:prstGeom>
          <a:noFill/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Noto Sans Symbols"/>
              <a:buNone/>
            </a:pP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Результатом развития экономики БССР до середины 1980-х гг. стало создание крупно- го </a:t>
            </a:r>
            <a:r>
              <a:rPr b="1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территориально-отраслевого промы- шленного комплекса</a:t>
            </a: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. В то же время в сере- дине 1980-х гг. назревали кризисные яв- ления в экономике. Партийной номенкла- турой при принятии решений не всегда учитывались законы развития экономики. Становилась очевидной необходимость ко- ренных преобразований в экономической сфере.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9"/>
          <p:cNvSpPr txBox="1"/>
          <p:nvPr>
            <p:ph type="title"/>
          </p:nvPr>
        </p:nvSpPr>
        <p:spPr>
          <a:xfrm>
            <a:off x="119336" y="0"/>
            <a:ext cx="11953328" cy="83671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>
                <a:latin typeface="Cambria"/>
                <a:ea typeface="Cambria"/>
                <a:cs typeface="Cambria"/>
                <a:sym typeface="Cambria"/>
              </a:rPr>
              <a:t>Восстановление и развитие сельского хозяйства</a:t>
            </a:r>
            <a:endParaRPr/>
          </a:p>
        </p:txBody>
      </p:sp>
      <p:sp>
        <p:nvSpPr>
          <p:cNvPr id="258" name="Google Shape;258;p19"/>
          <p:cNvSpPr txBox="1"/>
          <p:nvPr/>
        </p:nvSpPr>
        <p:spPr>
          <a:xfrm>
            <a:off x="1271464" y="841389"/>
            <a:ext cx="10801200" cy="2520280"/>
          </a:xfrm>
          <a:prstGeom prst="rect">
            <a:avLst/>
          </a:prstGeom>
          <a:noFill/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Noto Sans Symbols"/>
              <a:buNone/>
            </a:pP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После войны сельское хозяйство Беларуси переживало глубокий кризис, вызванный военными раз- рушениями. Сельскохозяйственная техника была полностью уничтожена. Сеять колхозникам, преи- мущественно женщинам и подрост­кам, приходилось вручную. Тягловой силой были только лошади, но их не хватало, поэтому очень часто и сами люди впрягались в плуги. У колхозников не существо- вало серьёзного экономического стимула, так как они работали за трудодни. </a:t>
            </a:r>
            <a:r>
              <a:rPr b="1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Трудодни</a:t>
            </a: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 пред­ставля- ли собой единицу учёта труда колхозников и распределения доходов по работе в колхозах в 1930- 1966 гг. Выдача колхозникам зерна за трудодни в первые послево­енные годы уменьшилась. Им час- то приходилось жить за счёт того, что имели с ого­родов, а торговля выращенными на приусадебных участках продуктами ограничивалась. Однако стремление преодолеть все трудности и невзгоды, а также трудолюбие нашего народа способствовали выполнению планов первой послевоенной посев- ной.</a:t>
            </a:r>
            <a:endParaRPr/>
          </a:p>
        </p:txBody>
      </p:sp>
      <p:pic>
        <p:nvPicPr>
          <p:cNvPr id="259" name="Google Shape;259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79976" y="3419421"/>
            <a:ext cx="5154609" cy="3198342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260" name="Google Shape;260;p19"/>
          <p:cNvSpPr txBox="1"/>
          <p:nvPr/>
        </p:nvSpPr>
        <p:spPr>
          <a:xfrm>
            <a:off x="2207568" y="4730560"/>
            <a:ext cx="3672408" cy="57606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Проведение сельскохозяйственных работ в первые послевоенные годы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"/>
          <p:cNvSpPr txBox="1"/>
          <p:nvPr>
            <p:ph type="title"/>
          </p:nvPr>
        </p:nvSpPr>
        <p:spPr>
          <a:xfrm>
            <a:off x="119336" y="44625"/>
            <a:ext cx="11953328" cy="69038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>
                <a:latin typeface="Cambria"/>
                <a:ea typeface="Cambria"/>
                <a:cs typeface="Cambria"/>
                <a:sym typeface="Cambria"/>
              </a:rPr>
              <a:t>План</a:t>
            </a:r>
            <a:endParaRPr sz="40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86" name="Google Shape;86;p2"/>
          <p:cNvSpPr txBox="1"/>
          <p:nvPr/>
        </p:nvSpPr>
        <p:spPr>
          <a:xfrm>
            <a:off x="1271464" y="980728"/>
            <a:ext cx="10801200" cy="5591544"/>
          </a:xfrm>
          <a:prstGeom prst="rect">
            <a:avLst/>
          </a:prstGeom>
          <a:noFill/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just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Font typeface="Noto Sans Symbols"/>
              <a:buChar char="➢"/>
            </a:pPr>
            <a:r>
              <a:rPr b="1" lang="ru-RU" sz="20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Преодоление последствий войны в области экономики. Курс на опережающий рост тяжёлой промышленности. </a:t>
            </a:r>
            <a:endParaRPr b="1" sz="20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42900" lvl="0" marL="342900" marR="0" rtl="0" algn="just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2000"/>
              <a:buFont typeface="Noto Sans Symbols"/>
              <a:buChar char="➢"/>
            </a:pPr>
            <a:r>
              <a:rPr b="1" lang="ru-RU" sz="20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Формирование промышленного комплекса в БССР. Развитие радиотехнической, радиоэлектронной, химической и нефтеперерабатывающей промышленности, ма- шиностроения и металлообработки.</a:t>
            </a:r>
            <a:endParaRPr b="1" sz="20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42900" lvl="0" marL="342900" marR="0" rtl="0" algn="just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2000"/>
              <a:buFont typeface="Noto Sans Symbols"/>
              <a:buChar char="➢"/>
            </a:pPr>
            <a:r>
              <a:rPr b="1" lang="ru-RU" sz="20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Восстановление и развитие сельского хозяйства. Коллективизация в западных об- ластях Беларуси.</a:t>
            </a:r>
            <a:endParaRPr/>
          </a:p>
          <a:p>
            <a:pPr indent="-342900" lvl="0" marL="342900" marR="0" rtl="0" algn="just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2000"/>
              <a:buFont typeface="Noto Sans Symbols"/>
              <a:buChar char="➢"/>
            </a:pPr>
            <a:r>
              <a:rPr b="1" lang="ru-RU" sz="20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Условия и уровень жизни населения.</a:t>
            </a:r>
            <a:endParaRPr/>
          </a:p>
          <a:p>
            <a:pPr indent="-342900" lvl="0" marL="342900" marR="0" rtl="0" algn="just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2000"/>
              <a:buFont typeface="Noto Sans Symbols"/>
              <a:buChar char="➢"/>
            </a:pPr>
            <a:r>
              <a:rPr b="1" lang="ru-RU" sz="20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Замедление темпов роста экономики и социальной сферы в 1970-1980-е гг. </a:t>
            </a:r>
            <a:endParaRPr b="1" sz="20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42900" lvl="0" marL="342900" marR="0" rtl="0" algn="just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2000"/>
              <a:buFont typeface="Noto Sans Symbols"/>
              <a:buChar char="➢"/>
            </a:pPr>
            <a:r>
              <a:rPr b="1" lang="ru-RU" sz="20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Попытки ускорения социально-экономического развития.</a:t>
            </a:r>
            <a:endParaRPr/>
          </a:p>
          <a:p>
            <a:pPr indent="-342900" lvl="0" marL="342900" marR="0" rtl="0" algn="just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2000"/>
              <a:buFont typeface="Noto Sans Symbols"/>
              <a:buChar char="➢"/>
            </a:pPr>
            <a:r>
              <a:rPr b="1" lang="ru-RU" sz="20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Чернобыльская катастрофа и её последствия для населения и хозяйства Беларуси.</a:t>
            </a:r>
            <a:endParaRPr b="1" sz="20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215900" lvl="0" marL="342900" marR="0" rtl="0" algn="just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2000"/>
              <a:buFont typeface="Noto Sans Symbols"/>
              <a:buNone/>
            </a:pPr>
            <a:r>
              <a:t/>
            </a:r>
            <a:endParaRPr b="1" sz="20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0"/>
          <p:cNvSpPr txBox="1"/>
          <p:nvPr>
            <p:ph type="title"/>
          </p:nvPr>
        </p:nvSpPr>
        <p:spPr>
          <a:xfrm>
            <a:off x="119336" y="0"/>
            <a:ext cx="11953328" cy="8367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>
                <a:latin typeface="Cambria"/>
                <a:ea typeface="Cambria"/>
                <a:cs typeface="Cambria"/>
                <a:sym typeface="Cambria"/>
              </a:rPr>
              <a:t>Восстановление и развитие сельского хозяйства</a:t>
            </a:r>
            <a:endParaRPr/>
          </a:p>
        </p:txBody>
      </p:sp>
      <p:sp>
        <p:nvSpPr>
          <p:cNvPr id="266" name="Google Shape;266;p20"/>
          <p:cNvSpPr txBox="1"/>
          <p:nvPr/>
        </p:nvSpPr>
        <p:spPr>
          <a:xfrm>
            <a:off x="1270858" y="980728"/>
            <a:ext cx="10801200" cy="1867531"/>
          </a:xfrm>
          <a:prstGeom prst="rect">
            <a:avLst/>
          </a:prstGeom>
          <a:noFill/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Noto Sans Symbols"/>
              <a:buNone/>
            </a:pP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Одновременно с восстановлением колхозного производства в восточных областях происходила кол-лективизация сельского хозяйства западных областей, воссоединен­ных с БССР в 1939 г. Коллективи-зация проводилась в сжатые сроки, очень часто с использованием принудительных методов. Зажи-точные хозяйства были ликвиди­рованы. В официальных документах они назывались кулацкими. Однако кон­кретного критерия для причисления крестьянского хозяйства к зажиточным, или «ку-лацким», не существовало. Этот вопрос решали местные органы власти совместно с  деревенской беднотой. В начале 1950-­х гг. коллективизация в за­падных областях Беларуси почти завершилась. В ходе её свыше 10 тыс. зажи­точных семей были раскулачены и  сосланы в Сибирь и Казахстан. </a:t>
            </a:r>
            <a:endParaRPr/>
          </a:p>
        </p:txBody>
      </p:sp>
      <p:sp>
        <p:nvSpPr>
          <p:cNvPr id="267" name="Google Shape;267;p20"/>
          <p:cNvSpPr txBox="1"/>
          <p:nvPr/>
        </p:nvSpPr>
        <p:spPr>
          <a:xfrm>
            <a:off x="1910391" y="4461236"/>
            <a:ext cx="4176464" cy="5760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«Колхозный перелом». Западная Беларусь. Конец 1940-х гг.</a:t>
            </a:r>
            <a:endParaRPr/>
          </a:p>
        </p:txBody>
      </p:sp>
      <p:pic>
        <p:nvPicPr>
          <p:cNvPr id="268" name="Google Shape;268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96000" y="3002857"/>
            <a:ext cx="4392488" cy="3492822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21"/>
          <p:cNvSpPr txBox="1"/>
          <p:nvPr>
            <p:ph type="title"/>
          </p:nvPr>
        </p:nvSpPr>
        <p:spPr>
          <a:xfrm>
            <a:off x="119336" y="0"/>
            <a:ext cx="11953328" cy="8367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>
                <a:latin typeface="Cambria"/>
                <a:ea typeface="Cambria"/>
                <a:cs typeface="Cambria"/>
                <a:sym typeface="Cambria"/>
              </a:rPr>
              <a:t>Восстановление и развитие сельского хозяйства</a:t>
            </a:r>
            <a:endParaRPr/>
          </a:p>
        </p:txBody>
      </p:sp>
      <p:sp>
        <p:nvSpPr>
          <p:cNvPr id="274" name="Google Shape;274;p21"/>
          <p:cNvSpPr txBox="1"/>
          <p:nvPr/>
        </p:nvSpPr>
        <p:spPr>
          <a:xfrm>
            <a:off x="1270858" y="870716"/>
            <a:ext cx="10801200" cy="1224136"/>
          </a:xfrm>
          <a:prstGeom prst="rect">
            <a:avLst/>
          </a:prstGeom>
          <a:noFill/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Noto Sans Symbols"/>
              <a:buNone/>
            </a:pP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Восстановление сельского хозяйства продолжалось дольше, чем промышленности. Моментом его за-вершения можно считать середину 1950-х гг. Переломным стал сентябрь 1953 г., когда по решению Пленума ЦК КПСС вместе с командными стали использоваться экономические методы управления сельским хозяйством. В результате этого с середины 1950-х гг. сельское хозяйство вступило в период относительно стабильного развития.</a:t>
            </a:r>
            <a:endParaRPr/>
          </a:p>
        </p:txBody>
      </p:sp>
      <p:sp>
        <p:nvSpPr>
          <p:cNvPr id="275" name="Google Shape;275;p21"/>
          <p:cNvSpPr txBox="1"/>
          <p:nvPr/>
        </p:nvSpPr>
        <p:spPr>
          <a:xfrm>
            <a:off x="8324395" y="6152029"/>
            <a:ext cx="3762229" cy="5760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«С каждым днём всё радостнее жить». Советский плакат</a:t>
            </a:r>
            <a:endParaRPr/>
          </a:p>
        </p:txBody>
      </p:sp>
      <p:pic>
        <p:nvPicPr>
          <p:cNvPr id="276" name="Google Shape;276;p21"/>
          <p:cNvPicPr preferRelativeResize="0"/>
          <p:nvPr/>
        </p:nvPicPr>
        <p:blipFill rotWithShape="1">
          <a:blip r:embed="rId3">
            <a:alphaModFix/>
          </a:blip>
          <a:srcRect b="1940" l="1573" r="1427" t="2628"/>
          <a:stretch/>
        </p:blipFill>
        <p:spPr>
          <a:xfrm>
            <a:off x="1270858" y="2180578"/>
            <a:ext cx="7038971" cy="4547515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ÐÐ° 125-Ð³Ð¾Ð´Ð´Ð·Ñ Ð· Ð´Ð½Ñ Ð½Ð°ÑÐ°Ð´Ð¶ÑÐ½Ð½Ñ Ð.Ð.ÐÑÐ»Ð¾ÑÑÐºÐ°Ð³Ð° | Ð Ð°Ð¹Ð¾Ð½Ð½Ð°Ñ Ð³Ð°Ð·ÐµÑÐ° ..." id="281" name="Google Shape;281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70858" y="916040"/>
            <a:ext cx="4393094" cy="5812053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282" name="Google Shape;282;p22"/>
          <p:cNvSpPr txBox="1"/>
          <p:nvPr>
            <p:ph type="title"/>
          </p:nvPr>
        </p:nvSpPr>
        <p:spPr>
          <a:xfrm>
            <a:off x="119336" y="0"/>
            <a:ext cx="11953328" cy="83671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>
                <a:latin typeface="Cambria"/>
                <a:ea typeface="Cambria"/>
                <a:cs typeface="Cambria"/>
                <a:sym typeface="Cambria"/>
              </a:rPr>
              <a:t>Восстановление и развитие сельского хозяйства</a:t>
            </a:r>
            <a:endParaRPr/>
          </a:p>
        </p:txBody>
      </p:sp>
      <p:sp>
        <p:nvSpPr>
          <p:cNvPr id="283" name="Google Shape;283;p22"/>
          <p:cNvSpPr txBox="1"/>
          <p:nvPr/>
        </p:nvSpPr>
        <p:spPr>
          <a:xfrm>
            <a:off x="4007768" y="870716"/>
            <a:ext cx="8064290" cy="2918324"/>
          </a:xfrm>
          <a:prstGeom prst="rect">
            <a:avLst/>
          </a:prstGeom>
          <a:noFill/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Noto Sans Symbols"/>
              <a:buNone/>
            </a:pP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С середины 1950­-х гг. сельское хозяйство БССР впервые за послевоенные годы стало приносить прибыль. Некоторые колхозы превращались в  крупные многоот­раслевые хозяйства. Среди них – колхоз «Рассвет» Киров- ского района Могилёвской области. Его высокими достижениями в  облас- ти сельскохозяйственного производства гордилась вся страна. Заслуга в  этом принадлежала простым людям, которые своим тяжёлым самоотвер- женным трудом после войны подняли колхоз из руин и превратили его в  процветающее хозяйство. Руководил этим колхозом Кирилл Прокофьевич Орловский. Родился он в д. Мышковичи Бобруйского уезда (ныне Кировс- кий район). Он – один из организаторов и руководителей партизанского движения в Беларуси в годы Гражданской и Великой Отечественной войн, Герой Советского Союза и Социалистического Труда. В 1943 г. в бою был тяжело ранен, потерял правую руку, пальцы на левой руке и слух. Предсе-</a:t>
            </a:r>
            <a:endParaRPr b="0" sz="18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84" name="Google Shape;284;p22"/>
          <p:cNvSpPr txBox="1"/>
          <p:nvPr/>
        </p:nvSpPr>
        <p:spPr>
          <a:xfrm>
            <a:off x="5654181" y="6358552"/>
            <a:ext cx="2020077" cy="37331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Кирилл Орловский</a:t>
            </a:r>
            <a:endParaRPr b="0"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85" name="Google Shape;285;p22"/>
          <p:cNvSpPr txBox="1"/>
          <p:nvPr/>
        </p:nvSpPr>
        <p:spPr>
          <a:xfrm>
            <a:off x="5015880" y="3717032"/>
            <a:ext cx="7056177" cy="504056"/>
          </a:xfrm>
          <a:prstGeom prst="rect">
            <a:avLst/>
          </a:prstGeom>
          <a:noFill/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Noto Sans Symbols"/>
              <a:buNone/>
            </a:pP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дателем колхоза «Рассвет» был избран в 1944 г. и за короткий срок вывел его в число ведущих в республике.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Noto Sans Symbols"/>
              <a:buNone/>
            </a:pPr>
            <a:r>
              <a:t/>
            </a:r>
            <a:endParaRPr b="0" sz="18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3"/>
          <p:cNvSpPr txBox="1"/>
          <p:nvPr>
            <p:ph type="title"/>
          </p:nvPr>
        </p:nvSpPr>
        <p:spPr>
          <a:xfrm>
            <a:off x="119336" y="0"/>
            <a:ext cx="11953328" cy="83671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>
                <a:latin typeface="Cambria"/>
                <a:ea typeface="Cambria"/>
                <a:cs typeface="Cambria"/>
                <a:sym typeface="Cambria"/>
              </a:rPr>
              <a:t>Восстановление и развитие сельского хозяйства</a:t>
            </a:r>
            <a:endParaRPr/>
          </a:p>
        </p:txBody>
      </p:sp>
      <p:sp>
        <p:nvSpPr>
          <p:cNvPr id="291" name="Google Shape;291;p23"/>
          <p:cNvSpPr txBox="1"/>
          <p:nvPr/>
        </p:nvSpPr>
        <p:spPr>
          <a:xfrm>
            <a:off x="1271464" y="870716"/>
            <a:ext cx="10800594" cy="1622180"/>
          </a:xfrm>
          <a:prstGeom prst="rect">
            <a:avLst/>
          </a:prstGeom>
          <a:noFill/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Noto Sans Symbols"/>
              <a:buNone/>
            </a:pP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Важное значение для развития сельского хозяйства в эти годы имела его интенсивная механизация и электрификация. Значительно увеличилось количество зерноуборочных комбайнов, грузовых ав- томобилей. В результате производительность труда возросла, а продукция сельского хозяйства уве- личилась. С целью осушения заболоченных земель и увеличения посевных площадей широкий раз- мах приобрела начатая на Полесье </a:t>
            </a:r>
            <a:r>
              <a:rPr b="1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мелиорация</a:t>
            </a: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 – осушение заболо­ченных земель с целью их приспо- собления к сельскохозяйственному использо­ванию и увеличения посевных площадей. На осушенных землях организовывалось производство сельскохозяйственной продукции. </a:t>
            </a:r>
            <a:endParaRPr b="0" sz="18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92" name="Google Shape;292;p23"/>
          <p:cNvSpPr txBox="1"/>
          <p:nvPr/>
        </p:nvSpPr>
        <p:spPr>
          <a:xfrm>
            <a:off x="1775520" y="4329100"/>
            <a:ext cx="2880320" cy="57606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Мелиоративные работы на р. Морочь Минской области</a:t>
            </a:r>
            <a:endParaRPr/>
          </a:p>
        </p:txBody>
      </p:sp>
      <p:pic>
        <p:nvPicPr>
          <p:cNvPr id="293" name="Google Shape;293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55840" y="2708920"/>
            <a:ext cx="6964278" cy="3816424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24"/>
          <p:cNvSpPr txBox="1"/>
          <p:nvPr>
            <p:ph type="title"/>
          </p:nvPr>
        </p:nvSpPr>
        <p:spPr>
          <a:xfrm>
            <a:off x="119336" y="0"/>
            <a:ext cx="11953328" cy="83671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>
                <a:latin typeface="Cambria"/>
                <a:ea typeface="Cambria"/>
                <a:cs typeface="Cambria"/>
                <a:sym typeface="Cambria"/>
              </a:rPr>
              <a:t>Восстановление и развитие сельского хозяйства</a:t>
            </a:r>
            <a:endParaRPr/>
          </a:p>
        </p:txBody>
      </p:sp>
      <p:sp>
        <p:nvSpPr>
          <p:cNvPr id="299" name="Google Shape;299;p24"/>
          <p:cNvSpPr txBox="1"/>
          <p:nvPr/>
        </p:nvSpPr>
        <p:spPr>
          <a:xfrm>
            <a:off x="1271464" y="870716"/>
            <a:ext cx="10800594" cy="1190132"/>
          </a:xfrm>
          <a:prstGeom prst="rect">
            <a:avLst/>
          </a:prstGeom>
          <a:noFill/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Noto Sans Symbols"/>
              <a:buNone/>
            </a:pP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БССР вместе с другими советскими республиками внесла свой вклад в освоение целинных и залеж- ных земель Казахстана. БССР поставляла туда сельскохозяйственную технику. На освоение целины выехали 50 тыс. семей (почти 180 тыс. человек). Благодаря самоотверженному труду целинников Со- ветский Союз получил существенную прибавку зерна. Освоение целины стало значительным хозяй- ственным достижением советского народа.</a:t>
            </a:r>
            <a:endParaRPr/>
          </a:p>
        </p:txBody>
      </p:sp>
      <p:sp>
        <p:nvSpPr>
          <p:cNvPr id="300" name="Google Shape;300;p24"/>
          <p:cNvSpPr txBox="1"/>
          <p:nvPr/>
        </p:nvSpPr>
        <p:spPr>
          <a:xfrm>
            <a:off x="1549624" y="4149080"/>
            <a:ext cx="2880320" cy="57606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Белорусская молодёжь едет на целину</a:t>
            </a:r>
            <a:endParaRPr/>
          </a:p>
        </p:txBody>
      </p:sp>
      <p:pic>
        <p:nvPicPr>
          <p:cNvPr id="301" name="Google Shape;301;p24"/>
          <p:cNvPicPr preferRelativeResize="0"/>
          <p:nvPr/>
        </p:nvPicPr>
        <p:blipFill rotWithShape="1">
          <a:blip r:embed="rId3">
            <a:alphaModFix/>
          </a:blip>
          <a:srcRect b="7007" l="0" r="0" t="0"/>
          <a:stretch/>
        </p:blipFill>
        <p:spPr>
          <a:xfrm>
            <a:off x="4439816" y="2204864"/>
            <a:ext cx="7070211" cy="4464496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25"/>
          <p:cNvSpPr txBox="1"/>
          <p:nvPr>
            <p:ph type="title"/>
          </p:nvPr>
        </p:nvSpPr>
        <p:spPr>
          <a:xfrm>
            <a:off x="119336" y="0"/>
            <a:ext cx="11953328" cy="83671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>
                <a:latin typeface="Cambria"/>
                <a:ea typeface="Cambria"/>
                <a:cs typeface="Cambria"/>
                <a:sym typeface="Cambria"/>
              </a:rPr>
              <a:t>Восстановление и развитие сельского хозяйства</a:t>
            </a:r>
            <a:endParaRPr/>
          </a:p>
        </p:txBody>
      </p:sp>
      <p:sp>
        <p:nvSpPr>
          <p:cNvPr id="307" name="Google Shape;307;p25"/>
          <p:cNvSpPr txBox="1"/>
          <p:nvPr/>
        </p:nvSpPr>
        <p:spPr>
          <a:xfrm>
            <a:off x="1254399" y="980728"/>
            <a:ext cx="10800594" cy="1622180"/>
          </a:xfrm>
          <a:prstGeom prst="rect">
            <a:avLst/>
          </a:prstGeom>
          <a:noFill/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Noto Sans Symbols"/>
              <a:buNone/>
            </a:pP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В начале 1960­-х гг. произошло ухуд­шение положения в сельском хозяйстве. На его развитии отрица- тельно сказалась позиция партийного и государственного руководителя СССР того времени Н.С.Хру- щёва. При нём во всех районах БССР, независимо от их природно-­кли­матических условий, заставляли выращи­вать кукурузу. Также в хозяйствах вслед­ствие механизации значительно сократи­лось коли- чество лошадей. Отрицательным было отношение руководства и к крестьянскому подсобному хо- зяйству, ведение ко­торого фактически запрещалось. Ухудшалось продуктовое обеспечение жителей БССР.</a:t>
            </a:r>
            <a:endParaRPr/>
          </a:p>
        </p:txBody>
      </p:sp>
      <p:grpSp>
        <p:nvGrpSpPr>
          <p:cNvPr id="308" name="Google Shape;308;p25"/>
          <p:cNvGrpSpPr/>
          <p:nvPr/>
        </p:nvGrpSpPr>
        <p:grpSpPr>
          <a:xfrm>
            <a:off x="2703995" y="2924941"/>
            <a:ext cx="7935530" cy="3384380"/>
            <a:chOff x="4572" y="720077"/>
            <a:chExt cx="7935530" cy="3384380"/>
          </a:xfrm>
        </p:grpSpPr>
        <p:sp>
          <p:nvSpPr>
            <p:cNvPr id="309" name="Google Shape;309;p25"/>
            <p:cNvSpPr/>
            <p:nvPr/>
          </p:nvSpPr>
          <p:spPr>
            <a:xfrm>
              <a:off x="3972337" y="1457114"/>
              <a:ext cx="3085454" cy="293270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60000"/>
                  </a:lnTo>
                  <a:lnTo>
                    <a:pt x="120000" y="6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310" name="Google Shape;310;p25"/>
            <p:cNvSpPr/>
            <p:nvPr/>
          </p:nvSpPr>
          <p:spPr>
            <a:xfrm>
              <a:off x="3972337" y="1457114"/>
              <a:ext cx="1028024" cy="293270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60000"/>
                  </a:lnTo>
                  <a:lnTo>
                    <a:pt x="120000" y="6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25400">
              <a:solidFill>
                <a:srgbClr val="3A504B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311" name="Google Shape;311;p25"/>
            <p:cNvSpPr/>
            <p:nvPr/>
          </p:nvSpPr>
          <p:spPr>
            <a:xfrm>
              <a:off x="2943392" y="1457114"/>
              <a:ext cx="1028945" cy="293270"/>
            </a:xfrm>
            <a:custGeom>
              <a:rect b="b" l="l" r="r" t="t"/>
              <a:pathLst>
                <a:path extrusionOk="0" h="120000" w="120000">
                  <a:moveTo>
                    <a:pt x="120000" y="0"/>
                  </a:moveTo>
                  <a:lnTo>
                    <a:pt x="120000" y="60000"/>
                  </a:lnTo>
                  <a:lnTo>
                    <a:pt x="0" y="60000"/>
                  </a:lnTo>
                  <a:lnTo>
                    <a:pt x="0" y="120000"/>
                  </a:lnTo>
                </a:path>
              </a:pathLst>
            </a:custGeom>
            <a:noFill/>
            <a:ln cap="flat" cmpd="sng" w="25400">
              <a:solidFill>
                <a:srgbClr val="3A504B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312" name="Google Shape;312;p25"/>
            <p:cNvSpPr/>
            <p:nvPr/>
          </p:nvSpPr>
          <p:spPr>
            <a:xfrm>
              <a:off x="886422" y="1457114"/>
              <a:ext cx="3085915" cy="293270"/>
            </a:xfrm>
            <a:custGeom>
              <a:rect b="b" l="l" r="r" t="t"/>
              <a:pathLst>
                <a:path extrusionOk="0" h="120000" w="120000">
                  <a:moveTo>
                    <a:pt x="120000" y="0"/>
                  </a:moveTo>
                  <a:lnTo>
                    <a:pt x="120000" y="60000"/>
                  </a:lnTo>
                  <a:lnTo>
                    <a:pt x="0" y="60000"/>
                  </a:lnTo>
                  <a:lnTo>
                    <a:pt x="0" y="120000"/>
                  </a:lnTo>
                </a:path>
              </a:pathLst>
            </a:custGeom>
            <a:noFill/>
            <a:ln cap="flat" cmpd="sng" w="25400">
              <a:solidFill>
                <a:srgbClr val="3A504B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313" name="Google Shape;313;p25"/>
            <p:cNvSpPr/>
            <p:nvPr/>
          </p:nvSpPr>
          <p:spPr>
            <a:xfrm>
              <a:off x="1175922" y="720077"/>
              <a:ext cx="5592831" cy="737037"/>
            </a:xfrm>
            <a:prstGeom prst="rect">
              <a:avLst/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" name="Google Shape;314;p25"/>
            <p:cNvSpPr txBox="1"/>
            <p:nvPr/>
          </p:nvSpPr>
          <p:spPr>
            <a:xfrm>
              <a:off x="1175922" y="720077"/>
              <a:ext cx="5592831" cy="737037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2700" lIns="12700" spcFirstLastPara="1" rIns="12700" wrap="square" tIns="12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20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Кризисное состояние сельского хозяйства в конце 1950-х – начале 1960-х гг.</a:t>
              </a:r>
              <a:endParaRPr b="1" sz="20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15" name="Google Shape;315;p25"/>
            <p:cNvSpPr/>
            <p:nvPr/>
          </p:nvSpPr>
          <p:spPr>
            <a:xfrm>
              <a:off x="4572" y="1750384"/>
              <a:ext cx="1763699" cy="2352439"/>
            </a:xfrm>
            <a:prstGeom prst="rect">
              <a:avLst/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" name="Google Shape;316;p25"/>
            <p:cNvSpPr txBox="1"/>
            <p:nvPr/>
          </p:nvSpPr>
          <p:spPr>
            <a:xfrm>
              <a:off x="4572" y="1750384"/>
              <a:ext cx="1763699" cy="2352439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нерентабель- ность и затрат- ность большин- ства колхозов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17" name="Google Shape;317;p25"/>
            <p:cNvSpPr/>
            <p:nvPr/>
          </p:nvSpPr>
          <p:spPr>
            <a:xfrm>
              <a:off x="2061542" y="1750384"/>
              <a:ext cx="1763699" cy="2352439"/>
            </a:xfrm>
            <a:prstGeom prst="rect">
              <a:avLst/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" name="Google Shape;318;p25"/>
            <p:cNvSpPr txBox="1"/>
            <p:nvPr/>
          </p:nvSpPr>
          <p:spPr>
            <a:xfrm>
              <a:off x="2061542" y="1750384"/>
              <a:ext cx="1763699" cy="2352439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снижение уро- жайности сель- скохозяйствен- ной продукции, увеличение её себестоимости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19" name="Google Shape;319;p25"/>
            <p:cNvSpPr/>
            <p:nvPr/>
          </p:nvSpPr>
          <p:spPr>
            <a:xfrm>
              <a:off x="4118512" y="1750384"/>
              <a:ext cx="1763699" cy="2352439"/>
            </a:xfrm>
            <a:prstGeom prst="rect">
              <a:avLst/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" name="Google Shape;320;p25"/>
            <p:cNvSpPr txBox="1"/>
            <p:nvPr/>
          </p:nvSpPr>
          <p:spPr>
            <a:xfrm>
              <a:off x="4118512" y="1750384"/>
              <a:ext cx="1763699" cy="2352439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низкий уровень руководства отраслью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21" name="Google Shape;321;p25"/>
            <p:cNvSpPr/>
            <p:nvPr/>
          </p:nvSpPr>
          <p:spPr>
            <a:xfrm>
              <a:off x="6175481" y="1750384"/>
              <a:ext cx="1764621" cy="2354073"/>
            </a:xfrm>
            <a:prstGeom prst="rect">
              <a:avLst/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" name="Google Shape;322;p25"/>
            <p:cNvSpPr txBox="1"/>
            <p:nvPr/>
          </p:nvSpPr>
          <p:spPr>
            <a:xfrm>
              <a:off x="6175481" y="1750384"/>
              <a:ext cx="1764621" cy="2354073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низкий уровень подготовки сельскохозяйст-венных кадров, агрономической науки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26"/>
          <p:cNvSpPr txBox="1"/>
          <p:nvPr>
            <p:ph type="title"/>
          </p:nvPr>
        </p:nvSpPr>
        <p:spPr>
          <a:xfrm>
            <a:off x="119336" y="0"/>
            <a:ext cx="11953328" cy="83671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>
                <a:latin typeface="Cambria"/>
                <a:ea typeface="Cambria"/>
                <a:cs typeface="Cambria"/>
                <a:sym typeface="Cambria"/>
              </a:rPr>
              <a:t>Восстановление и развитие сельского хозяйства</a:t>
            </a:r>
            <a:endParaRPr/>
          </a:p>
        </p:txBody>
      </p:sp>
      <p:sp>
        <p:nvSpPr>
          <p:cNvPr id="328" name="Google Shape;328;p26"/>
          <p:cNvSpPr txBox="1"/>
          <p:nvPr/>
        </p:nvSpPr>
        <p:spPr>
          <a:xfrm>
            <a:off x="1272070" y="1160748"/>
            <a:ext cx="10800594" cy="792088"/>
          </a:xfrm>
          <a:prstGeom prst="rect">
            <a:avLst/>
          </a:prstGeom>
          <a:noFill/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Noto Sans Symbols"/>
              <a:buNone/>
            </a:pP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В марте 1965 г. Пленум ЦК КПСС принял постановление «О неотложных мерах по дальнейшему раз- витию сельского хозяйства СССР», в котором был провозглашён курс на интенсивный путь развития (</a:t>
            </a:r>
            <a:r>
              <a:rPr b="1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интенсификацию</a:t>
            </a: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).</a:t>
            </a:r>
            <a:endParaRPr/>
          </a:p>
        </p:txBody>
      </p:sp>
      <p:grpSp>
        <p:nvGrpSpPr>
          <p:cNvPr id="329" name="Google Shape;329;p26"/>
          <p:cNvGrpSpPr/>
          <p:nvPr/>
        </p:nvGrpSpPr>
        <p:grpSpPr>
          <a:xfrm>
            <a:off x="2885801" y="2277209"/>
            <a:ext cx="7596321" cy="4247796"/>
            <a:chOff x="174177" y="337"/>
            <a:chExt cx="7596321" cy="4247796"/>
          </a:xfrm>
        </p:grpSpPr>
        <p:sp>
          <p:nvSpPr>
            <p:cNvPr id="330" name="Google Shape;330;p26"/>
            <p:cNvSpPr/>
            <p:nvPr/>
          </p:nvSpPr>
          <p:spPr>
            <a:xfrm>
              <a:off x="5891791" y="1844382"/>
              <a:ext cx="91440" cy="266285"/>
            </a:xfrm>
            <a:custGeom>
              <a:rect b="b" l="l" r="r" t="t"/>
              <a:pathLst>
                <a:path extrusionOk="0" h="120000" w="120000">
                  <a:moveTo>
                    <a:pt x="60000" y="0"/>
                  </a:moveTo>
                  <a:lnTo>
                    <a:pt x="60000" y="120000"/>
                  </a:lnTo>
                </a:path>
              </a:pathLst>
            </a:custGeom>
            <a:noFill/>
            <a:ln cap="flat" cmpd="sng" w="25400">
              <a:solidFill>
                <a:srgbClr val="445C54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331" name="Google Shape;331;p26"/>
            <p:cNvSpPr/>
            <p:nvPr/>
          </p:nvSpPr>
          <p:spPr>
            <a:xfrm>
              <a:off x="3971859" y="669557"/>
              <a:ext cx="1965651" cy="266285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60000"/>
                  </a:lnTo>
                  <a:lnTo>
                    <a:pt x="120000" y="6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25400">
              <a:solidFill>
                <a:srgbClr val="3A504B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332" name="Google Shape;332;p26"/>
            <p:cNvSpPr/>
            <p:nvPr/>
          </p:nvSpPr>
          <p:spPr>
            <a:xfrm>
              <a:off x="1960487" y="1844382"/>
              <a:ext cx="91440" cy="266285"/>
            </a:xfrm>
            <a:custGeom>
              <a:rect b="b" l="l" r="r" t="t"/>
              <a:pathLst>
                <a:path extrusionOk="0" h="120000" w="120000">
                  <a:moveTo>
                    <a:pt x="60000" y="0"/>
                  </a:moveTo>
                  <a:lnTo>
                    <a:pt x="60000" y="120000"/>
                  </a:lnTo>
                </a:path>
              </a:pathLst>
            </a:custGeom>
            <a:noFill/>
            <a:ln cap="flat" cmpd="sng" w="25400">
              <a:solidFill>
                <a:srgbClr val="445C54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333" name="Google Shape;333;p26"/>
            <p:cNvSpPr/>
            <p:nvPr/>
          </p:nvSpPr>
          <p:spPr>
            <a:xfrm>
              <a:off x="2006207" y="669557"/>
              <a:ext cx="1965651" cy="266285"/>
            </a:xfrm>
            <a:custGeom>
              <a:rect b="b" l="l" r="r" t="t"/>
              <a:pathLst>
                <a:path extrusionOk="0" h="120000" w="120000">
                  <a:moveTo>
                    <a:pt x="120000" y="0"/>
                  </a:moveTo>
                  <a:lnTo>
                    <a:pt x="120000" y="60000"/>
                  </a:lnTo>
                  <a:lnTo>
                    <a:pt x="0" y="60000"/>
                  </a:lnTo>
                  <a:lnTo>
                    <a:pt x="0" y="120000"/>
                  </a:lnTo>
                </a:path>
              </a:pathLst>
            </a:custGeom>
            <a:noFill/>
            <a:ln cap="flat" cmpd="sng" w="25400">
              <a:solidFill>
                <a:srgbClr val="3A504B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334" name="Google Shape;334;p26"/>
            <p:cNvSpPr/>
            <p:nvPr/>
          </p:nvSpPr>
          <p:spPr>
            <a:xfrm>
              <a:off x="1030947" y="337"/>
              <a:ext cx="5881824" cy="669219"/>
            </a:xfrm>
            <a:prstGeom prst="rect">
              <a:avLst/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" name="Google Shape;335;p26"/>
            <p:cNvSpPr txBox="1"/>
            <p:nvPr/>
          </p:nvSpPr>
          <p:spPr>
            <a:xfrm>
              <a:off x="1030947" y="337"/>
              <a:ext cx="5881824" cy="669219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2700" lIns="12700" spcFirstLastPara="1" rIns="12700" wrap="square" tIns="12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20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Пути экономического развития экономики</a:t>
              </a:r>
              <a:endParaRPr b="1" sz="20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36" name="Google Shape;336;p26"/>
            <p:cNvSpPr/>
            <p:nvPr/>
          </p:nvSpPr>
          <p:spPr>
            <a:xfrm>
              <a:off x="174177" y="935842"/>
              <a:ext cx="3664060" cy="908540"/>
            </a:xfrm>
            <a:prstGeom prst="rect">
              <a:avLst/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" name="Google Shape;337;p26"/>
            <p:cNvSpPr txBox="1"/>
            <p:nvPr/>
          </p:nvSpPr>
          <p:spPr>
            <a:xfrm>
              <a:off x="174177" y="935842"/>
              <a:ext cx="3664060" cy="908540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интенсивный путь развития экономики</a:t>
              </a:r>
              <a:endParaRPr b="1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38" name="Google Shape;338;p26"/>
            <p:cNvSpPr/>
            <p:nvPr/>
          </p:nvSpPr>
          <p:spPr>
            <a:xfrm>
              <a:off x="174177" y="2110668"/>
              <a:ext cx="3664060" cy="2135982"/>
            </a:xfrm>
            <a:prstGeom prst="rect">
              <a:avLst/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" name="Google Shape;339;p26"/>
            <p:cNvSpPr txBox="1"/>
            <p:nvPr/>
          </p:nvSpPr>
          <p:spPr>
            <a:xfrm>
              <a:off x="174177" y="2110668"/>
              <a:ext cx="3664060" cy="2135982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путь развития, связанный с рос- том производства на основе улуч- шения качественных показателей, в первую очередь за счёт внедре- ния в производство достижений науки и техники и увеличения производительности труда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40" name="Google Shape;340;p26"/>
            <p:cNvSpPr/>
            <p:nvPr/>
          </p:nvSpPr>
          <p:spPr>
            <a:xfrm>
              <a:off x="4105480" y="935842"/>
              <a:ext cx="3664060" cy="908540"/>
            </a:xfrm>
            <a:prstGeom prst="rect">
              <a:avLst/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" name="Google Shape;341;p26"/>
            <p:cNvSpPr txBox="1"/>
            <p:nvPr/>
          </p:nvSpPr>
          <p:spPr>
            <a:xfrm>
              <a:off x="4105480" y="935842"/>
              <a:ext cx="3664060" cy="908540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экстенсивный путь развития экономики</a:t>
              </a:r>
              <a:endParaRPr b="1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42" name="Google Shape;342;p26"/>
            <p:cNvSpPr/>
            <p:nvPr/>
          </p:nvSpPr>
          <p:spPr>
            <a:xfrm>
              <a:off x="4104523" y="2110668"/>
              <a:ext cx="3665975" cy="2137465"/>
            </a:xfrm>
            <a:prstGeom prst="rect">
              <a:avLst/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" name="Google Shape;343;p26"/>
            <p:cNvSpPr txBox="1"/>
            <p:nvPr/>
          </p:nvSpPr>
          <p:spPr>
            <a:xfrm>
              <a:off x="4104523" y="2110668"/>
              <a:ext cx="3665975" cy="2137465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путь развития, связанный прежде всего с увеличением количест- венных, а не качественных пока- зателей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27"/>
          <p:cNvSpPr txBox="1"/>
          <p:nvPr>
            <p:ph type="title"/>
          </p:nvPr>
        </p:nvSpPr>
        <p:spPr>
          <a:xfrm>
            <a:off x="119336" y="0"/>
            <a:ext cx="11953328" cy="83671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>
                <a:latin typeface="Cambria"/>
                <a:ea typeface="Cambria"/>
                <a:cs typeface="Cambria"/>
                <a:sym typeface="Cambria"/>
              </a:rPr>
              <a:t>Восстановление и развитие сельского хозяйства</a:t>
            </a:r>
            <a:endParaRPr/>
          </a:p>
        </p:txBody>
      </p:sp>
      <p:graphicFrame>
        <p:nvGraphicFramePr>
          <p:cNvPr id="349" name="Google Shape;349;p27"/>
          <p:cNvGraphicFramePr/>
          <p:nvPr/>
        </p:nvGraphicFramePr>
        <p:xfrm>
          <a:off x="1343472" y="1052736"/>
          <a:ext cx="3000000" cy="3000000"/>
        </p:xfrm>
        <a:graphic>
          <a:graphicData uri="http://schemas.openxmlformats.org/drawingml/2006/table">
            <a:tbl>
              <a:tblPr firstRow="1">
                <a:noFill/>
                <a:tableStyleId>{15E076AC-AA18-4366-BC32-0FA11D8BE0FB}</a:tableStyleId>
              </a:tblPr>
              <a:tblGrid>
                <a:gridCol w="5292600"/>
                <a:gridCol w="5292600"/>
              </a:tblGrid>
              <a:tr h="546550">
                <a:tc gridSpan="2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cap="none" strike="noStrike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Реформа сельского хозяйства 1965 г.</a:t>
                      </a:r>
                      <a:endParaRPr sz="2000" u="none" cap="none" strike="noStrike"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45725" marB="45725" marR="91450" marL="91450" anchor="ctr">
                    <a:solidFill>
                      <a:schemeClr val="accent4"/>
                    </a:solidFill>
                  </a:tcPr>
                </a:tc>
                <a:tc hMerge="1"/>
              </a:tr>
              <a:tr h="10804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800"/>
                        <a:buFont typeface="Cambria"/>
                        <a:buNone/>
                      </a:pPr>
                      <a:r>
                        <a:rPr b="1" lang="ru-RU" sz="1800" u="none" cap="none" strike="noStrike">
                          <a:solidFill>
                            <a:schemeClr val="dk2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Основные направления интенсификации сельского хозяйства</a:t>
                      </a:r>
                      <a:endParaRPr b="1" sz="1800" u="none" cap="none" strike="noStrike">
                        <a:solidFill>
                          <a:schemeClr val="dk2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45725" marB="45725" marR="91450" marL="91450" anchor="ctr">
                    <a:solidFill>
                      <a:srgbClr val="B2C5B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800"/>
                        <a:buFont typeface="Cambria"/>
                        <a:buNone/>
                      </a:pPr>
                      <a:r>
                        <a:rPr b="1" lang="ru-RU" sz="1800" u="none" cap="none" strike="noStrike">
                          <a:solidFill>
                            <a:schemeClr val="dk2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Меры по ликвидации отставания в развитии сельскохозяйственного производства</a:t>
                      </a:r>
                      <a:endParaRPr b="1" sz="1800" u="none" cap="none" strike="noStrike">
                        <a:solidFill>
                          <a:schemeClr val="dk2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45725" marB="45725" marR="91450" marL="91450" anchor="ctr">
                    <a:solidFill>
                      <a:srgbClr val="B2C5BF"/>
                    </a:solidFill>
                  </a:tcPr>
                </a:tc>
              </a:tr>
              <a:tr h="2052825">
                <a:tc>
                  <a:txBody>
                    <a:bodyPr/>
                    <a:lstStyle/>
                    <a:p>
                      <a:pPr indent="-180975" lvl="0" marL="180975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ru-RU" sz="1800" u="none" cap="none" strike="noStrike">
                          <a:solidFill>
                            <a:schemeClr val="dk2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механизация и электрификация;</a:t>
                      </a:r>
                      <a:endParaRPr/>
                    </a:p>
                    <a:p>
                      <a:pPr indent="-180975" lvl="0" marL="180975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ru-RU" sz="1800" u="none" cap="none" strike="noStrike">
                          <a:solidFill>
                            <a:schemeClr val="dk2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специализация сельскохозяйственных пред- приятий;</a:t>
                      </a:r>
                      <a:endParaRPr/>
                    </a:p>
                    <a:p>
                      <a:pPr indent="-180975" lvl="0" marL="180975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ru-RU" sz="1800" u="none" cap="none" strike="noStrike">
                          <a:solidFill>
                            <a:schemeClr val="dk2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химизация, мелиорация и использование но- вых технологий обработки почвы</a:t>
                      </a:r>
                      <a:endParaRPr sz="1800" u="none" cap="none" strike="noStrike">
                        <a:solidFill>
                          <a:schemeClr val="dk2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-180975" lvl="0" marL="180975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ru-RU" sz="1800" u="none" cap="none" strike="noStrike">
                          <a:solidFill>
                            <a:schemeClr val="dk2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увеличение закупочных цен;</a:t>
                      </a:r>
                      <a:endParaRPr/>
                    </a:p>
                    <a:p>
                      <a:pPr indent="-180975" lvl="0" marL="180975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ru-RU" sz="1800" u="none" cap="none" strike="noStrike">
                          <a:solidFill>
                            <a:schemeClr val="dk2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отмена ограничений на содержание скота в подсобных хозяйствах;</a:t>
                      </a:r>
                      <a:endParaRPr/>
                    </a:p>
                    <a:p>
                      <a:pPr indent="-180975" lvl="0" marL="180975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ru-RU" sz="1800" u="none" cap="none" strike="noStrike">
                          <a:solidFill>
                            <a:schemeClr val="dk2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увеличение ассигнований в сельское хозяйст- во</a:t>
                      </a:r>
                      <a:endParaRPr sz="1800" u="none" cap="none" strike="noStrike">
                        <a:solidFill>
                          <a:schemeClr val="dk2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45725" marB="45725" marR="91450" marL="91450" anchor="ctr"/>
                </a:tc>
              </a:tr>
              <a:tr h="538575">
                <a:tc gridSpan="2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800"/>
                        <a:buFont typeface="Arial"/>
                        <a:buNone/>
                      </a:pPr>
                      <a:r>
                        <a:rPr b="1" lang="ru-RU" sz="1800" u="none" cap="none" strike="noStrike">
                          <a:solidFill>
                            <a:schemeClr val="dk2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Результаты реформы</a:t>
                      </a:r>
                      <a:endParaRPr b="1" sz="1800" u="none" cap="none" strike="noStrike">
                        <a:solidFill>
                          <a:schemeClr val="dk2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45725" marB="45725" marR="91450" marL="91450" anchor="ctr">
                    <a:solidFill>
                      <a:srgbClr val="B2C5BF"/>
                    </a:solidFill>
                  </a:tcPr>
                </a:tc>
                <a:tc hMerge="1"/>
              </a:tr>
              <a:tr h="1404575">
                <a:tc gridSpan="2">
                  <a:txBody>
                    <a:bodyPr/>
                    <a:lstStyle/>
                    <a:p>
                      <a:pPr indent="-180975" lvl="0" marL="180975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ru-RU" sz="1800" u="none" cap="none" strike="noStrike">
                          <a:solidFill>
                            <a:schemeClr val="dk2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прирост валовой продукции -18% за годы восьмой пятилетки (1966-1970 гг.);</a:t>
                      </a:r>
                      <a:endParaRPr/>
                    </a:p>
                    <a:p>
                      <a:pPr indent="-180975" lvl="0" marL="180975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ru-RU" sz="1800" u="none" cap="none" strike="noStrike">
                          <a:solidFill>
                            <a:schemeClr val="dk2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рост уровня механизации сельскохозяйственного производства;</a:t>
                      </a:r>
                      <a:endParaRPr/>
                    </a:p>
                    <a:p>
                      <a:pPr indent="-180975" lvl="0" marL="180975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ru-RU" sz="1800" u="none" cap="none" strike="noStrike">
                          <a:solidFill>
                            <a:schemeClr val="dk2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рост производительности труда;</a:t>
                      </a:r>
                      <a:endParaRPr sz="1800" u="none" cap="none" strike="noStrike">
                        <a:solidFill>
                          <a:schemeClr val="dk2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45725" marB="45725" marR="91450" marL="91450" anchor="ctr"/>
                </a:tc>
                <a:tc hMerge="1"/>
              </a:tr>
            </a:tbl>
          </a:graphicData>
        </a:graphic>
      </p:graphicFrame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28"/>
          <p:cNvSpPr txBox="1"/>
          <p:nvPr>
            <p:ph type="title"/>
          </p:nvPr>
        </p:nvSpPr>
        <p:spPr>
          <a:xfrm>
            <a:off x="119336" y="0"/>
            <a:ext cx="11953328" cy="83671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>
                <a:latin typeface="Cambria"/>
                <a:ea typeface="Cambria"/>
                <a:cs typeface="Cambria"/>
                <a:sym typeface="Cambria"/>
              </a:rPr>
              <a:t>Восстановление и развитие сельского хозяйства</a:t>
            </a:r>
            <a:endParaRPr/>
          </a:p>
        </p:txBody>
      </p:sp>
      <p:pic>
        <p:nvPicPr>
          <p:cNvPr descr="https://csl.bas-net.by/resursy/person/img/faces/skoropanov-stepan-gordeevich-full.jpg" id="355" name="Google Shape;355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04987" y="804250"/>
            <a:ext cx="4360175" cy="5939557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356" name="Google Shape;356;p28"/>
          <p:cNvSpPr txBox="1"/>
          <p:nvPr/>
        </p:nvSpPr>
        <p:spPr>
          <a:xfrm>
            <a:off x="1271464" y="836712"/>
            <a:ext cx="7776864" cy="2520280"/>
          </a:xfrm>
          <a:prstGeom prst="rect">
            <a:avLst/>
          </a:prstGeom>
          <a:noFill/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Noto Sans Symbols"/>
              <a:buNone/>
            </a:pP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В 1960-1970-­е гг. началась химизация сельского хозяйства - внесение в почву искусственных удобрений. Количество таких удобрений с 1965 по 1985 г. увеличилось почти в 20 раз. Также продолжалась мелиорация. Было осу­шено около 1 млн га земельных площадей. Выдающийся белорусский учёный в области сельского хозяйства Степан Гордеевич Скоропатов считал, что Беларусь не готова к масштабной мелиорации, а проводить её нужно с обязательным удобрением осушенных земель. К сожалению, его позиция не была в полной мере учтена. В 1961-1972 гг. он занимал пост министра сельского хозяйства БССР. В своей профес- сиональной деятельности он руководствовался принципом: «Не тот пахарь, кто хорошо пашет, а тот, кто пахотой своей любуется». В рес-</a:t>
            </a:r>
            <a:endParaRPr b="0" sz="18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57" name="Google Shape;357;p28"/>
          <p:cNvSpPr txBox="1"/>
          <p:nvPr/>
        </p:nvSpPr>
        <p:spPr>
          <a:xfrm>
            <a:off x="5663951" y="6355393"/>
            <a:ext cx="2041035" cy="36004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Степан Скоропатов</a:t>
            </a:r>
            <a:endParaRPr b="0"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58" name="Google Shape;358;p28"/>
          <p:cNvSpPr txBox="1"/>
          <p:nvPr/>
        </p:nvSpPr>
        <p:spPr>
          <a:xfrm>
            <a:off x="1271464" y="3284984"/>
            <a:ext cx="6433522" cy="2736304"/>
          </a:xfrm>
          <a:prstGeom prst="rect">
            <a:avLst/>
          </a:prstGeom>
          <a:noFill/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Noto Sans Symbols"/>
              <a:buNone/>
            </a:pP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публике развернулось строительство больших механизи- ро­ванных ферм, комплексов по откорму крупного рогатого скота и птицефабрик. Однако вместе с этим ухудшилась си- туация с охраной окружающей среды, в том числе в райо- нах размещения животноводческих комплексов. Чрезмер- ная химизация вызвала обострение экологических проб- лем. Около 1/3 всех мелиорированных площадей сделались пересу­шенными и малоэффективными для земледелия. Научную концепцию эффективной ме­лиорации земель с учётом сохранения плодородия почвы и действенной ох- раны окружа­ющей среды разработал доктор сельскохозяй- ственных наук С.Г.Скоропанов.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Google Shape;363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86627" y="908720"/>
            <a:ext cx="6984430" cy="5820358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364" name="Google Shape;364;p29"/>
          <p:cNvSpPr txBox="1"/>
          <p:nvPr>
            <p:ph type="title"/>
          </p:nvPr>
        </p:nvSpPr>
        <p:spPr>
          <a:xfrm>
            <a:off x="119336" y="0"/>
            <a:ext cx="11953328" cy="83671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>
                <a:latin typeface="Cambria"/>
                <a:ea typeface="Cambria"/>
                <a:cs typeface="Cambria"/>
                <a:sym typeface="Cambria"/>
              </a:rPr>
              <a:t>Условия и уровень жизни населения</a:t>
            </a:r>
            <a:endParaRPr/>
          </a:p>
        </p:txBody>
      </p:sp>
      <p:sp>
        <p:nvSpPr>
          <p:cNvPr id="365" name="Google Shape;365;p29"/>
          <p:cNvSpPr txBox="1"/>
          <p:nvPr/>
        </p:nvSpPr>
        <p:spPr>
          <a:xfrm>
            <a:off x="1127448" y="980728"/>
            <a:ext cx="6192688" cy="2232248"/>
          </a:xfrm>
          <a:prstGeom prst="rect">
            <a:avLst/>
          </a:prstGeom>
          <a:noFill/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Noto Sans Symbols"/>
              <a:buNone/>
            </a:pP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Во время войны боль­шое количество семей лишилось жилья, людям приходилось жить даже в  землянках. За период 1959-1965 гг. в БССР почти 2,7 млн человек улуч- шили свои жилищные условия за  счёт строительства так называемых хрущёвок (крупноблочного и панель­ного строительства). В эти годы в Беларуси появились новые благоустроенные горо­да: Солигорск, Новополоцк, Свет- логорск. Таким образом началась </a:t>
            </a:r>
            <a:r>
              <a:rPr b="1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урбанизация</a:t>
            </a: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 – коли- чественный рост городов и увеличение городского насе- ления.</a:t>
            </a:r>
            <a:endParaRPr b="0" sz="18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66" name="Google Shape;366;p29"/>
          <p:cNvSpPr txBox="1"/>
          <p:nvPr/>
        </p:nvSpPr>
        <p:spPr>
          <a:xfrm>
            <a:off x="5375920" y="6228770"/>
            <a:ext cx="3015693" cy="59634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Социально-экономическое развитие БССР в 1955-1964 гг.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"/>
          <p:cNvSpPr txBox="1"/>
          <p:nvPr>
            <p:ph type="title"/>
          </p:nvPr>
        </p:nvSpPr>
        <p:spPr>
          <a:xfrm>
            <a:off x="119336" y="0"/>
            <a:ext cx="11953328" cy="83671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67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100">
                <a:latin typeface="Cambria"/>
                <a:ea typeface="Cambria"/>
                <a:cs typeface="Cambria"/>
                <a:sym typeface="Cambria"/>
              </a:rPr>
              <a:t>Преодоление последствий войны в области экономики. Курс на опережающий рост тяжёлой промышленности</a:t>
            </a:r>
            <a:endParaRPr/>
          </a:p>
        </p:txBody>
      </p:sp>
      <p:sp>
        <p:nvSpPr>
          <p:cNvPr id="92" name="Google Shape;92;p3"/>
          <p:cNvSpPr txBox="1"/>
          <p:nvPr/>
        </p:nvSpPr>
        <p:spPr>
          <a:xfrm>
            <a:off x="1235537" y="846291"/>
            <a:ext cx="10801200" cy="1872208"/>
          </a:xfrm>
          <a:prstGeom prst="rect">
            <a:avLst/>
          </a:prstGeom>
          <a:noFill/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Noto Sans Symbols"/>
              <a:buNone/>
            </a:pP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В результате военных разрушений и преступлений германских захватчиков белорусский народ ли- шился более половины национального богатства. Были сожжены и разорены более 200 городов и го- родских посёлков, свыше 9 тысяч деревень. Когда войска Красной Армии 26 июня 1944 г. освободили Витебск, в городе осталось всего 118 жителей, а до войны их было не ме­нее 180 тысяч. Промышлен- ные предприятия и белорусская железная дорога были почти полностью уничтожены. В централь- ных районах Минска после освобождения от немецко-­фашистских оккупантов осталось всего око­ло 70 неразрушенных зданий. В их числе - Дом правительства, Дом Красной Армии, Театр оперы и бале- та. Вставал даже вопрос о переносе столицы БССР в Могилёв.</a:t>
            </a:r>
            <a:endParaRPr/>
          </a:p>
        </p:txBody>
      </p:sp>
      <p:pic>
        <p:nvPicPr>
          <p:cNvPr id="93" name="Google Shape;93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75920" y="2924944"/>
            <a:ext cx="5474387" cy="3614833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94" name="Google Shape;94;p3"/>
          <p:cNvSpPr txBox="1"/>
          <p:nvPr/>
        </p:nvSpPr>
        <p:spPr>
          <a:xfrm>
            <a:off x="3863752" y="4588344"/>
            <a:ext cx="1512168" cy="28803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Минск. 1944 г.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30"/>
          <p:cNvSpPr txBox="1"/>
          <p:nvPr>
            <p:ph type="title"/>
          </p:nvPr>
        </p:nvSpPr>
        <p:spPr>
          <a:xfrm>
            <a:off x="119336" y="0"/>
            <a:ext cx="11953328" cy="83671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>
                <a:latin typeface="Cambria"/>
                <a:ea typeface="Cambria"/>
                <a:cs typeface="Cambria"/>
                <a:sym typeface="Cambria"/>
              </a:rPr>
              <a:t>Условия и уровень жизни населения</a:t>
            </a:r>
            <a:endParaRPr/>
          </a:p>
        </p:txBody>
      </p:sp>
      <p:sp>
        <p:nvSpPr>
          <p:cNvPr id="372" name="Google Shape;372;p30"/>
          <p:cNvSpPr txBox="1"/>
          <p:nvPr/>
        </p:nvSpPr>
        <p:spPr>
          <a:xfrm>
            <a:off x="1271464" y="875490"/>
            <a:ext cx="6552728" cy="1617406"/>
          </a:xfrm>
          <a:prstGeom prst="rect">
            <a:avLst/>
          </a:prstGeom>
          <a:noFill/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Noto Sans Symbols"/>
              <a:buNone/>
            </a:pP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Значительно улучшилось состояние здравоохранения. В  ре- зультате возросла чис­ленность населения и увеличилась средняя продолжительность жизни. По итогам Всесоюзной переписи 1959 г. население БССР насчитывало чуть более 8  млн человек. В середине 1960­х гг. продолжительность жиз- ни в БССР составляла в среднем 73 года и была одной из са- мых высоких в мире.</a:t>
            </a:r>
            <a:endParaRPr b="0" sz="18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73" name="Google Shape;373;p30"/>
          <p:cNvSpPr txBox="1"/>
          <p:nvPr/>
        </p:nvSpPr>
        <p:spPr>
          <a:xfrm>
            <a:off x="4223792" y="6122783"/>
            <a:ext cx="3744416" cy="59634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4-я клиническая больница г. Минска. 1961 г.</a:t>
            </a:r>
            <a:endParaRPr b="0"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374" name="Google Shape;374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68208" y="871540"/>
            <a:ext cx="4070799" cy="5875318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31"/>
          <p:cNvSpPr txBox="1"/>
          <p:nvPr>
            <p:ph type="title"/>
          </p:nvPr>
        </p:nvSpPr>
        <p:spPr>
          <a:xfrm>
            <a:off x="119336" y="0"/>
            <a:ext cx="11953328" cy="83671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>
                <a:latin typeface="Cambria"/>
                <a:ea typeface="Cambria"/>
                <a:cs typeface="Cambria"/>
                <a:sym typeface="Cambria"/>
              </a:rPr>
              <a:t>Условия и уровень жизни населения</a:t>
            </a:r>
            <a:endParaRPr/>
          </a:p>
        </p:txBody>
      </p:sp>
      <p:sp>
        <p:nvSpPr>
          <p:cNvPr id="380" name="Google Shape;380;p31"/>
          <p:cNvSpPr txBox="1"/>
          <p:nvPr/>
        </p:nvSpPr>
        <p:spPr>
          <a:xfrm>
            <a:off x="1271464" y="948423"/>
            <a:ext cx="10801200" cy="1401382"/>
          </a:xfrm>
          <a:prstGeom prst="rect">
            <a:avLst/>
          </a:prstGeom>
          <a:noFill/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Noto Sans Symbols"/>
              <a:buNone/>
            </a:pP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Постепенно улучшались условия труда населения БССР, которое по результатам Всесоюзной пере- писи 1979 г. составляло 9,5 млн человек. В 1967 г. рабочие и служащие были переведены на 5-днев- ную рабочую неделю с двумя выходными днями. Увеличение заработной платы происходило в усло- виях снижения темпов экономического развития. Поэтому рост денежной массы стал обгонять производство товаров. В результате в конце 1970-х – начале 1980-х гг. вырос дефицит предметов потребления.</a:t>
            </a:r>
            <a:endParaRPr/>
          </a:p>
        </p:txBody>
      </p:sp>
      <p:sp>
        <p:nvSpPr>
          <p:cNvPr id="381" name="Google Shape;381;p31"/>
          <p:cNvSpPr txBox="1"/>
          <p:nvPr/>
        </p:nvSpPr>
        <p:spPr>
          <a:xfrm>
            <a:off x="1847528" y="4365104"/>
            <a:ext cx="3312368" cy="59634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Типичное проявление товарного дефицита</a:t>
            </a:r>
            <a:endParaRPr/>
          </a:p>
        </p:txBody>
      </p:sp>
      <p:pic>
        <p:nvPicPr>
          <p:cNvPr id="382" name="Google Shape;382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59896" y="2497024"/>
            <a:ext cx="6200455" cy="4064743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32"/>
          <p:cNvSpPr txBox="1"/>
          <p:nvPr>
            <p:ph type="title"/>
          </p:nvPr>
        </p:nvSpPr>
        <p:spPr>
          <a:xfrm>
            <a:off x="119336" y="0"/>
            <a:ext cx="11953328" cy="83671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latin typeface="Cambria"/>
                <a:ea typeface="Cambria"/>
                <a:cs typeface="Cambria"/>
                <a:sym typeface="Cambria"/>
              </a:rPr>
              <a:t>Замедление темпов роста экономики и социальной сферы в 1970-1980-е гг. 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88" name="Google Shape;388;p32"/>
          <p:cNvSpPr txBox="1"/>
          <p:nvPr/>
        </p:nvSpPr>
        <p:spPr>
          <a:xfrm>
            <a:off x="1271464" y="958855"/>
            <a:ext cx="6048672" cy="1678057"/>
          </a:xfrm>
          <a:prstGeom prst="rect">
            <a:avLst/>
          </a:prstGeom>
          <a:noFill/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Noto Sans Symbols"/>
              <a:buNone/>
            </a:pP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В 1970­-х - первой половине 1980-­х гг. снизились пока- затели социально­-экономического развития как в СССР в целом, так и в БССР. В конце 1970­-х гг. совсем прекра- тился рост реальных доходов населения. Это было обу- словлено экстенсивным путём развития экономики, ис- поль­зованием устаревших технологий и оборудования в большинстве отраслей промыш­ленности.</a:t>
            </a:r>
            <a:endParaRPr b="0" sz="18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89" name="Google Shape;389;p32"/>
          <p:cNvSpPr txBox="1"/>
          <p:nvPr/>
        </p:nvSpPr>
        <p:spPr>
          <a:xfrm>
            <a:off x="4725701" y="6414340"/>
            <a:ext cx="2736304" cy="28803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Завод БелОМО (г. Вилейка)</a:t>
            </a:r>
            <a:endParaRPr/>
          </a:p>
        </p:txBody>
      </p:sp>
      <p:pic>
        <p:nvPicPr>
          <p:cNvPr id="390" name="Google Shape;390;p32"/>
          <p:cNvPicPr preferRelativeResize="0"/>
          <p:nvPr/>
        </p:nvPicPr>
        <p:blipFill rotWithShape="1">
          <a:blip r:embed="rId3">
            <a:alphaModFix/>
          </a:blip>
          <a:srcRect b="5322" l="0" r="0" t="0"/>
          <a:stretch/>
        </p:blipFill>
        <p:spPr>
          <a:xfrm>
            <a:off x="7464153" y="958855"/>
            <a:ext cx="4608512" cy="5743517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3"/>
          <p:cNvSpPr txBox="1"/>
          <p:nvPr>
            <p:ph type="title"/>
          </p:nvPr>
        </p:nvSpPr>
        <p:spPr>
          <a:xfrm>
            <a:off x="119336" y="0"/>
            <a:ext cx="11953328" cy="83671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latin typeface="Cambria"/>
                <a:ea typeface="Cambria"/>
                <a:cs typeface="Cambria"/>
                <a:sym typeface="Cambria"/>
              </a:rPr>
              <a:t>Замедление темпов роста экономики и социальной сферы в 1970-1980-е гг. 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96" name="Google Shape;396;p33"/>
          <p:cNvSpPr txBox="1"/>
          <p:nvPr/>
        </p:nvSpPr>
        <p:spPr>
          <a:xfrm>
            <a:off x="1271464" y="908720"/>
            <a:ext cx="10801200" cy="1174001"/>
          </a:xfrm>
          <a:prstGeom prst="rect">
            <a:avLst/>
          </a:prstGeom>
          <a:noFill/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Noto Sans Symbols"/>
              <a:buNone/>
            </a:pP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Огромные средства, которые государство направляло на нужды сельского хозяй­ства, использовались не всегда целесообразно. Государство постоянно повышало закупочные цены на мясо, молоко, зерно. Продавались же эти продукты населению по очень низкой цене. Разница между высокой ценой при закупке и низкой при про­даже вела к убыткам со стороны государства. Начался спад производства продуктов питания. Для обеспечения ими населения была введена система талонов.</a:t>
            </a:r>
            <a:endParaRPr b="0" sz="18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397" name="Google Shape;397;p33"/>
          <p:cNvGrpSpPr/>
          <p:nvPr/>
        </p:nvGrpSpPr>
        <p:grpSpPr>
          <a:xfrm>
            <a:off x="2568600" y="2250585"/>
            <a:ext cx="8062910" cy="4318284"/>
            <a:chOff x="992" y="289129"/>
            <a:chExt cx="8062910" cy="4318284"/>
          </a:xfrm>
        </p:grpSpPr>
        <p:sp>
          <p:nvSpPr>
            <p:cNvPr id="398" name="Google Shape;398;p33"/>
            <p:cNvSpPr/>
            <p:nvPr/>
          </p:nvSpPr>
          <p:spPr>
            <a:xfrm>
              <a:off x="992" y="289129"/>
              <a:ext cx="6043426" cy="722277"/>
            </a:xfrm>
            <a:prstGeom prst="roundRect">
              <a:avLst>
                <a:gd fmla="val 10000" name="adj"/>
              </a:avLst>
            </a:prstGeom>
            <a:solidFill>
              <a:schemeClr val="lt1"/>
            </a:soli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" name="Google Shape;399;p33"/>
            <p:cNvSpPr txBox="1"/>
            <p:nvPr/>
          </p:nvSpPr>
          <p:spPr>
            <a:xfrm>
              <a:off x="22147" y="310284"/>
              <a:ext cx="6001116" cy="679967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5400" lIns="38100" spcFirstLastPara="1" rIns="38100" wrap="square" tIns="254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20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Причины падения объёма валовой продукции в сельском хозяйстве в 1970-1980-е гг.</a:t>
              </a:r>
              <a:endParaRPr b="1" sz="20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00" name="Google Shape;400;p33"/>
            <p:cNvSpPr/>
            <p:nvPr/>
          </p:nvSpPr>
          <p:spPr>
            <a:xfrm>
              <a:off x="605335" y="1011407"/>
              <a:ext cx="604342" cy="339277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25400">
              <a:solidFill>
                <a:srgbClr val="3A504B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401" name="Google Shape;401;p33"/>
            <p:cNvSpPr/>
            <p:nvPr/>
          </p:nvSpPr>
          <p:spPr>
            <a:xfrm>
              <a:off x="1209678" y="1124500"/>
              <a:ext cx="6854224" cy="452370"/>
            </a:xfrm>
            <a:prstGeom prst="roundRect">
              <a:avLst>
                <a:gd fmla="val 10000" name="adj"/>
              </a:avLst>
            </a:prstGeom>
            <a:solidFill>
              <a:schemeClr val="lt1"/>
            </a:solidFill>
            <a:ln cap="flat" cmpd="sng" w="9525">
              <a:solidFill>
                <a:srgbClr val="4C665E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2" name="Google Shape;402;p33"/>
            <p:cNvSpPr txBox="1"/>
            <p:nvPr/>
          </p:nvSpPr>
          <p:spPr>
            <a:xfrm>
              <a:off x="1222927" y="1137749"/>
              <a:ext cx="6827726" cy="425872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административно-командная система руководства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03" name="Google Shape;403;p33"/>
            <p:cNvSpPr/>
            <p:nvPr/>
          </p:nvSpPr>
          <p:spPr>
            <a:xfrm>
              <a:off x="605335" y="1011407"/>
              <a:ext cx="604342" cy="904741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25400">
              <a:solidFill>
                <a:srgbClr val="3A504B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404" name="Google Shape;404;p33"/>
            <p:cNvSpPr/>
            <p:nvPr/>
          </p:nvSpPr>
          <p:spPr>
            <a:xfrm>
              <a:off x="1209678" y="1689963"/>
              <a:ext cx="6854224" cy="452370"/>
            </a:xfrm>
            <a:prstGeom prst="roundRect">
              <a:avLst>
                <a:gd fmla="val 10000" name="adj"/>
              </a:avLst>
            </a:prstGeom>
            <a:solidFill>
              <a:schemeClr val="lt1"/>
            </a:solidFill>
            <a:ln cap="flat" cmpd="sng" w="9525">
              <a:solidFill>
                <a:srgbClr val="4C665E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" name="Google Shape;405;p33"/>
            <p:cNvSpPr txBox="1"/>
            <p:nvPr/>
          </p:nvSpPr>
          <p:spPr>
            <a:xfrm>
              <a:off x="1222927" y="1703212"/>
              <a:ext cx="6827726" cy="425872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неэффективность использования капитальных вложений</a:t>
              </a:r>
              <a:endParaRPr b="1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06" name="Google Shape;406;p33"/>
            <p:cNvSpPr/>
            <p:nvPr/>
          </p:nvSpPr>
          <p:spPr>
            <a:xfrm>
              <a:off x="605335" y="1011407"/>
              <a:ext cx="604342" cy="1571818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25400">
              <a:solidFill>
                <a:srgbClr val="3A504B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407" name="Google Shape;407;p33"/>
            <p:cNvSpPr/>
            <p:nvPr/>
          </p:nvSpPr>
          <p:spPr>
            <a:xfrm>
              <a:off x="1209678" y="2255426"/>
              <a:ext cx="6854224" cy="655598"/>
            </a:xfrm>
            <a:prstGeom prst="roundRect">
              <a:avLst>
                <a:gd fmla="val 10000" name="adj"/>
              </a:avLst>
            </a:prstGeom>
            <a:solidFill>
              <a:schemeClr val="lt1"/>
            </a:solidFill>
            <a:ln cap="flat" cmpd="sng" w="9525">
              <a:solidFill>
                <a:srgbClr val="4C665E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" name="Google Shape;408;p33"/>
            <p:cNvSpPr txBox="1"/>
            <p:nvPr/>
          </p:nvSpPr>
          <p:spPr>
            <a:xfrm>
              <a:off x="1228880" y="2274628"/>
              <a:ext cx="6815820" cy="617194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диспропорция в ценах на технику и продукцию сельхозпроиз- водства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09" name="Google Shape;409;p33"/>
            <p:cNvSpPr/>
            <p:nvPr/>
          </p:nvSpPr>
          <p:spPr>
            <a:xfrm>
              <a:off x="605335" y="1011407"/>
              <a:ext cx="604342" cy="2238895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25400">
              <a:solidFill>
                <a:srgbClr val="3A504B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410" name="Google Shape;410;p33"/>
            <p:cNvSpPr/>
            <p:nvPr/>
          </p:nvSpPr>
          <p:spPr>
            <a:xfrm>
              <a:off x="1209678" y="3024117"/>
              <a:ext cx="6854224" cy="452370"/>
            </a:xfrm>
            <a:prstGeom prst="roundRect">
              <a:avLst>
                <a:gd fmla="val 10000" name="adj"/>
              </a:avLst>
            </a:prstGeom>
            <a:solidFill>
              <a:schemeClr val="lt1"/>
            </a:solidFill>
            <a:ln cap="flat" cmpd="sng" w="9525">
              <a:solidFill>
                <a:srgbClr val="4C665E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1" name="Google Shape;411;p33"/>
            <p:cNvSpPr txBox="1"/>
            <p:nvPr/>
          </p:nvSpPr>
          <p:spPr>
            <a:xfrm>
              <a:off x="1222927" y="3037366"/>
              <a:ext cx="6827726" cy="425872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незаинтересованность работников колхозов в результатах свое- го труда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12" name="Google Shape;412;p33"/>
            <p:cNvSpPr/>
            <p:nvPr/>
          </p:nvSpPr>
          <p:spPr>
            <a:xfrm>
              <a:off x="605335" y="1011407"/>
              <a:ext cx="604342" cy="2804358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25400">
              <a:solidFill>
                <a:srgbClr val="3A504B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413" name="Google Shape;413;p33"/>
            <p:cNvSpPr/>
            <p:nvPr/>
          </p:nvSpPr>
          <p:spPr>
            <a:xfrm>
              <a:off x="1209678" y="3589580"/>
              <a:ext cx="6854224" cy="452370"/>
            </a:xfrm>
            <a:prstGeom prst="roundRect">
              <a:avLst>
                <a:gd fmla="val 10000" name="adj"/>
              </a:avLst>
            </a:prstGeom>
            <a:solidFill>
              <a:schemeClr val="lt1"/>
            </a:solidFill>
            <a:ln cap="flat" cmpd="sng" w="9525">
              <a:solidFill>
                <a:srgbClr val="4C665E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4" name="Google Shape;414;p33"/>
            <p:cNvSpPr txBox="1"/>
            <p:nvPr/>
          </p:nvSpPr>
          <p:spPr>
            <a:xfrm>
              <a:off x="1222927" y="3602829"/>
              <a:ext cx="6827726" cy="425872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отсутствие инициативы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15" name="Google Shape;415;p33"/>
            <p:cNvSpPr/>
            <p:nvPr/>
          </p:nvSpPr>
          <p:spPr>
            <a:xfrm>
              <a:off x="605335" y="1011407"/>
              <a:ext cx="604342" cy="3369821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25400">
              <a:solidFill>
                <a:srgbClr val="3A504B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416" name="Google Shape;416;p33"/>
            <p:cNvSpPr/>
            <p:nvPr/>
          </p:nvSpPr>
          <p:spPr>
            <a:xfrm>
              <a:off x="1209678" y="4155043"/>
              <a:ext cx="6854224" cy="452370"/>
            </a:xfrm>
            <a:prstGeom prst="roundRect">
              <a:avLst>
                <a:gd fmla="val 10000" name="adj"/>
              </a:avLst>
            </a:prstGeom>
            <a:solidFill>
              <a:schemeClr val="lt1"/>
            </a:solidFill>
            <a:ln cap="flat" cmpd="sng" w="9525">
              <a:solidFill>
                <a:srgbClr val="4C665E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7" name="Google Shape;417;p33"/>
            <p:cNvSpPr txBox="1"/>
            <p:nvPr/>
          </p:nvSpPr>
          <p:spPr>
            <a:xfrm>
              <a:off x="1222927" y="4168292"/>
              <a:ext cx="6827726" cy="425872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увеличение миграции населения из деревни в город (с середи- ны 1960-х гг.)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34"/>
          <p:cNvSpPr txBox="1"/>
          <p:nvPr>
            <p:ph type="title"/>
          </p:nvPr>
        </p:nvSpPr>
        <p:spPr>
          <a:xfrm>
            <a:off x="119336" y="0"/>
            <a:ext cx="11953328" cy="83671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latin typeface="Cambria"/>
                <a:ea typeface="Cambria"/>
                <a:cs typeface="Cambria"/>
                <a:sym typeface="Cambria"/>
              </a:rPr>
              <a:t>Замедление темпов роста экономики и социальной сферы в 1970-1980-е гг. 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23" name="Google Shape;423;p34"/>
          <p:cNvSpPr txBox="1"/>
          <p:nvPr/>
        </p:nvSpPr>
        <p:spPr>
          <a:xfrm>
            <a:off x="1271464" y="1124744"/>
            <a:ext cx="10801200" cy="576064"/>
          </a:xfrm>
          <a:prstGeom prst="rect">
            <a:avLst/>
          </a:prstGeom>
          <a:noFill/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Noto Sans Symbols"/>
              <a:buNone/>
            </a:pP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Очередная попытка улучшить руководство сельским хозяйством была сделана в мае 1982 г. Согласно решениям Пленума ЦК КПСС была принята Продовольственная программа СССР на период до 1990 г.</a:t>
            </a:r>
            <a:endParaRPr/>
          </a:p>
        </p:txBody>
      </p:sp>
      <p:grpSp>
        <p:nvGrpSpPr>
          <p:cNvPr id="424" name="Google Shape;424;p34"/>
          <p:cNvGrpSpPr/>
          <p:nvPr/>
        </p:nvGrpSpPr>
        <p:grpSpPr>
          <a:xfrm>
            <a:off x="2572180" y="1952834"/>
            <a:ext cx="7935530" cy="2846976"/>
            <a:chOff x="4572" y="252026"/>
            <a:chExt cx="7935530" cy="2846976"/>
          </a:xfrm>
        </p:grpSpPr>
        <p:sp>
          <p:nvSpPr>
            <p:cNvPr id="425" name="Google Shape;425;p34"/>
            <p:cNvSpPr/>
            <p:nvPr/>
          </p:nvSpPr>
          <p:spPr>
            <a:xfrm>
              <a:off x="3972337" y="989063"/>
              <a:ext cx="3085454" cy="293270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60000"/>
                  </a:lnTo>
                  <a:lnTo>
                    <a:pt x="120000" y="6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426" name="Google Shape;426;p34"/>
            <p:cNvSpPr/>
            <p:nvPr/>
          </p:nvSpPr>
          <p:spPr>
            <a:xfrm>
              <a:off x="3972337" y="989063"/>
              <a:ext cx="1028024" cy="293270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60000"/>
                  </a:lnTo>
                  <a:lnTo>
                    <a:pt x="120000" y="6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25400">
              <a:solidFill>
                <a:srgbClr val="3A504B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427" name="Google Shape;427;p34"/>
            <p:cNvSpPr/>
            <p:nvPr/>
          </p:nvSpPr>
          <p:spPr>
            <a:xfrm>
              <a:off x="2943392" y="989063"/>
              <a:ext cx="1028945" cy="293270"/>
            </a:xfrm>
            <a:custGeom>
              <a:rect b="b" l="l" r="r" t="t"/>
              <a:pathLst>
                <a:path extrusionOk="0" h="120000" w="120000">
                  <a:moveTo>
                    <a:pt x="120000" y="0"/>
                  </a:moveTo>
                  <a:lnTo>
                    <a:pt x="120000" y="60000"/>
                  </a:lnTo>
                  <a:lnTo>
                    <a:pt x="0" y="60000"/>
                  </a:lnTo>
                  <a:lnTo>
                    <a:pt x="0" y="120000"/>
                  </a:lnTo>
                </a:path>
              </a:pathLst>
            </a:custGeom>
            <a:noFill/>
            <a:ln cap="flat" cmpd="sng" w="25400">
              <a:solidFill>
                <a:srgbClr val="3A504B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428" name="Google Shape;428;p34"/>
            <p:cNvSpPr/>
            <p:nvPr/>
          </p:nvSpPr>
          <p:spPr>
            <a:xfrm>
              <a:off x="886422" y="989063"/>
              <a:ext cx="3085915" cy="293270"/>
            </a:xfrm>
            <a:custGeom>
              <a:rect b="b" l="l" r="r" t="t"/>
              <a:pathLst>
                <a:path extrusionOk="0" h="120000" w="120000">
                  <a:moveTo>
                    <a:pt x="120000" y="0"/>
                  </a:moveTo>
                  <a:lnTo>
                    <a:pt x="120000" y="60000"/>
                  </a:lnTo>
                  <a:lnTo>
                    <a:pt x="0" y="60000"/>
                  </a:lnTo>
                  <a:lnTo>
                    <a:pt x="0" y="120000"/>
                  </a:lnTo>
                </a:path>
              </a:pathLst>
            </a:custGeom>
            <a:noFill/>
            <a:ln cap="flat" cmpd="sng" w="25400">
              <a:solidFill>
                <a:srgbClr val="3A504B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429" name="Google Shape;429;p34"/>
            <p:cNvSpPr/>
            <p:nvPr/>
          </p:nvSpPr>
          <p:spPr>
            <a:xfrm>
              <a:off x="1175922" y="252026"/>
              <a:ext cx="5592831" cy="737037"/>
            </a:xfrm>
            <a:prstGeom prst="rect">
              <a:avLst/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0" name="Google Shape;430;p34"/>
            <p:cNvSpPr txBox="1"/>
            <p:nvPr/>
          </p:nvSpPr>
          <p:spPr>
            <a:xfrm>
              <a:off x="1175922" y="252026"/>
              <a:ext cx="5592831" cy="737037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2700" lIns="12700" spcFirstLastPara="1" rIns="12700" wrap="square" tIns="12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20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Продовольственная программа СССР 1982 г.</a:t>
              </a:r>
              <a:endParaRPr b="1" sz="20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31" name="Google Shape;431;p34"/>
            <p:cNvSpPr/>
            <p:nvPr/>
          </p:nvSpPr>
          <p:spPr>
            <a:xfrm>
              <a:off x="4572" y="1282333"/>
              <a:ext cx="1763699" cy="1815405"/>
            </a:xfrm>
            <a:prstGeom prst="rect">
              <a:avLst/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2" name="Google Shape;432;p34"/>
            <p:cNvSpPr txBox="1"/>
            <p:nvPr/>
          </p:nvSpPr>
          <p:spPr>
            <a:xfrm>
              <a:off x="4572" y="1282333"/>
              <a:ext cx="1763699" cy="1815405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создание в СССР </a:t>
              </a:r>
              <a:r>
                <a:rPr b="1"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агропромыш- ленного комп- лекса (АПК)</a:t>
              </a:r>
              <a:endParaRPr b="1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33" name="Google Shape;433;p34"/>
            <p:cNvSpPr/>
            <p:nvPr/>
          </p:nvSpPr>
          <p:spPr>
            <a:xfrm>
              <a:off x="2061542" y="1282333"/>
              <a:ext cx="1763699" cy="1815405"/>
            </a:xfrm>
            <a:prstGeom prst="rect">
              <a:avLst/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4" name="Google Shape;434;p34"/>
            <p:cNvSpPr txBox="1"/>
            <p:nvPr/>
          </p:nvSpPr>
          <p:spPr>
            <a:xfrm>
              <a:off x="2061542" y="1282333"/>
              <a:ext cx="1763699" cy="1815405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дальнейшая механизация и химизация сельского хозяйства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35" name="Google Shape;435;p34"/>
            <p:cNvSpPr/>
            <p:nvPr/>
          </p:nvSpPr>
          <p:spPr>
            <a:xfrm>
              <a:off x="4118512" y="1282333"/>
              <a:ext cx="1763699" cy="1815405"/>
            </a:xfrm>
            <a:prstGeom prst="rect">
              <a:avLst/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6" name="Google Shape;436;p34"/>
            <p:cNvSpPr txBox="1"/>
            <p:nvPr/>
          </p:nvSpPr>
          <p:spPr>
            <a:xfrm>
              <a:off x="4118512" y="1282333"/>
              <a:ext cx="1763699" cy="1815405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улучшение кормовой базы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37" name="Google Shape;437;p34"/>
            <p:cNvSpPr/>
            <p:nvPr/>
          </p:nvSpPr>
          <p:spPr>
            <a:xfrm>
              <a:off x="6175481" y="1282333"/>
              <a:ext cx="1764621" cy="1816669"/>
            </a:xfrm>
            <a:prstGeom prst="rect">
              <a:avLst/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8" name="Google Shape;438;p34"/>
            <p:cNvSpPr txBox="1"/>
            <p:nvPr/>
          </p:nvSpPr>
          <p:spPr>
            <a:xfrm>
              <a:off x="6175481" y="1282333"/>
              <a:ext cx="1764621" cy="1816669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использование новых прогрес- сивных техно- логий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439" name="Google Shape;439;p34"/>
          <p:cNvSpPr txBox="1"/>
          <p:nvPr/>
        </p:nvSpPr>
        <p:spPr>
          <a:xfrm>
            <a:off x="1271464" y="5051838"/>
            <a:ext cx="10801200" cy="753426"/>
          </a:xfrm>
          <a:prstGeom prst="rect">
            <a:avLst/>
          </a:prstGeom>
          <a:noFill/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Noto Sans Symbols"/>
              <a:buNone/>
            </a:pPr>
            <a:r>
              <a:rPr b="1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Агропромышленный комплекс</a:t>
            </a: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 - это крупный межотраслевой комплекс, объединяющий несколько отраслей экономики, направленных на производство и переработку сельскохозяйственного сырья и получение из него продукции, доводимой  до конечного потребителя.</a:t>
            </a:r>
            <a:endParaRPr/>
          </a:p>
        </p:txBody>
      </p:sp>
      <p:sp>
        <p:nvSpPr>
          <p:cNvPr id="440" name="Google Shape;440;p34"/>
          <p:cNvSpPr txBox="1"/>
          <p:nvPr/>
        </p:nvSpPr>
        <p:spPr>
          <a:xfrm>
            <a:off x="1271464" y="5877272"/>
            <a:ext cx="10801200" cy="360040"/>
          </a:xfrm>
          <a:prstGeom prst="rect">
            <a:avLst/>
          </a:prstGeom>
          <a:noFill/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Noto Sans Symbols"/>
              <a:buNone/>
            </a:pP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В 1985 г. на территории Беларуси был создан региональный АПК  - «Белагропром». 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35"/>
          <p:cNvSpPr txBox="1"/>
          <p:nvPr>
            <p:ph type="title"/>
          </p:nvPr>
        </p:nvSpPr>
        <p:spPr>
          <a:xfrm>
            <a:off x="119336" y="0"/>
            <a:ext cx="11953328" cy="83671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latin typeface="Cambria"/>
                <a:ea typeface="Cambria"/>
                <a:cs typeface="Cambria"/>
                <a:sym typeface="Cambria"/>
              </a:rPr>
              <a:t>Замедление темпов роста экономики и социальной сферы в 1970-1980-е гг. 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46" name="Google Shape;446;p35"/>
          <p:cNvSpPr txBox="1"/>
          <p:nvPr/>
        </p:nvSpPr>
        <p:spPr>
          <a:xfrm>
            <a:off x="1271464" y="1028261"/>
            <a:ext cx="10801200" cy="792088"/>
          </a:xfrm>
          <a:prstGeom prst="rect">
            <a:avLst/>
          </a:prstGeom>
          <a:noFill/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Noto Sans Symbols"/>
              <a:buNone/>
            </a:pP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Но несмотря на определённые успехи, достигнутые за 1970–1985 гг., в СССР и БССР в данный период наблюдалась устойчивая тенденция снижения темпов экономического роста. Это свидетельствовало о нарастании  кризисных явлений в экономике.</a:t>
            </a:r>
            <a:endParaRPr/>
          </a:p>
        </p:txBody>
      </p:sp>
      <p:pic>
        <p:nvPicPr>
          <p:cNvPr id="447" name="Google Shape;447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59896" y="2060848"/>
            <a:ext cx="6628905" cy="4441366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448" name="Google Shape;448;p35"/>
          <p:cNvSpPr txBox="1"/>
          <p:nvPr/>
        </p:nvSpPr>
        <p:spPr>
          <a:xfrm>
            <a:off x="1775520" y="6214182"/>
            <a:ext cx="3384376" cy="28803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Типичная ситуация для 1980-х гг.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36"/>
          <p:cNvSpPr txBox="1"/>
          <p:nvPr>
            <p:ph type="title"/>
          </p:nvPr>
        </p:nvSpPr>
        <p:spPr>
          <a:xfrm>
            <a:off x="119336" y="0"/>
            <a:ext cx="11953328" cy="83671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>
                <a:latin typeface="Cambria"/>
                <a:ea typeface="Cambria"/>
                <a:cs typeface="Cambria"/>
                <a:sym typeface="Cambria"/>
              </a:rPr>
              <a:t>Попытки ускорения социально-экономического развития</a:t>
            </a:r>
            <a:endParaRPr sz="36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54" name="Google Shape;454;p36"/>
          <p:cNvSpPr txBox="1"/>
          <p:nvPr/>
        </p:nvSpPr>
        <p:spPr>
          <a:xfrm>
            <a:off x="1271464" y="1028261"/>
            <a:ext cx="10801200" cy="1248612"/>
          </a:xfrm>
          <a:prstGeom prst="rect">
            <a:avLst/>
          </a:prstGeom>
          <a:noFill/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Noto Sans Symbols"/>
              <a:buNone/>
            </a:pP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В условиях политики перестройки во второй половине 1980-­х гг. партийным руководством СССР был избран курс на ускорение социально-­экономического раз­вития страны. Этот курс был связан с пере- ходом к интенсивному пути развития эко­номики. Он предусматривал увеличение качественных по- казателей за счёт использо­вания новейших достижений науки и техники, приоритетного развития машиностро­ения, роста производительности труда.</a:t>
            </a:r>
            <a:endParaRPr/>
          </a:p>
        </p:txBody>
      </p:sp>
      <p:grpSp>
        <p:nvGrpSpPr>
          <p:cNvPr id="455" name="Google Shape;455;p36"/>
          <p:cNvGrpSpPr/>
          <p:nvPr/>
        </p:nvGrpSpPr>
        <p:grpSpPr>
          <a:xfrm>
            <a:off x="1343472" y="2453125"/>
            <a:ext cx="10729192" cy="4034736"/>
            <a:chOff x="0" y="0"/>
            <a:chExt cx="10729192" cy="4034736"/>
          </a:xfrm>
        </p:grpSpPr>
        <p:sp>
          <p:nvSpPr>
            <p:cNvPr id="456" name="Google Shape;456;p36"/>
            <p:cNvSpPr/>
            <p:nvPr/>
          </p:nvSpPr>
          <p:spPr>
            <a:xfrm>
              <a:off x="0" y="0"/>
              <a:ext cx="10729192" cy="1210421"/>
            </a:xfrm>
            <a:prstGeom prst="rect">
              <a:avLst/>
            </a:prstGeom>
            <a:solidFill>
              <a:srgbClr val="445C5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7" name="Google Shape;457;p36"/>
            <p:cNvSpPr txBox="1"/>
            <p:nvPr/>
          </p:nvSpPr>
          <p:spPr>
            <a:xfrm>
              <a:off x="0" y="0"/>
              <a:ext cx="10729192" cy="1210421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76200" lIns="76200" spcFirstLastPara="1" rIns="76200" wrap="square" tIns="762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2000">
                  <a:solidFill>
                    <a:schemeClr val="lt1"/>
                  </a:solidFill>
                  <a:latin typeface="Cambria"/>
                  <a:ea typeface="Cambria"/>
                  <a:cs typeface="Cambria"/>
                  <a:sym typeface="Cambria"/>
                </a:rPr>
                <a:t>Причины принятия курса на ускорение социально-экономического развития</a:t>
              </a:r>
              <a:endParaRPr b="1" sz="20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58" name="Google Shape;458;p36"/>
            <p:cNvSpPr/>
            <p:nvPr/>
          </p:nvSpPr>
          <p:spPr>
            <a:xfrm>
              <a:off x="5238" y="1210421"/>
              <a:ext cx="3572904" cy="2541884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rgbClr val="445C5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9" name="Google Shape;459;p36"/>
            <p:cNvSpPr txBox="1"/>
            <p:nvPr/>
          </p:nvSpPr>
          <p:spPr>
            <a:xfrm>
              <a:off x="5238" y="1210421"/>
              <a:ext cx="3572904" cy="2541884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постепенное снижение показателей социально-экономического развития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60" name="Google Shape;460;p36"/>
            <p:cNvSpPr/>
            <p:nvPr/>
          </p:nvSpPr>
          <p:spPr>
            <a:xfrm>
              <a:off x="3578143" y="1210421"/>
              <a:ext cx="3572904" cy="2541884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rgbClr val="445C5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1" name="Google Shape;461;p36"/>
            <p:cNvSpPr txBox="1"/>
            <p:nvPr/>
          </p:nvSpPr>
          <p:spPr>
            <a:xfrm>
              <a:off x="3578143" y="1210421"/>
              <a:ext cx="3572904" cy="2541884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угроза отставания экономики от достижений НТР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62" name="Google Shape;462;p36"/>
            <p:cNvSpPr/>
            <p:nvPr/>
          </p:nvSpPr>
          <p:spPr>
            <a:xfrm>
              <a:off x="7151048" y="1210421"/>
              <a:ext cx="3572904" cy="2541884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rgbClr val="445C5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3" name="Google Shape;463;p36"/>
            <p:cNvSpPr txBox="1"/>
            <p:nvPr/>
          </p:nvSpPr>
          <p:spPr>
            <a:xfrm>
              <a:off x="7151048" y="1210421"/>
              <a:ext cx="3572904" cy="2541884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рост теневой экономики и ослабление государственной монополии в экономике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64" name="Google Shape;464;p36"/>
            <p:cNvSpPr/>
            <p:nvPr/>
          </p:nvSpPr>
          <p:spPr>
            <a:xfrm>
              <a:off x="0" y="3752305"/>
              <a:ext cx="10729192" cy="282431"/>
            </a:xfrm>
            <a:prstGeom prst="rect">
              <a:avLst/>
            </a:prstGeom>
            <a:solidFill>
              <a:srgbClr val="445C5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37"/>
          <p:cNvSpPr txBox="1"/>
          <p:nvPr>
            <p:ph type="title"/>
          </p:nvPr>
        </p:nvSpPr>
        <p:spPr>
          <a:xfrm>
            <a:off x="119336" y="0"/>
            <a:ext cx="11953328" cy="83671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>
                <a:latin typeface="Cambria"/>
                <a:ea typeface="Cambria"/>
                <a:cs typeface="Cambria"/>
                <a:sym typeface="Cambria"/>
              </a:rPr>
              <a:t>Попытки ускорения социально-экономического развития</a:t>
            </a:r>
            <a:endParaRPr sz="36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70" name="Google Shape;470;p37"/>
          <p:cNvSpPr txBox="1"/>
          <p:nvPr/>
        </p:nvSpPr>
        <p:spPr>
          <a:xfrm>
            <a:off x="1271464" y="1028260"/>
            <a:ext cx="10801200" cy="1464635"/>
          </a:xfrm>
          <a:prstGeom prst="rect">
            <a:avLst/>
          </a:prstGeom>
          <a:noFill/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Noto Sans Symbols"/>
              <a:buNone/>
            </a:pP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При осуществлении плана развития народного хозяйства БССР на 1986-1990 гг. расширялись права предприятий и их самостоятельность, внедрялось </a:t>
            </a:r>
            <a:r>
              <a:rPr b="1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самофинансиро­вание</a:t>
            </a: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. При самофинансировании предприятие само должно было зарабатывать деньги за счёт доходов от реализации своей продук- ции и не нуждаться в государственном фи­нансировании. Благодаря этим экономическим методам предприятия получили воз­можность бóльшую часть прибыли оставлять у себя и использовать в своих интересах.</a:t>
            </a:r>
            <a:endParaRPr/>
          </a:p>
        </p:txBody>
      </p:sp>
      <p:pic>
        <p:nvPicPr>
          <p:cNvPr id="471" name="Google Shape;471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40016" y="2852936"/>
            <a:ext cx="4498106" cy="3341933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472" name="Google Shape;472;p37"/>
          <p:cNvSpPr txBox="1"/>
          <p:nvPr/>
        </p:nvSpPr>
        <p:spPr>
          <a:xfrm>
            <a:off x="2855640" y="4243261"/>
            <a:ext cx="3384376" cy="56128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Давайте посчитаем! Что нам даст хозрасчёт… Плакат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38"/>
          <p:cNvSpPr txBox="1"/>
          <p:nvPr>
            <p:ph type="title"/>
          </p:nvPr>
        </p:nvSpPr>
        <p:spPr>
          <a:xfrm>
            <a:off x="119336" y="0"/>
            <a:ext cx="11953328" cy="83671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>
                <a:latin typeface="Cambria"/>
                <a:ea typeface="Cambria"/>
                <a:cs typeface="Cambria"/>
                <a:sym typeface="Cambria"/>
              </a:rPr>
              <a:t>Попытки ускорения социально-экономического развития</a:t>
            </a:r>
            <a:endParaRPr sz="36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78" name="Google Shape;478;p38"/>
          <p:cNvSpPr txBox="1"/>
          <p:nvPr/>
        </p:nvSpPr>
        <p:spPr>
          <a:xfrm>
            <a:off x="1271464" y="1148510"/>
            <a:ext cx="10801200" cy="960580"/>
          </a:xfrm>
          <a:prstGeom prst="rect">
            <a:avLst/>
          </a:prstGeom>
          <a:noFill/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Noto Sans Symbols"/>
              <a:buNone/>
            </a:pP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Главным достижением экономического развития БССР во второй половине 1980-­х гг. стала посте- пенная переориентация с выпуска товаров тяжёлой промышлен­ности (машин, станков, оборудова- ния) на выпуск товаров лёгкой промышленности. Впервые товары народного потребления по объё- му своего производства стали вы­пускаться опережающими темпами.</a:t>
            </a:r>
            <a:endParaRPr/>
          </a:p>
        </p:txBody>
      </p:sp>
      <p:sp>
        <p:nvSpPr>
          <p:cNvPr id="479" name="Google Shape;479;p38"/>
          <p:cNvSpPr txBox="1"/>
          <p:nvPr/>
        </p:nvSpPr>
        <p:spPr>
          <a:xfrm>
            <a:off x="2207568" y="4131078"/>
            <a:ext cx="3384376" cy="39604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Универмаг г. Солигорска. 1988 г.</a:t>
            </a:r>
            <a:endParaRPr/>
          </a:p>
        </p:txBody>
      </p:sp>
      <p:pic>
        <p:nvPicPr>
          <p:cNvPr id="480" name="Google Shape;480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91944" y="2420888"/>
            <a:ext cx="5909043" cy="3816424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39"/>
          <p:cNvSpPr txBox="1"/>
          <p:nvPr>
            <p:ph type="title"/>
          </p:nvPr>
        </p:nvSpPr>
        <p:spPr>
          <a:xfrm>
            <a:off x="119336" y="0"/>
            <a:ext cx="11953328" cy="83671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>
                <a:latin typeface="Cambria"/>
                <a:ea typeface="Cambria"/>
                <a:cs typeface="Cambria"/>
                <a:sym typeface="Cambria"/>
              </a:rPr>
              <a:t>Попытки ускорения социально-экономического развития</a:t>
            </a:r>
            <a:endParaRPr sz="36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86" name="Google Shape;486;p39"/>
          <p:cNvSpPr txBox="1"/>
          <p:nvPr/>
        </p:nvSpPr>
        <p:spPr>
          <a:xfrm>
            <a:off x="1271464" y="1148510"/>
            <a:ext cx="10801200" cy="1200370"/>
          </a:xfrm>
          <a:prstGeom prst="rect">
            <a:avLst/>
          </a:prstGeom>
          <a:noFill/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Noto Sans Symbols"/>
              <a:buNone/>
            </a:pP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Однако поиски путей перестройки экономических отношений во второй поло­вине 1980­-х гг. реаль- ных результатов не дали. Социально-­экономическое положение продолжало ухудшаться. Нарастала </a:t>
            </a:r>
            <a:r>
              <a:rPr b="1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инфляция</a:t>
            </a: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 - обесценивание бумажных денег в результате выпуска их в обращение без обеспечения необходимым количеством товаров и падение покупательной способности денег в результате повы- шения цен на товары и услуги.</a:t>
            </a:r>
            <a:endParaRPr/>
          </a:p>
        </p:txBody>
      </p:sp>
      <p:sp>
        <p:nvSpPr>
          <p:cNvPr id="487" name="Google Shape;487;p39"/>
          <p:cNvSpPr txBox="1"/>
          <p:nvPr/>
        </p:nvSpPr>
        <p:spPr>
          <a:xfrm>
            <a:off x="3125934" y="4221088"/>
            <a:ext cx="2448272" cy="39604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Инфляция. Карикатура</a:t>
            </a:r>
            <a:endParaRPr/>
          </a:p>
        </p:txBody>
      </p:sp>
      <p:pic>
        <p:nvPicPr>
          <p:cNvPr id="488" name="Google Shape;488;p39"/>
          <p:cNvPicPr preferRelativeResize="0"/>
          <p:nvPr/>
        </p:nvPicPr>
        <p:blipFill rotWithShape="1">
          <a:blip r:embed="rId3">
            <a:alphaModFix/>
          </a:blip>
          <a:srcRect b="0" l="0" r="1563" t="0"/>
          <a:stretch/>
        </p:blipFill>
        <p:spPr>
          <a:xfrm>
            <a:off x="5576994" y="2673618"/>
            <a:ext cx="5630373" cy="357484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"/>
          <p:cNvSpPr txBox="1"/>
          <p:nvPr>
            <p:ph type="title"/>
          </p:nvPr>
        </p:nvSpPr>
        <p:spPr>
          <a:xfrm>
            <a:off x="119336" y="0"/>
            <a:ext cx="11953328" cy="83671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67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100">
                <a:latin typeface="Cambria"/>
                <a:ea typeface="Cambria"/>
                <a:cs typeface="Cambria"/>
                <a:sym typeface="Cambria"/>
              </a:rPr>
              <a:t>Преодоление последствий войны в области экономики. Курс на опережающий рост тяжёлой промышленности</a:t>
            </a:r>
            <a:endParaRPr/>
          </a:p>
        </p:txBody>
      </p:sp>
      <p:sp>
        <p:nvSpPr>
          <p:cNvPr id="100" name="Google Shape;100;p4"/>
          <p:cNvSpPr txBox="1"/>
          <p:nvPr/>
        </p:nvSpPr>
        <p:spPr>
          <a:xfrm>
            <a:off x="1235537" y="846291"/>
            <a:ext cx="10801200" cy="710501"/>
          </a:xfrm>
          <a:prstGeom prst="rect">
            <a:avLst/>
          </a:prstGeom>
          <a:noFill/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Noto Sans Symbols"/>
              <a:buNone/>
            </a:pP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В сентябре 1946 г. Верховный Совет БССР принял «Закон о пятилетнем плане восстановления и раз- вития народного хозяйства республики на 1946-1950 гг.», кото­рый являлся составляющей обще- союзного плана.</a:t>
            </a:r>
            <a:endParaRPr/>
          </a:p>
        </p:txBody>
      </p:sp>
      <p:pic>
        <p:nvPicPr>
          <p:cNvPr id="101" name="Google Shape;101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5350" y="1662142"/>
            <a:ext cx="10616625" cy="4996408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40"/>
          <p:cNvSpPr txBox="1"/>
          <p:nvPr>
            <p:ph type="title"/>
          </p:nvPr>
        </p:nvSpPr>
        <p:spPr>
          <a:xfrm>
            <a:off x="119336" y="0"/>
            <a:ext cx="11953328" cy="83671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>
                <a:latin typeface="Cambria"/>
                <a:ea typeface="Cambria"/>
                <a:cs typeface="Cambria"/>
                <a:sym typeface="Cambria"/>
              </a:rPr>
              <a:t>Попытки ускорения социально-экономического развития</a:t>
            </a:r>
            <a:endParaRPr sz="3600"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494" name="Google Shape;494;p40"/>
          <p:cNvGrpSpPr/>
          <p:nvPr/>
        </p:nvGrpSpPr>
        <p:grpSpPr>
          <a:xfrm>
            <a:off x="1271464" y="1052736"/>
            <a:ext cx="10801200" cy="5544615"/>
            <a:chOff x="0" y="0"/>
            <a:chExt cx="10801200" cy="5544615"/>
          </a:xfrm>
        </p:grpSpPr>
        <p:sp>
          <p:nvSpPr>
            <p:cNvPr id="495" name="Google Shape;495;p40"/>
            <p:cNvSpPr/>
            <p:nvPr/>
          </p:nvSpPr>
          <p:spPr>
            <a:xfrm>
              <a:off x="0" y="0"/>
              <a:ext cx="10801200" cy="1663384"/>
            </a:xfrm>
            <a:prstGeom prst="rect">
              <a:avLst/>
            </a:prstGeom>
            <a:solidFill>
              <a:srgbClr val="445C54"/>
            </a:soli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6" name="Google Shape;496;p40"/>
            <p:cNvSpPr txBox="1"/>
            <p:nvPr/>
          </p:nvSpPr>
          <p:spPr>
            <a:xfrm>
              <a:off x="0" y="0"/>
              <a:ext cx="10801200" cy="1663384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76200" lIns="76200" spcFirstLastPara="1" rIns="76200" wrap="square" tIns="762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2000">
                  <a:solidFill>
                    <a:schemeClr val="lt1"/>
                  </a:solidFill>
                  <a:latin typeface="Cambria"/>
                  <a:ea typeface="Cambria"/>
                  <a:cs typeface="Cambria"/>
                  <a:sym typeface="Cambria"/>
                </a:rPr>
                <a:t>Основные направления курса на ускорение социально-экономического развития БССР во второй половине 1980-х гг.</a:t>
              </a:r>
              <a:endParaRPr b="1" sz="20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97" name="Google Shape;497;p40"/>
            <p:cNvSpPr/>
            <p:nvPr/>
          </p:nvSpPr>
          <p:spPr>
            <a:xfrm>
              <a:off x="0" y="1663384"/>
              <a:ext cx="2700300" cy="3493108"/>
            </a:xfrm>
            <a:prstGeom prst="rect">
              <a:avLst/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8" name="Google Shape;498;p40"/>
            <p:cNvSpPr txBox="1"/>
            <p:nvPr/>
          </p:nvSpPr>
          <p:spPr>
            <a:xfrm>
              <a:off x="0" y="1663384"/>
              <a:ext cx="2700300" cy="3493108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Попытка интенсификации производства на основе использования достижений НТР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99" name="Google Shape;499;p40"/>
            <p:cNvSpPr/>
            <p:nvPr/>
          </p:nvSpPr>
          <p:spPr>
            <a:xfrm>
              <a:off x="2700299" y="1663384"/>
              <a:ext cx="2700300" cy="3493108"/>
            </a:xfrm>
            <a:prstGeom prst="rect">
              <a:avLst/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0" name="Google Shape;500;p40"/>
            <p:cNvSpPr txBox="1"/>
            <p:nvPr/>
          </p:nvSpPr>
          <p:spPr>
            <a:xfrm>
              <a:off x="2700299" y="1663384"/>
              <a:ext cx="2700300" cy="3493108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Обеспечение опережающего роста производства предметов народного потребления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01" name="Google Shape;501;p40"/>
            <p:cNvSpPr/>
            <p:nvPr/>
          </p:nvSpPr>
          <p:spPr>
            <a:xfrm>
              <a:off x="5400599" y="1663384"/>
              <a:ext cx="2700300" cy="3493108"/>
            </a:xfrm>
            <a:prstGeom prst="rect">
              <a:avLst/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2" name="Google Shape;502;p40"/>
            <p:cNvSpPr txBox="1"/>
            <p:nvPr/>
          </p:nvSpPr>
          <p:spPr>
            <a:xfrm>
              <a:off x="5400599" y="1663384"/>
              <a:ext cx="2700300" cy="3493108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Перевод предприятий на хозяйственный расчёт и самофинансирование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03" name="Google Shape;503;p40"/>
            <p:cNvSpPr/>
            <p:nvPr/>
          </p:nvSpPr>
          <p:spPr>
            <a:xfrm>
              <a:off x="8100900" y="1663384"/>
              <a:ext cx="2700300" cy="3493108"/>
            </a:xfrm>
            <a:prstGeom prst="rect">
              <a:avLst/>
            </a:prstGeom>
            <a:gradFill>
              <a:gsLst>
                <a:gs pos="0">
                  <a:srgbClr val="BBBBBB"/>
                </a:gs>
                <a:gs pos="80000">
                  <a:srgbClr val="F6F6F6"/>
                </a:gs>
                <a:gs pos="100000">
                  <a:srgbClr val="F7F7F7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4" name="Google Shape;504;p40"/>
            <p:cNvSpPr txBox="1"/>
            <p:nvPr/>
          </p:nvSpPr>
          <p:spPr>
            <a:xfrm>
              <a:off x="8100900" y="1663384"/>
              <a:ext cx="2700300" cy="3493108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Попытка перехода к разнообразным формам хозяйствования на земле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05" name="Google Shape;505;p40"/>
            <p:cNvSpPr/>
            <p:nvPr/>
          </p:nvSpPr>
          <p:spPr>
            <a:xfrm>
              <a:off x="0" y="5156492"/>
              <a:ext cx="10801200" cy="388123"/>
            </a:xfrm>
            <a:prstGeom prst="rect">
              <a:avLst/>
            </a:prstGeom>
            <a:solidFill>
              <a:srgbClr val="445C54"/>
            </a:soli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0" name="Google Shape;510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59896" y="963641"/>
            <a:ext cx="7319764" cy="5706935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511" name="Google Shape;511;p41"/>
          <p:cNvSpPr txBox="1"/>
          <p:nvPr>
            <p:ph type="title"/>
          </p:nvPr>
        </p:nvSpPr>
        <p:spPr>
          <a:xfrm>
            <a:off x="119336" y="0"/>
            <a:ext cx="11953328" cy="83671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7894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800">
                <a:latin typeface="Cambria"/>
                <a:ea typeface="Cambria"/>
                <a:cs typeface="Cambria"/>
                <a:sym typeface="Cambria"/>
              </a:rPr>
              <a:t>Чернобыльская катастрофа и её последствия для населения и хозяйства Беларуси</a:t>
            </a:r>
            <a:endParaRPr sz="38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12" name="Google Shape;512;p41"/>
          <p:cNvSpPr txBox="1"/>
          <p:nvPr/>
        </p:nvSpPr>
        <p:spPr>
          <a:xfrm>
            <a:off x="1127448" y="955604"/>
            <a:ext cx="6552728" cy="2076296"/>
          </a:xfrm>
          <a:prstGeom prst="rect">
            <a:avLst/>
          </a:prstGeom>
          <a:noFill/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Noto Sans Symbols"/>
              <a:buNone/>
            </a:pPr>
            <a:r>
              <a:rPr b="1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26 апреля 1986 г. </a:t>
            </a: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произошла авария на Чернобыльской АЭС. Чернобыльская катастрофа считается одной из самых масштабных техногенных катастроф ХХ в. Авария нанесла Беларуси урон, равный 32 республиканским бюджетам 1985 г. 23% территории БССР были загрязнены долгоживущими радиоактивными изотопами. От радиоактивного загрязне- ния пострадали 2,1 млн человек. Из хозяйственного оборо- та было выведено более 20% сельскохозяйственных  угодий, почти 15% лесов.</a:t>
            </a:r>
            <a:endParaRPr/>
          </a:p>
        </p:txBody>
      </p:sp>
      <p:sp>
        <p:nvSpPr>
          <p:cNvPr id="513" name="Google Shape;513;p41"/>
          <p:cNvSpPr txBox="1"/>
          <p:nvPr/>
        </p:nvSpPr>
        <p:spPr>
          <a:xfrm>
            <a:off x="4655840" y="6225799"/>
            <a:ext cx="3528392" cy="63220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Загрязнение территории Беларуси после чернобыльской катастрофы 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42"/>
          <p:cNvSpPr txBox="1"/>
          <p:nvPr>
            <p:ph type="title"/>
          </p:nvPr>
        </p:nvSpPr>
        <p:spPr>
          <a:xfrm>
            <a:off x="119336" y="0"/>
            <a:ext cx="11953328" cy="83671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7894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800">
                <a:latin typeface="Cambria"/>
                <a:ea typeface="Cambria"/>
                <a:cs typeface="Cambria"/>
                <a:sym typeface="Cambria"/>
              </a:rPr>
              <a:t>Чернобыльская катастрофа и её последствия для населения и хозяйства Беларуси</a:t>
            </a:r>
            <a:endParaRPr sz="38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19" name="Google Shape;519;p42"/>
          <p:cNvSpPr txBox="1"/>
          <p:nvPr/>
        </p:nvSpPr>
        <p:spPr>
          <a:xfrm>
            <a:off x="1127448" y="955604"/>
            <a:ext cx="10945216" cy="961228"/>
          </a:xfrm>
          <a:prstGeom prst="rect">
            <a:avLst/>
          </a:prstGeom>
          <a:noFill/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Noto Sans Symbols"/>
              <a:buNone/>
            </a:pP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Государство постоянно ведёт работу по преодолению последствий чернобыльской катастрофы. На преодоление последствий катастрофы выделяются огромные суммы: общий объём финансирования с 1990-го по 2020 г. составил в эквиваленте более 19 млрд долларов. Беларусь тратит на преодоление последствий аварии на ЧАЭС 3% годового бюджета. </a:t>
            </a:r>
            <a:endParaRPr/>
          </a:p>
        </p:txBody>
      </p:sp>
      <p:sp>
        <p:nvSpPr>
          <p:cNvPr id="520" name="Google Shape;520;p42"/>
          <p:cNvSpPr txBox="1"/>
          <p:nvPr/>
        </p:nvSpPr>
        <p:spPr>
          <a:xfrm>
            <a:off x="1487488" y="4088931"/>
            <a:ext cx="3816424" cy="63220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Дома для переселенцев из чернобыльской зоны в Старом Лепеле</a:t>
            </a:r>
            <a:endParaRPr/>
          </a:p>
        </p:txBody>
      </p:sp>
      <p:pic>
        <p:nvPicPr>
          <p:cNvPr descr="ÐÐ¸Ð·Ð½Ñ Ð¿Ð¾ÑÐ»Ðµ Ð§ÐµÑÐ½Ð¾Ð±ÑÐ»Ñ. ÐÐ°Ðº Ð¿ÐµÑÐµÑÐµÐ»ÐµÐ½ÑÑ Ð¾Ð±Ð¾ÑÐ½Ð¾Ð²Ð°Ð»Ð¸ÑÑ Ð² Ð¡ÑÐ°ÑÐ¾Ð¼ ÐÐµÐ¿ÐµÐ»Ðµ |  greenbelarus.info" id="521" name="Google Shape;521;p42"/>
          <p:cNvPicPr preferRelativeResize="0"/>
          <p:nvPr/>
        </p:nvPicPr>
        <p:blipFill rotWithShape="1">
          <a:blip r:embed="rId3">
            <a:alphaModFix/>
          </a:blip>
          <a:srcRect b="10899" l="0" r="0" t="0"/>
          <a:stretch/>
        </p:blipFill>
        <p:spPr>
          <a:xfrm>
            <a:off x="5303912" y="2276872"/>
            <a:ext cx="6369336" cy="4256321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43"/>
          <p:cNvSpPr txBox="1"/>
          <p:nvPr>
            <p:ph type="title"/>
          </p:nvPr>
        </p:nvSpPr>
        <p:spPr>
          <a:xfrm>
            <a:off x="47328" y="44624"/>
            <a:ext cx="12097344" cy="7200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>
                <a:latin typeface="Cambria"/>
                <a:ea typeface="Cambria"/>
                <a:cs typeface="Cambria"/>
                <a:sym typeface="Cambria"/>
              </a:rPr>
              <a:t>Литература</a:t>
            </a:r>
            <a:endParaRPr sz="4000"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527" name="Google Shape;527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35560" y="1124744"/>
            <a:ext cx="3117373" cy="4053868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528" name="Google Shape;528;p43"/>
          <p:cNvSpPr txBox="1"/>
          <p:nvPr/>
        </p:nvSpPr>
        <p:spPr>
          <a:xfrm>
            <a:off x="1293767" y="5301208"/>
            <a:ext cx="4514201" cy="136815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Noto Sans Symbols"/>
              <a:buNone/>
            </a:pP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Панов С.В. и др. История Беларуси. 1917 г. – начало XXI в.: Учебное пособие для 9 класса. – Минск: Издательский центр БГУ, 2019,  §§ 20, 22-23.</a:t>
            </a:r>
            <a:endParaRPr b="0" sz="18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529" name="Google Shape;529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40215" y="1124744"/>
            <a:ext cx="3096344" cy="4022055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530" name="Google Shape;530;p43"/>
          <p:cNvSpPr txBox="1"/>
          <p:nvPr/>
        </p:nvSpPr>
        <p:spPr>
          <a:xfrm>
            <a:off x="7331286" y="5301208"/>
            <a:ext cx="4514201" cy="136815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Noto Sans Symbols"/>
              <a:buNone/>
            </a:pP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Касович А.В. и др. История Беларуси. XIX – начало XXI в.: Учебное пособие для 11 класса. / Под ред. А.В.Касовича, А.П.Со- ловьянова. – Минск: Издательский центр БГУ, 2021, §11, §12, п. 1.</a:t>
            </a:r>
            <a:endParaRPr b="0" sz="18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5"/>
          <p:cNvSpPr txBox="1"/>
          <p:nvPr>
            <p:ph type="title"/>
          </p:nvPr>
        </p:nvSpPr>
        <p:spPr>
          <a:xfrm>
            <a:off x="119336" y="0"/>
            <a:ext cx="11953328" cy="83671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67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100">
                <a:latin typeface="Cambria"/>
                <a:ea typeface="Cambria"/>
                <a:cs typeface="Cambria"/>
                <a:sym typeface="Cambria"/>
              </a:rPr>
              <a:t>Преодоление последствий войны в области экономики. Курс на опережающий рост тяжёлой промышленности</a:t>
            </a:r>
            <a:endParaRPr/>
          </a:p>
        </p:txBody>
      </p:sp>
      <p:sp>
        <p:nvSpPr>
          <p:cNvPr id="107" name="Google Shape;107;p5"/>
          <p:cNvSpPr txBox="1"/>
          <p:nvPr/>
        </p:nvSpPr>
        <p:spPr>
          <a:xfrm>
            <a:off x="1235537" y="846291"/>
            <a:ext cx="10801200" cy="1430581"/>
          </a:xfrm>
          <a:prstGeom prst="rect">
            <a:avLst/>
          </a:prstGeom>
          <a:noFill/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Noto Sans Symbols"/>
              <a:buNone/>
            </a:pP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В результате выполнения 4-й пятилетки валовая продукция промышленности БССР по сравнению с 1940 г. увеличилась на 15%. Ведущими отраслями белорусской экономики стали машиностроение и металлообработка. Были не только восстановлены старые отрасли машиностроения, но и создан ряд новых: автомобильная, тракторная, дорожных машин, строительных материалов. Крупнейшими но- востройками республики стали автомобильный и тракторный заводы в Минске. Впервые был освоен выпуск автомобилей, автоприцепов, тракторов, велосипедов, литейного оборудования и др.</a:t>
            </a:r>
            <a:endParaRPr/>
          </a:p>
        </p:txBody>
      </p:sp>
      <p:pic>
        <p:nvPicPr>
          <p:cNvPr id="108" name="Google Shape;108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42440" y="2286451"/>
            <a:ext cx="5335453" cy="4491236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109" name="Google Shape;109;p5"/>
          <p:cNvSpPr txBox="1"/>
          <p:nvPr/>
        </p:nvSpPr>
        <p:spPr>
          <a:xfrm>
            <a:off x="1235537" y="2741448"/>
            <a:ext cx="6444639" cy="1479640"/>
          </a:xfrm>
          <a:prstGeom prst="rect">
            <a:avLst/>
          </a:prstGeom>
          <a:noFill/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Noto Sans Symbols"/>
              <a:buNone/>
            </a:pP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В 1946 г. началось строительство  Минского тракторного завода (МТЗ). В 1947  г. свою продукцию представили вело- сипедный и инструментальный заводы в Минске, локомо- бильный завод и металлообрабатывающий комбинат в Мо- гилёве, завод «Двигатель революции» в Гомеле. Начала ра- ботать БелГРЭС.</a:t>
            </a:r>
            <a:endParaRPr/>
          </a:p>
        </p:txBody>
      </p:sp>
      <p:sp>
        <p:nvSpPr>
          <p:cNvPr id="110" name="Google Shape;110;p5"/>
          <p:cNvSpPr txBox="1"/>
          <p:nvPr/>
        </p:nvSpPr>
        <p:spPr>
          <a:xfrm>
            <a:off x="3414572" y="5805264"/>
            <a:ext cx="3528392" cy="546163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БССР во второй половине 1940-х – первой половине 1950-х гг.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6"/>
          <p:cNvSpPr txBox="1"/>
          <p:nvPr>
            <p:ph type="title"/>
          </p:nvPr>
        </p:nvSpPr>
        <p:spPr>
          <a:xfrm>
            <a:off x="119336" y="0"/>
            <a:ext cx="11953328" cy="83671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677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100">
                <a:latin typeface="Cambria"/>
                <a:ea typeface="Cambria"/>
                <a:cs typeface="Cambria"/>
                <a:sym typeface="Cambria"/>
              </a:rPr>
              <a:t>Преодоление последствий войны в области экономики. Курс на опережающий рост тяжёлой промышленности</a:t>
            </a:r>
            <a:endParaRPr/>
          </a:p>
        </p:txBody>
      </p:sp>
      <p:sp>
        <p:nvSpPr>
          <p:cNvPr id="116" name="Google Shape;116;p6"/>
          <p:cNvSpPr txBox="1"/>
          <p:nvPr/>
        </p:nvSpPr>
        <p:spPr>
          <a:xfrm>
            <a:off x="1235537" y="846291"/>
            <a:ext cx="10801200" cy="1214557"/>
          </a:xfrm>
          <a:prstGeom prst="rect">
            <a:avLst/>
          </a:prstGeom>
          <a:noFill/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Noto Sans Symbols"/>
              <a:buNone/>
            </a:pP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Промышленность республики (за исключением лёгкой и пищевой) уже в 1950 г. до­стигла довоенно- го уровня по выпуску продукции и превзошла его. В тяжёлых условиях разрухи требовались не прос- то рабочие руки, а люди, готовые к самоотверженному преданному труду. Присущие белорусскому народу трудолюбие, терпение и сила воли в послевоенные годы дополнялись верой в свои силы. Ра- бота по восстанов­лению народного хозяйства стала героическим подвигом белорусского народа.</a:t>
            </a:r>
            <a:endParaRPr/>
          </a:p>
        </p:txBody>
      </p:sp>
      <p:sp>
        <p:nvSpPr>
          <p:cNvPr id="117" name="Google Shape;117;p6"/>
          <p:cNvSpPr txBox="1"/>
          <p:nvPr/>
        </p:nvSpPr>
        <p:spPr>
          <a:xfrm>
            <a:off x="4132174" y="2303660"/>
            <a:ext cx="2791180" cy="36004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Минчане на разборке руин</a:t>
            </a:r>
            <a:endParaRPr/>
          </a:p>
        </p:txBody>
      </p:sp>
      <p:pic>
        <p:nvPicPr>
          <p:cNvPr id="118" name="Google Shape;118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55436" y="2132856"/>
            <a:ext cx="4997120" cy="3220366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119" name="Google Shape;119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43472" y="3645024"/>
            <a:ext cx="5007585" cy="3044612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120" name="Google Shape;120;p6"/>
          <p:cNvSpPr txBox="1"/>
          <p:nvPr/>
        </p:nvSpPr>
        <p:spPr>
          <a:xfrm>
            <a:off x="6351057" y="6036376"/>
            <a:ext cx="2791180" cy="59634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Строительство Минского тракторного завода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86627" y="908720"/>
            <a:ext cx="6984430" cy="5820358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126" name="Google Shape;126;p7"/>
          <p:cNvSpPr txBox="1"/>
          <p:nvPr>
            <p:ph type="title"/>
          </p:nvPr>
        </p:nvSpPr>
        <p:spPr>
          <a:xfrm>
            <a:off x="119336" y="0"/>
            <a:ext cx="11953328" cy="83671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500">
                <a:latin typeface="Cambria"/>
                <a:ea typeface="Cambria"/>
                <a:cs typeface="Cambria"/>
                <a:sym typeface="Cambria"/>
              </a:rPr>
              <a:t>Формирование промышленного комплекса в БССР</a:t>
            </a:r>
            <a:endParaRPr/>
          </a:p>
        </p:txBody>
      </p:sp>
      <p:sp>
        <p:nvSpPr>
          <p:cNvPr id="127" name="Google Shape;127;p7"/>
          <p:cNvSpPr txBox="1"/>
          <p:nvPr/>
        </p:nvSpPr>
        <p:spPr>
          <a:xfrm>
            <a:off x="1235537" y="877506"/>
            <a:ext cx="6732671" cy="1358573"/>
          </a:xfrm>
          <a:prstGeom prst="rect">
            <a:avLst/>
          </a:prstGeom>
          <a:noFill/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Noto Sans Symbols"/>
              <a:buNone/>
            </a:pP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Экономическое развитие БССР во второй половине 1950-х – первой половине 1960-х гг. было связано с постепенным раз- вёртыванием </a:t>
            </a:r>
            <a:r>
              <a:rPr b="1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научно-технической революции</a:t>
            </a: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. Она пред- ставляла собой коренные изменения производства в резуль- тате преобразования науки в непосредственную производи- тельную силу и внедрения достижений науки в производство. </a:t>
            </a:r>
            <a:endParaRPr/>
          </a:p>
        </p:txBody>
      </p:sp>
      <p:sp>
        <p:nvSpPr>
          <p:cNvPr id="128" name="Google Shape;128;p7"/>
          <p:cNvSpPr txBox="1"/>
          <p:nvPr/>
        </p:nvSpPr>
        <p:spPr>
          <a:xfrm>
            <a:off x="5240546" y="6261660"/>
            <a:ext cx="3015693" cy="59634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Социально-экономическое развитие БССР в 1955-1964 гг.</a:t>
            </a:r>
            <a:endParaRPr/>
          </a:p>
        </p:txBody>
      </p:sp>
      <p:sp>
        <p:nvSpPr>
          <p:cNvPr id="129" name="Google Shape;129;p7"/>
          <p:cNvSpPr txBox="1"/>
          <p:nvPr/>
        </p:nvSpPr>
        <p:spPr>
          <a:xfrm>
            <a:off x="1235537" y="2204865"/>
            <a:ext cx="6156607" cy="936104"/>
          </a:xfrm>
          <a:prstGeom prst="rect">
            <a:avLst/>
          </a:prstGeom>
          <a:noFill/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Noto Sans Symbols"/>
              <a:buNone/>
            </a:pP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В 1957 г. для решения задачи ускорения научно-техни- ческого прогресса вводилась новая система управления промышленностью и строительством по территориаль- ному принципу на основе экономических администра-</a:t>
            </a:r>
            <a:endParaRPr/>
          </a:p>
        </p:txBody>
      </p:sp>
      <p:sp>
        <p:nvSpPr>
          <p:cNvPr id="130" name="Google Shape;130;p7"/>
          <p:cNvSpPr txBox="1"/>
          <p:nvPr/>
        </p:nvSpPr>
        <p:spPr>
          <a:xfrm>
            <a:off x="1235537" y="3078591"/>
            <a:ext cx="4716447" cy="2078602"/>
          </a:xfrm>
          <a:prstGeom prst="rect">
            <a:avLst/>
          </a:prstGeom>
          <a:noFill/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Noto Sans Symbols"/>
              <a:buNone/>
            </a:pP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тивных районов. Для этого в каждом из та- ких районов создавались советы народно- го хозяйства (совнархозы). Был также соз- дан Совет народного хозяйства БССР.  Но совнархозы просуществовали до 1965 г., после чего снова вернулись к отраслевой системе управления. Решить поставлен- ную задачу с помощью только администра- тивных мер не удалось.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25805" y="871408"/>
            <a:ext cx="4078107" cy="5892865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136" name="Google Shape;136;p8"/>
          <p:cNvSpPr txBox="1"/>
          <p:nvPr>
            <p:ph type="title"/>
          </p:nvPr>
        </p:nvSpPr>
        <p:spPr>
          <a:xfrm>
            <a:off x="119336" y="0"/>
            <a:ext cx="11953328" cy="83671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500">
                <a:latin typeface="Cambria"/>
                <a:ea typeface="Cambria"/>
                <a:cs typeface="Cambria"/>
                <a:sym typeface="Cambria"/>
              </a:rPr>
              <a:t>Формирование промышленного комплекса в БССР</a:t>
            </a:r>
            <a:endParaRPr/>
          </a:p>
        </p:txBody>
      </p:sp>
      <p:sp>
        <p:nvSpPr>
          <p:cNvPr id="137" name="Google Shape;137;p8"/>
          <p:cNvSpPr txBox="1"/>
          <p:nvPr/>
        </p:nvSpPr>
        <p:spPr>
          <a:xfrm>
            <a:off x="4430341" y="1628800"/>
            <a:ext cx="7642323" cy="1405464"/>
          </a:xfrm>
          <a:prstGeom prst="rect">
            <a:avLst/>
          </a:prstGeom>
          <a:noFill/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Noto Sans Symbols"/>
              <a:buNone/>
            </a:pP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Во второй половине 1950-х гг. Н.С.Хрущёв поставил задачу в сжатые сроки догнать и превзойти крупные капиталистические страны по производству важнейшей продукции на душу населения. Такой про- дукцией считались чугун, сталь, уголь, нефть, газ, машины, станки, оборудование. Первоочередное внимание по-прежнему уделялось развитию тяжёлой промышленности.</a:t>
            </a:r>
            <a:endParaRPr/>
          </a:p>
        </p:txBody>
      </p:sp>
      <p:sp>
        <p:nvSpPr>
          <p:cNvPr id="138" name="Google Shape;138;p8"/>
          <p:cNvSpPr txBox="1"/>
          <p:nvPr/>
        </p:nvSpPr>
        <p:spPr>
          <a:xfrm>
            <a:off x="5303913" y="6381328"/>
            <a:ext cx="1656184" cy="38294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Никита Хрущёв</a:t>
            </a:r>
            <a:endParaRPr b="0"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86627" y="908720"/>
            <a:ext cx="6984430" cy="5820358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144" name="Google Shape;144;p9"/>
          <p:cNvSpPr txBox="1"/>
          <p:nvPr>
            <p:ph type="title"/>
          </p:nvPr>
        </p:nvSpPr>
        <p:spPr>
          <a:xfrm>
            <a:off x="119336" y="0"/>
            <a:ext cx="11953328" cy="83671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5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500">
                <a:latin typeface="Cambria"/>
                <a:ea typeface="Cambria"/>
                <a:cs typeface="Cambria"/>
                <a:sym typeface="Cambria"/>
              </a:rPr>
              <a:t>Формирование промышленного комплекса в БССР</a:t>
            </a:r>
            <a:endParaRPr/>
          </a:p>
        </p:txBody>
      </p:sp>
      <p:sp>
        <p:nvSpPr>
          <p:cNvPr id="145" name="Google Shape;145;p9"/>
          <p:cNvSpPr txBox="1"/>
          <p:nvPr/>
        </p:nvSpPr>
        <p:spPr>
          <a:xfrm>
            <a:off x="1199455" y="980728"/>
            <a:ext cx="6696745" cy="1152128"/>
          </a:xfrm>
          <a:prstGeom prst="rect">
            <a:avLst/>
          </a:prstGeom>
          <a:noFill/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Noto Sans Symbols"/>
              <a:buNone/>
            </a:pP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В 1958 г. начался выпуск первых карьерных самосвалов на Бе- лорусском автомобильном заводе (БелАЗ) в Жодино. В 1960 г. впервые в СССР в Минске на заводе электронных вычисли- тельных машин была произведена ЭВМ «Минск-1». В 1962 г. начал выпускать продукцию Минский завод холодильников. </a:t>
            </a:r>
            <a:endParaRPr/>
          </a:p>
        </p:txBody>
      </p:sp>
      <p:sp>
        <p:nvSpPr>
          <p:cNvPr id="146" name="Google Shape;146;p9"/>
          <p:cNvSpPr txBox="1"/>
          <p:nvPr/>
        </p:nvSpPr>
        <p:spPr>
          <a:xfrm>
            <a:off x="5240546" y="6261660"/>
            <a:ext cx="3015693" cy="59634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Социально-экономическое развитие БССР в 1955-1964 гг.</a:t>
            </a:r>
            <a:endParaRPr/>
          </a:p>
        </p:txBody>
      </p:sp>
      <p:sp>
        <p:nvSpPr>
          <p:cNvPr id="147" name="Google Shape;147;p9"/>
          <p:cNvSpPr txBox="1"/>
          <p:nvPr/>
        </p:nvSpPr>
        <p:spPr>
          <a:xfrm>
            <a:off x="1199455" y="2060848"/>
            <a:ext cx="6336706" cy="1152128"/>
          </a:xfrm>
          <a:prstGeom prst="rect">
            <a:avLst/>
          </a:prstGeom>
          <a:noFill/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Noto Sans Symbols"/>
              <a:buNone/>
            </a:pP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Участие БССР в решении поставленной задачи было связа- но с опережающим развитием машиностроения. Вышли на полную мощность построенные в первое послевоенное десятилетие крупные машиностроительные заводы союзного значения.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cdb2004c017l">
  <a:themeElements>
    <a:clrScheme name="sample 3">
      <a:dk1>
        <a:srgbClr val="4C665F"/>
      </a:dk1>
      <a:lt1>
        <a:srgbClr val="FFFFFF"/>
      </a:lt1>
      <a:dk2>
        <a:srgbClr val="000000"/>
      </a:dk2>
      <a:lt2>
        <a:srgbClr val="DDDDDD"/>
      </a:lt2>
      <a:accent1>
        <a:srgbClr val="845084"/>
      </a:accent1>
      <a:accent2>
        <a:srgbClr val="C26840"/>
      </a:accent2>
      <a:accent3>
        <a:srgbClr val="FFFFFF"/>
      </a:accent3>
      <a:accent4>
        <a:srgbClr val="405650"/>
      </a:accent4>
      <a:accent5>
        <a:srgbClr val="C2B3C2"/>
      </a:accent5>
      <a:accent6>
        <a:srgbClr val="B05E39"/>
      </a:accent6>
      <a:hlink>
        <a:srgbClr val="C8BA74"/>
      </a:hlink>
      <a:folHlink>
        <a:srgbClr val="438BA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2009-01-18T11:28:08Z</dcterms:created>
  <dc:creator>Ситник П.В.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Автор">
    <vt:lpwstr>Ситник П.В.</vt:lpwstr>
  </property>
  <property fmtid="{D5CDD505-2E9C-101B-9397-08002B2CF9AE}" pid="3" name="Дата создания">
    <vt:lpwstr>06.11.2022</vt:lpwstr>
  </property>
</Properties>
</file>