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embeddedFontLst>
    <p:embeddedFont>
      <p:font typeface="Quattrocento Sans"/>
      <p:regular r:id="rId20"/>
      <p:bold r:id="rId21"/>
      <p:italic r:id="rId22"/>
      <p:boldItalic r:id="rId23"/>
    </p:embeddedFont>
    <p:embeddedFont>
      <p:font typeface="Cambria Math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hsFPccO52DKQKZyqKGBvsbLFMp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A3DF83-82F6-4C86-9B9B-3205D1173AE3}">
  <a:tblStyle styleId="{2FA3DF83-82F6-4C86-9B9B-3205D1173AE3}" styleName="Table_0">
    <a:wholeTbl>
      <a:tcTxStyle b="off" i="off">
        <a:font>
          <a:latin typeface="Segoe Condensed"/>
          <a:ea typeface="Segoe Condensed"/>
          <a:cs typeface="Segoe Condense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DD1D6"/>
          </a:solidFill>
        </a:fill>
      </a:tcStyle>
    </a:band1H>
    <a:band2H>
      <a:tcTxStyle/>
    </a:band2H>
    <a:band1V>
      <a:tcTxStyle/>
      <a:tcStyle>
        <a:fill>
          <a:solidFill>
            <a:srgbClr val="CDD1D6"/>
          </a:solidFill>
        </a:fill>
      </a:tcStyle>
    </a:band1V>
    <a:band2V>
      <a:tcTxStyle/>
    </a:band2V>
    <a:la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regular.fntdata"/><Relationship Id="rId22" Type="http://schemas.openxmlformats.org/officeDocument/2006/relationships/font" Target="fonts/QuattrocentoSans-italic.fntdata"/><Relationship Id="rId21" Type="http://schemas.openxmlformats.org/officeDocument/2006/relationships/font" Target="fonts/QuattrocentoSans-bold.fntdata"/><Relationship Id="rId24" Type="http://schemas.openxmlformats.org/officeDocument/2006/relationships/font" Target="fonts/CambriaMath-regular.fntdata"/><Relationship Id="rId23" Type="http://schemas.openxmlformats.org/officeDocument/2006/relationships/font" Target="fonts/Quattrocento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" name="Google Shape;18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5"/>
            <p:cNvSpPr/>
            <p:nvPr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0" y="5180368"/>
              <a:ext cx="9144000" cy="16002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" name="Google Shape;21;p15"/>
            <p:cNvSpPr/>
            <p:nvPr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>
              <a:gsLst>
                <a:gs pos="0">
                  <a:srgbClr val="FFFFFF">
                    <a:alpha val="4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2" name="Google Shape;22;p15"/>
            <p:cNvCxnSpPr/>
            <p:nvPr/>
          </p:nvCxnSpPr>
          <p:spPr>
            <a:xfrm>
              <a:off x="0" y="5181600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" name="Google Shape;23;p15"/>
          <p:cNvSpPr txBox="1"/>
          <p:nvPr>
            <p:ph type="ctrTitle"/>
          </p:nvPr>
        </p:nvSpPr>
        <p:spPr>
          <a:xfrm>
            <a:off x="455676" y="3373031"/>
            <a:ext cx="8229600" cy="20436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Bookman Old Style"/>
              <a:buNone/>
              <a:defRPr sz="7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" type="subTitle"/>
          </p:nvPr>
        </p:nvSpPr>
        <p:spPr>
          <a:xfrm>
            <a:off x="566801" y="5429252"/>
            <a:ext cx="8129524" cy="75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35496" y="132671"/>
            <a:ext cx="9073008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6"/>
          <p:cNvSpPr/>
          <p:nvPr/>
        </p:nvSpPr>
        <p:spPr>
          <a:xfrm>
            <a:off x="0" y="0"/>
            <a:ext cx="9144000" cy="1196753"/>
          </a:xfrm>
          <a:prstGeom prst="rect">
            <a:avLst/>
          </a:prstGeom>
          <a:gradFill>
            <a:gsLst>
              <a:gs pos="0">
                <a:srgbClr val="3A5F7B">
                  <a:alpha val="89803"/>
                </a:srgbClr>
              </a:gs>
              <a:gs pos="39000">
                <a:srgbClr val="3A5F7B">
                  <a:alpha val="40000"/>
                </a:srgbClr>
              </a:gs>
              <a:gs pos="100000">
                <a:srgbClr val="A46721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" name="Google Shape;32;p16"/>
          <p:cNvSpPr/>
          <p:nvPr/>
        </p:nvSpPr>
        <p:spPr>
          <a:xfrm>
            <a:off x="0" y="1"/>
            <a:ext cx="9144000" cy="1196752"/>
          </a:xfrm>
          <a:prstGeom prst="rect">
            <a:avLst/>
          </a:prstGeom>
          <a:gradFill>
            <a:gsLst>
              <a:gs pos="0">
                <a:srgbClr val="3A5F7B">
                  <a:alpha val="24705"/>
                </a:srgbClr>
              </a:gs>
              <a:gs pos="39000">
                <a:srgbClr val="3A5F7B">
                  <a:alpha val="24705"/>
                </a:srgbClr>
              </a:gs>
              <a:gs pos="100000">
                <a:srgbClr val="A46721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3" name="Google Shape;33;p16"/>
          <p:cNvCxnSpPr/>
          <p:nvPr/>
        </p:nvCxnSpPr>
        <p:spPr>
          <a:xfrm>
            <a:off x="-10843" y="1202671"/>
            <a:ext cx="9144000" cy="15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>
  <p:cSld name="Заголовок раздела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6" name="Google Shape;36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17"/>
            <p:cNvSpPr/>
            <p:nvPr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" name="Google Shape;38;p17"/>
            <p:cNvSpPr/>
            <p:nvPr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9" name="Google Shape;39;p17"/>
            <p:cNvCxnSpPr/>
            <p:nvPr/>
          </p:nvCxnSpPr>
          <p:spPr>
            <a:xfrm>
              <a:off x="0" y="341312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" name="Google Shape;40;p17"/>
            <p:cNvCxnSpPr/>
            <p:nvPr/>
          </p:nvCxnSpPr>
          <p:spPr>
            <a:xfrm>
              <a:off x="0" y="6505575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1" name="Google Shape;41;p17"/>
          <p:cNvSpPr txBox="1"/>
          <p:nvPr>
            <p:ph type="title"/>
          </p:nvPr>
        </p:nvSpPr>
        <p:spPr>
          <a:xfrm>
            <a:off x="533402" y="3962402"/>
            <a:ext cx="81533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  <a:defRPr b="0" sz="4000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557276" y="5438776"/>
            <a:ext cx="8129524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" type="body"/>
          </p:nvPr>
        </p:nvSpPr>
        <p:spPr>
          <a:xfrm>
            <a:off x="5334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18"/>
          <p:cNvSpPr txBox="1"/>
          <p:nvPr>
            <p:ph idx="2" type="body"/>
          </p:nvPr>
        </p:nvSpPr>
        <p:spPr>
          <a:xfrm>
            <a:off x="46482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" type="body"/>
          </p:nvPr>
        </p:nvSpPr>
        <p:spPr>
          <a:xfrm>
            <a:off x="533400" y="1600201"/>
            <a:ext cx="3963988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9"/>
          <p:cNvSpPr txBox="1"/>
          <p:nvPr>
            <p:ph idx="2" type="body"/>
          </p:nvPr>
        </p:nvSpPr>
        <p:spPr>
          <a:xfrm>
            <a:off x="533400" y="2174877"/>
            <a:ext cx="3963988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19"/>
          <p:cNvSpPr txBox="1"/>
          <p:nvPr>
            <p:ph idx="3" type="body"/>
          </p:nvPr>
        </p:nvSpPr>
        <p:spPr>
          <a:xfrm>
            <a:off x="4645027" y="1600201"/>
            <a:ext cx="3965574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9"/>
          <p:cNvSpPr txBox="1"/>
          <p:nvPr>
            <p:ph idx="4" type="body"/>
          </p:nvPr>
        </p:nvSpPr>
        <p:spPr>
          <a:xfrm>
            <a:off x="4645027" y="2174877"/>
            <a:ext cx="3965574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19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533400" y="457200"/>
            <a:ext cx="2932114" cy="968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" type="body"/>
          </p:nvPr>
        </p:nvSpPr>
        <p:spPr>
          <a:xfrm>
            <a:off x="3575050" y="457200"/>
            <a:ext cx="5035550" cy="5562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2"/>
          <p:cNvSpPr txBox="1"/>
          <p:nvPr>
            <p:ph idx="2" type="body"/>
          </p:nvPr>
        </p:nvSpPr>
        <p:spPr>
          <a:xfrm>
            <a:off x="533400" y="1435101"/>
            <a:ext cx="2932114" cy="4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3"/>
          <p:cNvSpPr txBox="1"/>
          <p:nvPr>
            <p:ph idx="1" type="body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3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 b="0" i="0" sz="4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4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251520" y="3097538"/>
            <a:ext cx="8712967" cy="20436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Bookman Old Style"/>
              <a:buNone/>
            </a:pPr>
            <a:r>
              <a:rPr lang="ru-RU" sz="4800">
                <a:solidFill>
                  <a:schemeClr val="dk2"/>
                </a:solidFill>
              </a:rPr>
              <a:t>Экономика и её роль в жизни человека и общества (Ч. 1)</a:t>
            </a:r>
            <a:endParaRPr sz="480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07504" y="5429253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ru-RU"/>
              <a:t>ОБЩЕСТВОВЕДЕНИЕ (ПОВЫШЕННЫЙ УРОВЕНЬ). 10 КЛАСС</a:t>
            </a:r>
            <a:endParaRPr b="1"/>
          </a:p>
        </p:txBody>
      </p:sp>
      <p:sp>
        <p:nvSpPr>
          <p:cNvPr id="86" name="Google Shape;86;p1"/>
          <p:cNvSpPr txBox="1"/>
          <p:nvPr/>
        </p:nvSpPr>
        <p:spPr>
          <a:xfrm>
            <a:off x="107505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СИТНИК П.В.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3184" y="116632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ЛИЦЕЙ ИВАЦЕВИЧСКОГО РАЙОНА</a:t>
            </a:r>
            <a:endParaRPr b="1" i="0" sz="16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707903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2021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Блага, ресурсы, производство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257" name="Google Shape;257;p10"/>
          <p:cNvGrpSpPr/>
          <p:nvPr/>
        </p:nvGrpSpPr>
        <p:grpSpPr>
          <a:xfrm>
            <a:off x="180101" y="1967335"/>
            <a:ext cx="8783796" cy="4059680"/>
            <a:chOff x="589" y="570335"/>
            <a:chExt cx="8783796" cy="4059680"/>
          </a:xfrm>
        </p:grpSpPr>
        <p:sp>
          <p:nvSpPr>
            <p:cNvPr id="258" name="Google Shape;258;p10"/>
            <p:cNvSpPr/>
            <p:nvPr/>
          </p:nvSpPr>
          <p:spPr>
            <a:xfrm>
              <a:off x="7454485" y="3259230"/>
              <a:ext cx="91440" cy="5393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9" name="Google Shape;259;p10"/>
            <p:cNvSpPr/>
            <p:nvPr/>
          </p:nvSpPr>
          <p:spPr>
            <a:xfrm>
              <a:off x="4392487" y="1435693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0" name="Google Shape;260;p10"/>
            <p:cNvSpPr/>
            <p:nvPr/>
          </p:nvSpPr>
          <p:spPr>
            <a:xfrm>
              <a:off x="4346767" y="3259230"/>
              <a:ext cx="91440" cy="5393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1" name="Google Shape;261;p10"/>
            <p:cNvSpPr/>
            <p:nvPr/>
          </p:nvSpPr>
          <p:spPr>
            <a:xfrm>
              <a:off x="4346767" y="1435693"/>
              <a:ext cx="91440" cy="5393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2" name="Google Shape;262;p10"/>
            <p:cNvSpPr/>
            <p:nvPr/>
          </p:nvSpPr>
          <p:spPr>
            <a:xfrm>
              <a:off x="1284770" y="1435693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3" name="Google Shape;263;p10"/>
            <p:cNvSpPr/>
            <p:nvPr/>
          </p:nvSpPr>
          <p:spPr>
            <a:xfrm>
              <a:off x="2332289" y="570335"/>
              <a:ext cx="4120396" cy="86535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 txBox="1"/>
            <p:nvPr/>
          </p:nvSpPr>
          <p:spPr>
            <a:xfrm>
              <a:off x="2332289" y="570335"/>
              <a:ext cx="4120396" cy="8653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Экономические блага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89" y="1975049"/>
              <a:ext cx="2568361" cy="128418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 txBox="1"/>
            <p:nvPr/>
          </p:nvSpPr>
          <p:spPr>
            <a:xfrm>
              <a:off x="589" y="1975049"/>
              <a:ext cx="2568361" cy="12841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экономическое благо, произведённое для собственного потреб- ления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3108307" y="1975049"/>
              <a:ext cx="2568361" cy="128418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 txBox="1"/>
            <p:nvPr/>
          </p:nvSpPr>
          <p:spPr>
            <a:xfrm>
              <a:off x="3108307" y="1975049"/>
              <a:ext cx="2568361" cy="12841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экономическое благо, произведённое не для собственного потреб- ления, а для обмена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3108307" y="3798586"/>
              <a:ext cx="2568361" cy="83142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 txBox="1"/>
            <p:nvPr/>
          </p:nvSpPr>
          <p:spPr>
            <a:xfrm>
              <a:off x="3108307" y="3798586"/>
              <a:ext cx="2568361" cy="8314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товар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216024" y="1975049"/>
              <a:ext cx="2568361" cy="128418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0"/>
            <p:cNvSpPr txBox="1"/>
            <p:nvPr/>
          </p:nvSpPr>
          <p:spPr>
            <a:xfrm>
              <a:off x="6216024" y="1975049"/>
              <a:ext cx="2568361" cy="12841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целенаправленное по- лезное действие, ко- торое потребляется в процессе осуществле- 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6216024" y="3798586"/>
              <a:ext cx="2568361" cy="83142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0"/>
            <p:cNvSpPr txBox="1"/>
            <p:nvPr/>
          </p:nvSpPr>
          <p:spPr>
            <a:xfrm>
              <a:off x="6216024" y="3798586"/>
              <a:ext cx="2568361" cy="8314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услуга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Блага, ресурсы, производство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1187624" y="1340768"/>
            <a:ext cx="6552728" cy="504056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Общественное производство основано на разделении труда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81" name="Google Shape;281;p11"/>
          <p:cNvGrpSpPr/>
          <p:nvPr/>
        </p:nvGrpSpPr>
        <p:grpSpPr>
          <a:xfrm>
            <a:off x="259114" y="3226658"/>
            <a:ext cx="8625770" cy="1361963"/>
            <a:chOff x="7594" y="1351018"/>
            <a:chExt cx="8625770" cy="1361963"/>
          </a:xfrm>
        </p:grpSpPr>
        <p:sp>
          <p:nvSpPr>
            <p:cNvPr id="282" name="Google Shape;282;p11"/>
            <p:cNvSpPr/>
            <p:nvPr/>
          </p:nvSpPr>
          <p:spPr>
            <a:xfrm>
              <a:off x="7594" y="1351018"/>
              <a:ext cx="2269939" cy="136196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1"/>
            <p:cNvSpPr txBox="1"/>
            <p:nvPr/>
          </p:nvSpPr>
          <p:spPr>
            <a:xfrm>
              <a:off x="47485" y="1390909"/>
              <a:ext cx="2190157" cy="12821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отделение скотоводства от земледелия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2504528" y="1750527"/>
              <a:ext cx="481227" cy="562945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6C747B"/>
                </a:gs>
                <a:gs pos="65000">
                  <a:srgbClr val="98A3AD"/>
                </a:gs>
                <a:gs pos="100000">
                  <a:srgbClr val="A1AAB6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1"/>
            <p:cNvSpPr txBox="1"/>
            <p:nvPr/>
          </p:nvSpPr>
          <p:spPr>
            <a:xfrm>
              <a:off x="2504528" y="1863116"/>
              <a:ext cx="336859" cy="337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3185510" y="1351018"/>
              <a:ext cx="2269939" cy="136196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1"/>
            <p:cNvSpPr txBox="1"/>
            <p:nvPr/>
          </p:nvSpPr>
          <p:spPr>
            <a:xfrm>
              <a:off x="3225401" y="1390909"/>
              <a:ext cx="2190157" cy="12821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выделение ремесла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82443" y="1750527"/>
              <a:ext cx="481227" cy="562945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6C747B"/>
                </a:gs>
                <a:gs pos="65000">
                  <a:srgbClr val="98A3AD"/>
                </a:gs>
                <a:gs pos="100000">
                  <a:srgbClr val="A1AAB6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1"/>
            <p:cNvSpPr txBox="1"/>
            <p:nvPr/>
          </p:nvSpPr>
          <p:spPr>
            <a:xfrm>
              <a:off x="5682443" y="1863116"/>
              <a:ext cx="336859" cy="337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363425" y="1351018"/>
              <a:ext cx="2269939" cy="136196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1"/>
            <p:cNvSpPr txBox="1"/>
            <p:nvPr/>
          </p:nvSpPr>
          <p:spPr>
            <a:xfrm>
              <a:off x="6403316" y="1390909"/>
              <a:ext cx="2190157" cy="12821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отделение торговли от производства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92" name="Google Shape;292;p11"/>
          <p:cNvGrpSpPr/>
          <p:nvPr/>
        </p:nvGrpSpPr>
        <p:grpSpPr>
          <a:xfrm>
            <a:off x="1480964" y="2364888"/>
            <a:ext cx="6182072" cy="577552"/>
            <a:chOff x="3185510" y="1351018"/>
            <a:chExt cx="2269939" cy="1361963"/>
          </a:xfrm>
        </p:grpSpPr>
        <p:sp>
          <p:nvSpPr>
            <p:cNvPr id="293" name="Google Shape;293;p11"/>
            <p:cNvSpPr/>
            <p:nvPr/>
          </p:nvSpPr>
          <p:spPr>
            <a:xfrm>
              <a:off x="3185510" y="1351018"/>
              <a:ext cx="2269939" cy="136196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 txBox="1"/>
            <p:nvPr/>
          </p:nvSpPr>
          <p:spPr>
            <a:xfrm>
              <a:off x="3225401" y="1390909"/>
              <a:ext cx="2190157" cy="12821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 общественного разделения труда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899592" y="4860412"/>
            <a:ext cx="2592288" cy="792088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Общественное разделение труда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96" name="Google Shape;296;p11"/>
          <p:cNvSpPr/>
          <p:nvPr/>
        </p:nvSpPr>
        <p:spPr>
          <a:xfrm>
            <a:off x="899592" y="5786876"/>
            <a:ext cx="2592288" cy="792088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Специализация производства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97" name="Google Shape;297;p11"/>
          <p:cNvSpPr/>
          <p:nvPr/>
        </p:nvSpPr>
        <p:spPr>
          <a:xfrm>
            <a:off x="5580112" y="5028292"/>
            <a:ext cx="2808312" cy="1400596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Появление множества отраслей материального производства и немате- риальной сферы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3635896" y="5084732"/>
            <a:ext cx="1872208" cy="489248"/>
          </a:xfrm>
          <a:prstGeom prst="rightArrow">
            <a:avLst>
              <a:gd fmla="val 50000" name="adj1"/>
              <a:gd fmla="val 122891" name="adj2"/>
            </a:avLst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9" name="Google Shape;299;p11"/>
          <p:cNvSpPr/>
          <p:nvPr/>
        </p:nvSpPr>
        <p:spPr>
          <a:xfrm>
            <a:off x="3599892" y="5877846"/>
            <a:ext cx="1872208" cy="489248"/>
          </a:xfrm>
          <a:prstGeom prst="rightArrow">
            <a:avLst>
              <a:gd fmla="val 50000" name="adj1"/>
              <a:gd fmla="val 122891" name="adj2"/>
            </a:avLst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Блага, ресурсы, производство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179512" y="1988840"/>
            <a:ext cx="8856984" cy="648072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Экономические ресурсы</a:t>
            </a:r>
            <a:endParaRPr b="1" i="0" sz="20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179512" y="2780928"/>
            <a:ext cx="8856984" cy="1152128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все виды природных и человеческих возможностей, которыми располагает общество и которые используются для создания экономических благ с целью удовлетворения человеческих потребностей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179512" y="4221088"/>
            <a:ext cx="3024336" cy="1152128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Потребности безграничны</a:t>
            </a:r>
            <a:endParaRPr b="1" i="0" sz="20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6000688" y="4221088"/>
            <a:ext cx="3024336" cy="1152128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Ресурсы ограничены</a:t>
            </a:r>
            <a:endParaRPr b="1" i="0" sz="20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Блага, ресурсы, производство</a:t>
            </a:r>
            <a:endParaRPr sz="4000">
              <a:solidFill>
                <a:schemeClr val="lt1"/>
              </a:solidFill>
            </a:endParaRPr>
          </a:p>
        </p:txBody>
      </p:sp>
      <p:graphicFrame>
        <p:nvGraphicFramePr>
          <p:cNvPr id="314" name="Google Shape;314;p13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{2FA3DF83-82F6-4C86-9B9B-3205D1173AE3}</a:tableStyleId>
              </a:tblPr>
              <a:tblGrid>
                <a:gridCol w="2022650"/>
                <a:gridCol w="6690325"/>
              </a:tblGrid>
              <a:tr h="5878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Экономические ресурсы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135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Трудовые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Трудоспособное население (люди с разной профессиональной подготовкой, уровнем квалификации, предпринимательски- ми способностями и т.п.)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35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Природные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Разведанные запасы полезных ископаемых, земля и её недра, лесные и водные ресурсы, природно-климатические условия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94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Финансовые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Денежные средства, которые общество готово выделить на организацию производства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94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Материальные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Совокупность средств производства (сырьё, материалы, топ- ливо, оборудование)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План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533400" y="1600200"/>
            <a:ext cx="8077200" cy="44116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Понятие экономики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Блага, ресурсы, производство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Понятие экономики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2402682" y="6397478"/>
            <a:ext cx="296140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Ксенофонт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179512" y="1412776"/>
            <a:ext cx="5040560" cy="936104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Слово 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«экономика»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пришло к нам из Древней Греции (управление личным хозяйством, домоводство).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https://i.pinimg.com/originals/0c/1b/8d/0c1b8d005475593501a86de1a1d165b4.jpg"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4088" y="1412776"/>
            <a:ext cx="3595514" cy="5265368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04" name="Google Shape;104;p3"/>
          <p:cNvSpPr/>
          <p:nvPr/>
        </p:nvSpPr>
        <p:spPr>
          <a:xfrm>
            <a:off x="179512" y="2420888"/>
            <a:ext cx="5040560" cy="1440160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Впервые понятие 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«экономика»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использовал древнегреческий мыслитель и политический деятель 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Ксенофонт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(около 430 г. до н.э. – не ранее 356 г. до н.э.) в труде «Домострой».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Понятие экономики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10" name="Google Shape;110;p4"/>
          <p:cNvGrpSpPr/>
          <p:nvPr/>
        </p:nvGrpSpPr>
        <p:grpSpPr>
          <a:xfrm>
            <a:off x="535354" y="1397265"/>
            <a:ext cx="8073291" cy="5199821"/>
            <a:chOff x="283834" y="265"/>
            <a:chExt cx="8073291" cy="5199821"/>
          </a:xfrm>
        </p:grpSpPr>
        <p:sp>
          <p:nvSpPr>
            <p:cNvPr id="111" name="Google Shape;111;p4"/>
            <p:cNvSpPr/>
            <p:nvPr/>
          </p:nvSpPr>
          <p:spPr>
            <a:xfrm>
              <a:off x="7064099" y="3667471"/>
              <a:ext cx="91440" cy="52386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2" name="Google Shape;112;p4"/>
            <p:cNvSpPr/>
            <p:nvPr/>
          </p:nvSpPr>
          <p:spPr>
            <a:xfrm>
              <a:off x="5600578" y="2617164"/>
              <a:ext cx="1509240" cy="52386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3" name="Google Shape;113;p4"/>
            <p:cNvSpPr/>
            <p:nvPr/>
          </p:nvSpPr>
          <p:spPr>
            <a:xfrm>
              <a:off x="4045617" y="3667471"/>
              <a:ext cx="91440" cy="52386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4" name="Google Shape;114;p4"/>
            <p:cNvSpPr/>
            <p:nvPr/>
          </p:nvSpPr>
          <p:spPr>
            <a:xfrm>
              <a:off x="4091337" y="2617164"/>
              <a:ext cx="1509240" cy="52386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5" name="Google Shape;115;p4"/>
            <p:cNvSpPr/>
            <p:nvPr/>
          </p:nvSpPr>
          <p:spPr>
            <a:xfrm>
              <a:off x="3741018" y="505287"/>
              <a:ext cx="1859559" cy="52386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6" name="Google Shape;116;p4"/>
            <p:cNvSpPr/>
            <p:nvPr/>
          </p:nvSpPr>
          <p:spPr>
            <a:xfrm>
              <a:off x="1881459" y="505287"/>
              <a:ext cx="1859559" cy="52386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7" name="Google Shape;117;p4"/>
            <p:cNvSpPr/>
            <p:nvPr/>
          </p:nvSpPr>
          <p:spPr>
            <a:xfrm>
              <a:off x="2493712" y="265"/>
              <a:ext cx="2494613" cy="50502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2493712" y="265"/>
              <a:ext cx="2494613" cy="5050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Экономика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283834" y="1029155"/>
              <a:ext cx="3195250" cy="158800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283834" y="1029155"/>
              <a:ext cx="3195250" cy="15880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способ организации деятель- ности людей по созданию жизненных благ, необходи- мых для удовлетворения пот- ребностей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002953" y="1029155"/>
              <a:ext cx="3195250" cy="158800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 txBox="1"/>
            <p:nvPr/>
          </p:nvSpPr>
          <p:spPr>
            <a:xfrm>
              <a:off x="4002953" y="1029155"/>
              <a:ext cx="3195250" cy="15880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наука, которая исследует, как используются имеющиеся ограниченные ресурсы для удовлетворения неограни- ченных потребностей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2844030" y="3141033"/>
              <a:ext cx="2494613" cy="52643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2844030" y="3141033"/>
              <a:ext cx="2494613" cy="5264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макроэкономика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844030" y="4191340"/>
              <a:ext cx="2494613" cy="100874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2844030" y="4191340"/>
              <a:ext cx="2494613" cy="10087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рассматривает эконо- мические вопросы в масштабах страны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862512" y="3141033"/>
              <a:ext cx="2494613" cy="52643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5862512" y="3141033"/>
              <a:ext cx="2494613" cy="5264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микроэкономика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862512" y="4191340"/>
              <a:ext cx="2494613" cy="100874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4"/>
            <p:cNvSpPr txBox="1"/>
            <p:nvPr/>
          </p:nvSpPr>
          <p:spPr>
            <a:xfrm>
              <a:off x="5862512" y="4191340"/>
              <a:ext cx="2494613" cy="10087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рассматривает вопро- сы одной экономичес- кой единицы, сферы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Блага, ресурсы, производство</a:t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179512" y="1340768"/>
            <a:ext cx="8856984" cy="648072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Блага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- любые вещи или средства, которые способны удовлетворить какую-нибудь потребность экономического субъекта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37" name="Google Shape;137;p5"/>
          <p:cNvGrpSpPr/>
          <p:nvPr/>
        </p:nvGrpSpPr>
        <p:grpSpPr>
          <a:xfrm>
            <a:off x="201149" y="2208530"/>
            <a:ext cx="8813708" cy="4313147"/>
            <a:chOff x="21637" y="3666"/>
            <a:chExt cx="8813708" cy="4313147"/>
          </a:xfrm>
        </p:grpSpPr>
        <p:sp>
          <p:nvSpPr>
            <p:cNvPr id="138" name="Google Shape;138;p5"/>
            <p:cNvSpPr/>
            <p:nvPr/>
          </p:nvSpPr>
          <p:spPr>
            <a:xfrm>
              <a:off x="6669638" y="2527763"/>
              <a:ext cx="91440" cy="33375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9" name="Google Shape;139;p5"/>
            <p:cNvSpPr/>
            <p:nvPr/>
          </p:nvSpPr>
          <p:spPr>
            <a:xfrm>
              <a:off x="6669638" y="1399341"/>
              <a:ext cx="91440" cy="33375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0" name="Google Shape;140;p5"/>
            <p:cNvSpPr/>
            <p:nvPr/>
          </p:nvSpPr>
          <p:spPr>
            <a:xfrm>
              <a:off x="4428492" y="518377"/>
              <a:ext cx="2286866" cy="3337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1" name="Google Shape;141;p5"/>
            <p:cNvSpPr/>
            <p:nvPr/>
          </p:nvSpPr>
          <p:spPr>
            <a:xfrm>
              <a:off x="2095905" y="2527763"/>
              <a:ext cx="91440" cy="33375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2" name="Google Shape;142;p5"/>
            <p:cNvSpPr/>
            <p:nvPr/>
          </p:nvSpPr>
          <p:spPr>
            <a:xfrm>
              <a:off x="2095905" y="1399341"/>
              <a:ext cx="91440" cy="33375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3" name="Google Shape;143;p5"/>
            <p:cNvSpPr/>
            <p:nvPr/>
          </p:nvSpPr>
          <p:spPr>
            <a:xfrm>
              <a:off x="2141625" y="518377"/>
              <a:ext cx="2286866" cy="33375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4" name="Google Shape;144;p5"/>
            <p:cNvSpPr/>
            <p:nvPr/>
          </p:nvSpPr>
          <p:spPr>
            <a:xfrm>
              <a:off x="2957331" y="3666"/>
              <a:ext cx="2942321" cy="51471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2957331" y="3666"/>
              <a:ext cx="2942321" cy="5147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Блага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1637" y="852136"/>
              <a:ext cx="4239974" cy="54720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21637" y="852136"/>
              <a:ext cx="4239974" cy="5472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природные (неэкономические)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1637" y="1733100"/>
              <a:ext cx="4239974" cy="79466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21637" y="1733100"/>
              <a:ext cx="4239974" cy="7946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имеются в неограниченном количестве, предоставляется природой без усилий человека (вода, воздух и т. д.)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1637" y="2861522"/>
              <a:ext cx="4239974" cy="145529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21637" y="2861522"/>
              <a:ext cx="4239974" cy="14552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существуют в природе «свободно», в ко- личестве, достаточном для полного и постоянного удовлетворения потреб- ностей человека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595371" y="852136"/>
              <a:ext cx="4239974" cy="54720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4595371" y="852136"/>
              <a:ext cx="4239974" cy="5472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4595371" y="1733100"/>
              <a:ext cx="4239974" cy="79466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 txBox="1"/>
            <p:nvPr/>
          </p:nvSpPr>
          <p:spPr>
            <a:xfrm>
              <a:off x="4595371" y="1733100"/>
              <a:ext cx="4239974" cy="7946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произведённые средства для удовлетворения потребностей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4595371" y="2861522"/>
              <a:ext cx="4239974" cy="145529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4595371" y="2861522"/>
              <a:ext cx="4239974" cy="14552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являются редким благом, выступают объектом или результатом экономичес- кой деятельности, т. е. их можно полу- чить в количестве, ограниченном по сравнению с удовлетворяемыми пот- ребностями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Блага, ресурсы, производство</a:t>
            </a:r>
            <a:endParaRPr/>
          </a:p>
        </p:txBody>
      </p:sp>
      <p:grpSp>
        <p:nvGrpSpPr>
          <p:cNvPr id="163" name="Google Shape;163;p6"/>
          <p:cNvGrpSpPr/>
          <p:nvPr/>
        </p:nvGrpSpPr>
        <p:grpSpPr>
          <a:xfrm>
            <a:off x="761467" y="1872349"/>
            <a:ext cx="7837088" cy="3734338"/>
            <a:chOff x="5891" y="802165"/>
            <a:chExt cx="7837088" cy="3734338"/>
          </a:xfrm>
        </p:grpSpPr>
        <p:sp>
          <p:nvSpPr>
            <p:cNvPr id="164" name="Google Shape;164;p6"/>
            <p:cNvSpPr/>
            <p:nvPr/>
          </p:nvSpPr>
          <p:spPr>
            <a:xfrm>
              <a:off x="5912182" y="2043189"/>
              <a:ext cx="91440" cy="29677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5" name="Google Shape;165;p6"/>
            <p:cNvSpPr/>
            <p:nvPr/>
          </p:nvSpPr>
          <p:spPr>
            <a:xfrm>
              <a:off x="3924436" y="1259842"/>
              <a:ext cx="2033466" cy="2967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6" name="Google Shape;166;p6"/>
            <p:cNvSpPr/>
            <p:nvPr/>
          </p:nvSpPr>
          <p:spPr>
            <a:xfrm>
              <a:off x="1845249" y="2043189"/>
              <a:ext cx="91440" cy="30685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7" name="Google Shape;167;p6"/>
            <p:cNvSpPr/>
            <p:nvPr/>
          </p:nvSpPr>
          <p:spPr>
            <a:xfrm>
              <a:off x="1890969" y="1259842"/>
              <a:ext cx="2033466" cy="29677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8" name="Google Shape;168;p6"/>
            <p:cNvSpPr/>
            <p:nvPr/>
          </p:nvSpPr>
          <p:spPr>
            <a:xfrm>
              <a:off x="2232248" y="802165"/>
              <a:ext cx="3384375" cy="45767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 txBox="1"/>
            <p:nvPr/>
          </p:nvSpPr>
          <p:spPr>
            <a:xfrm>
              <a:off x="2232248" y="802165"/>
              <a:ext cx="3384375" cy="4576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Экономические блага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5891" y="1556618"/>
              <a:ext cx="3770156" cy="48657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5891" y="1556618"/>
              <a:ext cx="3770156" cy="4865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материальные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5891" y="2350042"/>
              <a:ext cx="3770156" cy="218646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 txBox="1"/>
            <p:nvPr/>
          </p:nvSpPr>
          <p:spPr>
            <a:xfrm>
              <a:off x="5891" y="2350042"/>
              <a:ext cx="3770156" cy="2186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предметы потребления (пища, одежда, жилище); средства прои- зводства и отношения по присвое- нию материальных благ (патенты, авторские права, закладные)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072823" y="1556618"/>
              <a:ext cx="3770156" cy="48657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4072823" y="1556618"/>
              <a:ext cx="3770156" cy="4865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нематериальные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4072823" y="2339965"/>
              <a:ext cx="3770156" cy="218646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6"/>
            <p:cNvSpPr txBox="1"/>
            <p:nvPr/>
          </p:nvSpPr>
          <p:spPr>
            <a:xfrm>
              <a:off x="4072823" y="2339965"/>
              <a:ext cx="3770156" cy="2186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блага, воздействующие на разви- тие способностей человека и соз- даваемые в непроизводственной сфере (в здравоохранении, обра- зовании, искусстве, кино и т. д.)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Блага, ресурсы, производство</a:t>
            </a:r>
            <a:endParaRPr/>
          </a:p>
        </p:txBody>
      </p:sp>
      <p:grpSp>
        <p:nvGrpSpPr>
          <p:cNvPr id="183" name="Google Shape;183;p7"/>
          <p:cNvGrpSpPr/>
          <p:nvPr/>
        </p:nvGrpSpPr>
        <p:grpSpPr>
          <a:xfrm>
            <a:off x="179512" y="1541013"/>
            <a:ext cx="8712382" cy="5017079"/>
            <a:chOff x="0" y="144013"/>
            <a:chExt cx="8712382" cy="5017079"/>
          </a:xfrm>
        </p:grpSpPr>
        <p:sp>
          <p:nvSpPr>
            <p:cNvPr id="184" name="Google Shape;184;p7"/>
            <p:cNvSpPr/>
            <p:nvPr/>
          </p:nvSpPr>
          <p:spPr>
            <a:xfrm>
              <a:off x="7393008" y="2328420"/>
              <a:ext cx="91440" cy="5349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5" name="Google Shape;185;p7"/>
            <p:cNvSpPr/>
            <p:nvPr/>
          </p:nvSpPr>
          <p:spPr>
            <a:xfrm>
              <a:off x="4356484" y="968653"/>
              <a:ext cx="3082244" cy="5349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6" name="Google Shape;186;p7"/>
            <p:cNvSpPr/>
            <p:nvPr/>
          </p:nvSpPr>
          <p:spPr>
            <a:xfrm>
              <a:off x="4310763" y="2328420"/>
              <a:ext cx="91440" cy="5349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7" name="Google Shape;187;p7"/>
            <p:cNvSpPr/>
            <p:nvPr/>
          </p:nvSpPr>
          <p:spPr>
            <a:xfrm>
              <a:off x="4310763" y="968653"/>
              <a:ext cx="91440" cy="5349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8" name="Google Shape;188;p7"/>
            <p:cNvSpPr/>
            <p:nvPr/>
          </p:nvSpPr>
          <p:spPr>
            <a:xfrm>
              <a:off x="1227934" y="2328420"/>
              <a:ext cx="91440" cy="567680"/>
            </a:xfrm>
            <a:custGeom>
              <a:rect b="b" l="l" r="r" t="t"/>
              <a:pathLst>
                <a:path extrusionOk="0" h="120000" w="120000">
                  <a:moveTo>
                    <a:pt x="60766" y="0"/>
                  </a:moveTo>
                  <a:lnTo>
                    <a:pt x="60766" y="63461"/>
                  </a:lnTo>
                  <a:lnTo>
                    <a:pt x="60000" y="63461"/>
                  </a:ln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7"/>
            <p:cNvSpPr/>
            <p:nvPr/>
          </p:nvSpPr>
          <p:spPr>
            <a:xfrm>
              <a:off x="1274239" y="968653"/>
              <a:ext cx="3082244" cy="53493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7"/>
            <p:cNvSpPr/>
            <p:nvPr/>
          </p:nvSpPr>
          <p:spPr>
            <a:xfrm>
              <a:off x="2520281" y="144013"/>
              <a:ext cx="3672404" cy="82464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2520281" y="144013"/>
              <a:ext cx="3672404" cy="8246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Экономические блага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584" y="1503588"/>
              <a:ext cx="2547309" cy="82483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7"/>
            <p:cNvSpPr txBox="1"/>
            <p:nvPr/>
          </p:nvSpPr>
          <p:spPr>
            <a:xfrm>
              <a:off x="584" y="1503588"/>
              <a:ext cx="2547309" cy="8248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взаимозаменяемы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0" y="2896101"/>
              <a:ext cx="2547309" cy="226499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7"/>
            <p:cNvSpPr txBox="1"/>
            <p:nvPr/>
          </p:nvSpPr>
          <p:spPr>
            <a:xfrm>
              <a:off x="0" y="2896101"/>
              <a:ext cx="2547309" cy="22649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обладают схожими для человека свойствами и могут быть заменены друг на друга без осо- бых усилий (колбаса и сосиски)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3082829" y="1503588"/>
              <a:ext cx="2547309" cy="82483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3082829" y="1503588"/>
              <a:ext cx="2547309" cy="8248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взаимодополняемые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082829" y="2863355"/>
              <a:ext cx="2547309" cy="226499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3082829" y="2863355"/>
              <a:ext cx="2547309" cy="22649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их качество может воз- расти при их совмест- ном потреблении (кофе и сахар)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6165073" y="1503588"/>
              <a:ext cx="2547309" cy="82483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7"/>
            <p:cNvSpPr txBox="1"/>
            <p:nvPr/>
          </p:nvSpPr>
          <p:spPr>
            <a:xfrm>
              <a:off x="6165073" y="1503588"/>
              <a:ext cx="2547309" cy="8248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уникальные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6165073" y="2863355"/>
              <a:ext cx="2547309" cy="226499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7"/>
            <p:cNvSpPr txBox="1"/>
            <p:nvPr/>
          </p:nvSpPr>
          <p:spPr>
            <a:xfrm>
              <a:off x="6165073" y="2863355"/>
              <a:ext cx="2547309" cy="22649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 могут быть замене- ны по причине отсутст- вия аналогов и не нуж- даются в дополнениях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Блага, ресурсы, производство</a:t>
            </a:r>
            <a:endParaRPr/>
          </a:p>
        </p:txBody>
      </p:sp>
      <p:grpSp>
        <p:nvGrpSpPr>
          <p:cNvPr id="209" name="Google Shape;209;p8"/>
          <p:cNvGrpSpPr/>
          <p:nvPr/>
        </p:nvGrpSpPr>
        <p:grpSpPr>
          <a:xfrm>
            <a:off x="258060" y="1412775"/>
            <a:ext cx="8699887" cy="5195762"/>
            <a:chOff x="6540" y="72007"/>
            <a:chExt cx="8699887" cy="5195762"/>
          </a:xfrm>
        </p:grpSpPr>
        <p:sp>
          <p:nvSpPr>
            <p:cNvPr id="210" name="Google Shape;210;p8"/>
            <p:cNvSpPr/>
            <p:nvPr/>
          </p:nvSpPr>
          <p:spPr>
            <a:xfrm>
              <a:off x="6568097" y="1449658"/>
              <a:ext cx="91440" cy="32944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1" name="Google Shape;211;p8"/>
            <p:cNvSpPr/>
            <p:nvPr/>
          </p:nvSpPr>
          <p:spPr>
            <a:xfrm>
              <a:off x="4356484" y="580071"/>
              <a:ext cx="2257333" cy="3294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2" name="Google Shape;212;p8"/>
            <p:cNvSpPr/>
            <p:nvPr/>
          </p:nvSpPr>
          <p:spPr>
            <a:xfrm>
              <a:off x="2053430" y="1449658"/>
              <a:ext cx="91440" cy="3406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3" name="Google Shape;213;p8"/>
            <p:cNvSpPr/>
            <p:nvPr/>
          </p:nvSpPr>
          <p:spPr>
            <a:xfrm>
              <a:off x="2099150" y="580071"/>
              <a:ext cx="2257333" cy="32944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4" name="Google Shape;214;p8"/>
            <p:cNvSpPr/>
            <p:nvPr/>
          </p:nvSpPr>
          <p:spPr>
            <a:xfrm>
              <a:off x="2478000" y="72007"/>
              <a:ext cx="3756967" cy="50806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 txBox="1"/>
            <p:nvPr/>
          </p:nvSpPr>
          <p:spPr>
            <a:xfrm>
              <a:off x="2478000" y="72007"/>
              <a:ext cx="3756967" cy="5080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Экономические блага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540" y="909520"/>
              <a:ext cx="4185219" cy="54013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 txBox="1"/>
            <p:nvPr/>
          </p:nvSpPr>
          <p:spPr>
            <a:xfrm>
              <a:off x="6540" y="909520"/>
              <a:ext cx="4185219" cy="5401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540" y="1790292"/>
              <a:ext cx="4185219" cy="347747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8"/>
            <p:cNvSpPr txBox="1"/>
            <p:nvPr/>
          </p:nvSpPr>
          <p:spPr>
            <a:xfrm>
              <a:off x="6540" y="1790292"/>
              <a:ext cx="4185219" cy="34774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приносят положительные внешние эф- фекты всем, как только становятся дос- тупными для кого-то;  характеризуют- ся признаками неисключаемости и не- избирательности; если общественное благо создано, затруднительно не поз- волить кому-то пользоваться им, даже если человек не желает платить;  пот- ребление блага одним человеком не снижает для других возможности поль- зоваться этим же благом (все имеют общественные блага в одинаковом количестве) (например, маяки)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4521208" y="909520"/>
              <a:ext cx="4185219" cy="54013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8"/>
            <p:cNvSpPr txBox="1"/>
            <p:nvPr/>
          </p:nvSpPr>
          <p:spPr>
            <a:xfrm>
              <a:off x="4521208" y="909520"/>
              <a:ext cx="4185219" cy="5401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частные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4521208" y="1779107"/>
              <a:ext cx="4185219" cy="347747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4521208" y="1779107"/>
              <a:ext cx="4185219" cy="34774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 обладают подобными свойствами (например, хлеб, который продаётся в магазинах, во-первых, не доступен то- му, кто не заплатит за него, а во-вто- рых, потребление хлеба одними людь- ми влияет на величину его потребле- ния другими)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Блага, ресурсы, производство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179512" y="1268760"/>
            <a:ext cx="8856984" cy="648072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Общественное воспроизводство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– процесс производства, распределения, обмена и потребления благ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30" name="Google Shape;230;p9"/>
          <p:cNvGrpSpPr/>
          <p:nvPr/>
        </p:nvGrpSpPr>
        <p:grpSpPr>
          <a:xfrm>
            <a:off x="734142" y="2061107"/>
            <a:ext cx="7941096" cy="2735784"/>
            <a:chOff x="554630" y="259"/>
            <a:chExt cx="7941096" cy="2735784"/>
          </a:xfrm>
        </p:grpSpPr>
        <p:sp>
          <p:nvSpPr>
            <p:cNvPr id="231" name="Google Shape;231;p9"/>
            <p:cNvSpPr/>
            <p:nvPr/>
          </p:nvSpPr>
          <p:spPr>
            <a:xfrm>
              <a:off x="2664293" y="259"/>
              <a:ext cx="3528397" cy="63529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9"/>
            <p:cNvSpPr txBox="1"/>
            <p:nvPr/>
          </p:nvSpPr>
          <p:spPr>
            <a:xfrm>
              <a:off x="2695306" y="31272"/>
              <a:ext cx="3466371" cy="5732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распределение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(установление доли в созданном продукте)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236258" y="630492"/>
              <a:ext cx="2100486" cy="2100486"/>
            </a:xfrm>
            <a:custGeom>
              <a:rect b="b" l="l" r="r" t="t"/>
              <a:pathLst>
                <a:path extrusionOk="0" h="120000" w="120000">
                  <a:moveTo>
                    <a:pt x="65529" y="255"/>
                  </a:moveTo>
                  <a:lnTo>
                    <a:pt x="65529" y="255"/>
                  </a:lnTo>
                  <a:cubicBezTo>
                    <a:pt x="77811" y="1392"/>
                    <a:pt x="89445" y="6286"/>
                    <a:pt x="98846" y="14273"/>
                  </a:cubicBezTo>
                </a:path>
              </a:pathLst>
            </a:custGeom>
            <a:noFill/>
            <a:ln cap="rnd" cmpd="sng" w="28575">
              <a:solidFill>
                <a:srgbClr val="1D2F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225748" y="1023592"/>
              <a:ext cx="3269978" cy="63529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9"/>
            <p:cNvSpPr txBox="1"/>
            <p:nvPr/>
          </p:nvSpPr>
          <p:spPr>
            <a:xfrm>
              <a:off x="5256761" y="1054605"/>
              <a:ext cx="3207952" cy="5732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обмен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(получение взамен)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230983" y="9033"/>
              <a:ext cx="2100486" cy="2100486"/>
            </a:xfrm>
            <a:custGeom>
              <a:rect b="b" l="l" r="r" t="t"/>
              <a:pathLst>
                <a:path extrusionOk="0" h="120000" w="120000">
                  <a:moveTo>
                    <a:pt x="101133" y="103681"/>
                  </a:moveTo>
                  <a:cubicBezTo>
                    <a:pt x="91182" y="113052"/>
                    <a:pt x="78329" y="118744"/>
                    <a:pt x="64702" y="119815"/>
                  </a:cubicBezTo>
                </a:path>
              </a:pathLst>
            </a:custGeom>
            <a:noFill/>
            <a:ln cap="rnd" cmpd="sng" w="28575">
              <a:solidFill>
                <a:srgbClr val="1D2F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2793502" y="2100745"/>
              <a:ext cx="3269978" cy="63529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9"/>
            <p:cNvSpPr txBox="1"/>
            <p:nvPr/>
          </p:nvSpPr>
          <p:spPr>
            <a:xfrm>
              <a:off x="2824515" y="2131758"/>
              <a:ext cx="3207952" cy="5732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потребление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(удовлетво- рение потребностей)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2656954" y="2036"/>
              <a:ext cx="2100486" cy="2100486"/>
            </a:xfrm>
            <a:custGeom>
              <a:rect b="b" l="l" r="r" t="t"/>
              <a:pathLst>
                <a:path extrusionOk="0" h="120000" w="120000">
                  <a:moveTo>
                    <a:pt x="51870" y="119447"/>
                  </a:moveTo>
                  <a:lnTo>
                    <a:pt x="51870" y="119447"/>
                  </a:lnTo>
                  <a:cubicBezTo>
                    <a:pt x="39383" y="117739"/>
                    <a:pt x="27750" y="112143"/>
                    <a:pt x="18623" y="103451"/>
                  </a:cubicBezTo>
                </a:path>
              </a:pathLst>
            </a:custGeom>
            <a:noFill/>
            <a:ln cap="rnd" cmpd="sng" w="28575">
              <a:solidFill>
                <a:srgbClr val="1D2F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554630" y="1023586"/>
              <a:ext cx="3269978" cy="63529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 txBox="1"/>
            <p:nvPr/>
          </p:nvSpPr>
          <p:spPr>
            <a:xfrm>
              <a:off x="585643" y="1054599"/>
              <a:ext cx="3207952" cy="5732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производство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(создание благ)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2649929" y="635028"/>
              <a:ext cx="2100486" cy="2100486"/>
            </a:xfrm>
            <a:custGeom>
              <a:rect b="b" l="l" r="r" t="t"/>
              <a:pathLst>
                <a:path extrusionOk="0" h="120000" w="120000">
                  <a:moveTo>
                    <a:pt x="20824" y="14555"/>
                  </a:moveTo>
                  <a:lnTo>
                    <a:pt x="20824" y="14555"/>
                  </a:lnTo>
                  <a:cubicBezTo>
                    <a:pt x="29447" y="7121"/>
                    <a:pt x="40008" y="2294"/>
                    <a:pt x="51272" y="638"/>
                  </a:cubicBezTo>
                </a:path>
              </a:pathLst>
            </a:custGeom>
            <a:noFill/>
            <a:ln cap="rnd" cmpd="sng" w="28575">
              <a:solidFill>
                <a:srgbClr val="1D2F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" name="Google Shape;243;p9"/>
          <p:cNvGrpSpPr/>
          <p:nvPr/>
        </p:nvGrpSpPr>
        <p:grpSpPr>
          <a:xfrm>
            <a:off x="899592" y="5175650"/>
            <a:ext cx="3240360" cy="576064"/>
            <a:chOff x="2608828" y="2652146"/>
            <a:chExt cx="2847239" cy="802453"/>
          </a:xfrm>
        </p:grpSpPr>
        <p:sp>
          <p:nvSpPr>
            <p:cNvPr id="244" name="Google Shape;244;p9"/>
            <p:cNvSpPr/>
            <p:nvPr/>
          </p:nvSpPr>
          <p:spPr>
            <a:xfrm>
              <a:off x="2608828" y="2652146"/>
              <a:ext cx="2847239" cy="80245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2648001" y="2691319"/>
              <a:ext cx="2768893" cy="724107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производственное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(для дальнейшего производства)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46" name="Google Shape;246;p9"/>
          <p:cNvGrpSpPr/>
          <p:nvPr/>
        </p:nvGrpSpPr>
        <p:grpSpPr>
          <a:xfrm>
            <a:off x="5220072" y="5175650"/>
            <a:ext cx="3240360" cy="576064"/>
            <a:chOff x="2608828" y="2652146"/>
            <a:chExt cx="2847239" cy="802453"/>
          </a:xfrm>
        </p:grpSpPr>
        <p:sp>
          <p:nvSpPr>
            <p:cNvPr id="247" name="Google Shape;247;p9"/>
            <p:cNvSpPr/>
            <p:nvPr/>
          </p:nvSpPr>
          <p:spPr>
            <a:xfrm>
              <a:off x="2608828" y="2652146"/>
              <a:ext cx="2847239" cy="80245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2648001" y="2691319"/>
              <a:ext cx="2768893" cy="724107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личное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(для своих нужд)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249" name="Google Shape;249;p9"/>
          <p:cNvCxnSpPr/>
          <p:nvPr/>
        </p:nvCxnSpPr>
        <p:spPr>
          <a:xfrm>
            <a:off x="5264654" y="4842385"/>
            <a:ext cx="1008112" cy="288032"/>
          </a:xfrm>
          <a:prstGeom prst="straightConnector1">
            <a:avLst/>
          </a:prstGeom>
          <a:noFill/>
          <a:ln cap="flat" cmpd="sng" w="28575">
            <a:solidFill>
              <a:srgbClr val="1D2F3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0" name="Google Shape;250;p9"/>
          <p:cNvCxnSpPr/>
          <p:nvPr/>
        </p:nvCxnSpPr>
        <p:spPr>
          <a:xfrm flipH="1">
            <a:off x="2519772" y="4842385"/>
            <a:ext cx="1368152" cy="288032"/>
          </a:xfrm>
          <a:prstGeom prst="straightConnector1">
            <a:avLst/>
          </a:prstGeom>
          <a:noFill/>
          <a:ln cap="flat" cmpd="sng" w="28575">
            <a:solidFill>
              <a:srgbClr val="1D2F3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1" name="Google Shape;251;p9"/>
          <p:cNvSpPr/>
          <p:nvPr/>
        </p:nvSpPr>
        <p:spPr>
          <a:xfrm>
            <a:off x="179512" y="6021288"/>
            <a:ext cx="8856984" cy="648072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Любая человеческая деятельность является «производственно-потребительной». В любом своём действии человек что-то производит, а что-то потребляет.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usiness_Plan">
  <a:themeElements>
    <a:clrScheme name="Business Plan">
      <a:dk1>
        <a:srgbClr val="000000"/>
      </a:dk1>
      <a:lt1>
        <a:srgbClr val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2016-11-03T16:53:09Z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31.01.2021</vt:lpwstr>
  </property>
</Properties>
</file>