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715000" cx="9144000"/>
  <p:notesSz cx="6858000" cy="9144000"/>
  <p:embeddedFontLst>
    <p:embeddedFont>
      <p:font typeface="Lobster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Lobster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e4be6edb6_0_3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e4be6edb6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1f1c09cc0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1f1c09cc0e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1e4be6edb6_1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1e4be6edb6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e4be6edb6_1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e4be6edb6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f1c09cc0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21f1c09cc0e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f1c09cc0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21f1c09cc0e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1775355"/>
            <a:ext cx="7772400" cy="12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238500"/>
            <a:ext cx="6400800" cy="14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667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" type="body"/>
          </p:nvPr>
        </p:nvSpPr>
        <p:spPr>
          <a:xfrm>
            <a:off x="457200" y="1333500"/>
            <a:ext cx="4038600" cy="3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6745" lvl="0" marL="457200" rtl="0" algn="l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Char char="•"/>
              <a:defRPr sz="2333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34454" lvl="2" marL="13716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•"/>
              <a:defRPr sz="1667"/>
            </a:lvl3pPr>
            <a:lvl4pPr indent="-323850" lvl="3" marL="18288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–"/>
              <a:defRPr sz="1500"/>
            </a:lvl4pPr>
            <a:lvl5pPr indent="-323850" lvl="4" marL="2286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»"/>
              <a:defRPr sz="1500"/>
            </a:lvl5pPr>
            <a:lvl6pPr indent="-323850" lvl="5" marL="27432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indent="-323850" lvl="6" marL="32004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indent="-323850" lvl="7" marL="36576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indent="-323850" lvl="8" marL="41148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70" name="Google Shape;70;p11"/>
          <p:cNvSpPr txBox="1"/>
          <p:nvPr>
            <p:ph idx="2" type="body"/>
          </p:nvPr>
        </p:nvSpPr>
        <p:spPr>
          <a:xfrm>
            <a:off x="4648200" y="1333500"/>
            <a:ext cx="4038600" cy="3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6745" lvl="0" marL="457200" rtl="0" algn="l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Char char="•"/>
              <a:defRPr sz="2333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34454" lvl="2" marL="13716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•"/>
              <a:defRPr sz="1667"/>
            </a:lvl3pPr>
            <a:lvl4pPr indent="-323850" lvl="3" marL="18288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–"/>
              <a:defRPr sz="1500"/>
            </a:lvl4pPr>
            <a:lvl5pPr indent="-323850" lvl="4" marL="2286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»"/>
              <a:defRPr sz="1500"/>
            </a:lvl5pPr>
            <a:lvl6pPr indent="-323850" lvl="5" marL="27432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6pPr>
            <a:lvl7pPr indent="-323850" lvl="6" marL="32004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7pPr>
            <a:lvl8pPr indent="-323850" lvl="7" marL="36576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8pPr>
            <a:lvl9pPr indent="-323850" lvl="8" marL="41148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722313" y="3672417"/>
            <a:ext cx="7772400" cy="11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3333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722313" y="2422261"/>
            <a:ext cx="77724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None/>
              <a:defRPr sz="1667">
                <a:solidFill>
                  <a:schemeClr val="lt1"/>
                </a:solidFill>
              </a:defRPr>
            </a:lvl1pPr>
            <a:lvl2pPr indent="-228600" lvl="1" marL="9144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sz="1333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None/>
              <a:defRPr sz="1167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None/>
              <a:defRPr sz="1167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None/>
              <a:defRPr sz="1167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None/>
              <a:defRPr sz="1167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None/>
              <a:defRPr sz="1167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None/>
              <a:defRPr sz="1167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 rot="5400000">
            <a:off x="5220000" y="1638265"/>
            <a:ext cx="48762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 rot="5400000">
            <a:off x="1029000" y="-342935"/>
            <a:ext cx="48762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 rot="5400000">
            <a:off x="2686050" y="-895350"/>
            <a:ext cx="37719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1792288" y="4000500"/>
            <a:ext cx="54864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667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"/>
          <p:cNvSpPr/>
          <p:nvPr>
            <p:ph idx="2" type="pic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1792288" y="4472782"/>
            <a:ext cx="54864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None/>
              <a:defRPr sz="1167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2pPr>
            <a:lvl3pPr indent="-228600" lvl="2" marL="1371600" rtl="0" algn="l">
              <a:spcBef>
                <a:spcPts val="167"/>
              </a:spcBef>
              <a:spcAft>
                <a:spcPts val="0"/>
              </a:spcAft>
              <a:buClr>
                <a:schemeClr val="lt1"/>
              </a:buClr>
              <a:buSzPts val="833"/>
              <a:buNone/>
              <a:defRPr sz="833"/>
            </a:lvl3pPr>
            <a:lvl4pPr indent="-228600" lvl="3" marL="18288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43" name="Google Shape;43;p7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457201" y="227542"/>
            <a:ext cx="30084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667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3575050" y="227542"/>
            <a:ext cx="5111700" cy="4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7954" lvl="0" marL="457200" rtl="0" algn="l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667"/>
              <a:buChar char="•"/>
              <a:defRPr sz="2667"/>
            </a:lvl1pPr>
            <a:lvl2pPr indent="-376745" lvl="1" marL="914400" rtl="0" algn="l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Char char="–"/>
              <a:defRPr sz="2333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34454" lvl="3" marL="18288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–"/>
              <a:defRPr sz="1667"/>
            </a:lvl4pPr>
            <a:lvl5pPr indent="-334454" lvl="4" marL="22860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»"/>
              <a:defRPr sz="1667"/>
            </a:lvl5pPr>
            <a:lvl6pPr indent="-334454" lvl="5" marL="27432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•"/>
              <a:defRPr sz="1667"/>
            </a:lvl6pPr>
            <a:lvl7pPr indent="-334454" lvl="6" marL="32004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•"/>
              <a:defRPr sz="1667"/>
            </a:lvl7pPr>
            <a:lvl8pPr indent="-334454" lvl="7" marL="36576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•"/>
              <a:defRPr sz="1667"/>
            </a:lvl8pPr>
            <a:lvl9pPr indent="-334454" lvl="8" marL="41148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•"/>
              <a:defRPr sz="1667"/>
            </a:lvl9pPr>
          </a:lstStyle>
          <a:p/>
        </p:txBody>
      </p:sp>
      <p:sp>
        <p:nvSpPr>
          <p:cNvPr id="49" name="Google Shape;49;p8"/>
          <p:cNvSpPr txBox="1"/>
          <p:nvPr>
            <p:ph idx="2" type="body"/>
          </p:nvPr>
        </p:nvSpPr>
        <p:spPr>
          <a:xfrm>
            <a:off x="457201" y="1195917"/>
            <a:ext cx="3008400" cy="39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None/>
              <a:defRPr sz="1167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2pPr>
            <a:lvl3pPr indent="-228600" lvl="2" marL="1371600" rtl="0" algn="l">
              <a:spcBef>
                <a:spcPts val="167"/>
              </a:spcBef>
              <a:spcAft>
                <a:spcPts val="0"/>
              </a:spcAft>
              <a:buClr>
                <a:schemeClr val="lt1"/>
              </a:buClr>
              <a:buSzPts val="833"/>
              <a:buNone/>
              <a:defRPr sz="833"/>
            </a:lvl3pPr>
            <a:lvl4pPr indent="-228600" lvl="3" marL="18288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rtl="0" algn="l">
              <a:spcBef>
                <a:spcPts val="150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50" name="Google Shape;50;p8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" type="body"/>
          </p:nvPr>
        </p:nvSpPr>
        <p:spPr>
          <a:xfrm>
            <a:off x="457200" y="1279261"/>
            <a:ext cx="4040100" cy="53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1pPr>
            <a:lvl2pPr indent="-228600" lvl="1" marL="9144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None/>
              <a:defRPr b="1" sz="1667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3pPr>
            <a:lvl4pPr indent="-228600" lvl="3" marL="18288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4pPr>
            <a:lvl5pPr indent="-228600" lvl="4" marL="22860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5pPr>
            <a:lvl6pPr indent="-228600" lvl="5" marL="27432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6pPr>
            <a:lvl7pPr indent="-228600" lvl="6" marL="32004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7pPr>
            <a:lvl8pPr indent="-228600" lvl="7" marL="36576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8pPr>
            <a:lvl9pPr indent="-228600" lvl="8" marL="41148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9pPr>
          </a:lstStyle>
          <a:p/>
        </p:txBody>
      </p:sp>
      <p:sp>
        <p:nvSpPr>
          <p:cNvPr id="61" name="Google Shape;61;p10"/>
          <p:cNvSpPr txBox="1"/>
          <p:nvPr>
            <p:ph idx="2" type="body"/>
          </p:nvPr>
        </p:nvSpPr>
        <p:spPr>
          <a:xfrm>
            <a:off x="457200" y="1812396"/>
            <a:ext cx="4040100" cy="3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1pPr>
            <a:lvl2pPr indent="-334454" lvl="1" marL="9144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–"/>
              <a:defRPr sz="1667"/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3pPr>
            <a:lvl4pPr indent="-313245" lvl="3" marL="18288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–"/>
              <a:defRPr sz="1333"/>
            </a:lvl4pPr>
            <a:lvl5pPr indent="-313245" lvl="4" marL="22860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»"/>
              <a:defRPr sz="1333"/>
            </a:lvl5pPr>
            <a:lvl6pPr indent="-313245" lvl="5" marL="27432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•"/>
              <a:defRPr sz="1333"/>
            </a:lvl6pPr>
            <a:lvl7pPr indent="-313245" lvl="6" marL="32004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•"/>
              <a:defRPr sz="1333"/>
            </a:lvl7pPr>
            <a:lvl8pPr indent="-313245" lvl="7" marL="36576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•"/>
              <a:defRPr sz="1333"/>
            </a:lvl8pPr>
            <a:lvl9pPr indent="-313245" lvl="8" marL="41148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•"/>
              <a:defRPr sz="1333"/>
            </a:lvl9pPr>
          </a:lstStyle>
          <a:p/>
        </p:txBody>
      </p:sp>
      <p:sp>
        <p:nvSpPr>
          <p:cNvPr id="62" name="Google Shape;62;p10"/>
          <p:cNvSpPr txBox="1"/>
          <p:nvPr>
            <p:ph idx="3" type="body"/>
          </p:nvPr>
        </p:nvSpPr>
        <p:spPr>
          <a:xfrm>
            <a:off x="4645026" y="1279261"/>
            <a:ext cx="4041900" cy="53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1pPr>
            <a:lvl2pPr indent="-228600" lvl="1" marL="9144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None/>
              <a:defRPr b="1" sz="1667"/>
            </a:lvl2pPr>
            <a:lvl3pPr indent="-228600" lvl="2" marL="13716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3pPr>
            <a:lvl4pPr indent="-228600" lvl="3" marL="18288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4pPr>
            <a:lvl5pPr indent="-228600" lvl="4" marL="22860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5pPr>
            <a:lvl6pPr indent="-228600" lvl="5" marL="27432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6pPr>
            <a:lvl7pPr indent="-228600" lvl="6" marL="32004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7pPr>
            <a:lvl8pPr indent="-228600" lvl="7" marL="36576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8pPr>
            <a:lvl9pPr indent="-228600" lvl="8" marL="41148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None/>
              <a:defRPr b="1" sz="1333"/>
            </a:lvl9pPr>
          </a:lstStyle>
          <a:p/>
        </p:txBody>
      </p:sp>
      <p:sp>
        <p:nvSpPr>
          <p:cNvPr id="63" name="Google Shape;63;p10"/>
          <p:cNvSpPr txBox="1"/>
          <p:nvPr>
            <p:ph idx="4" type="body"/>
          </p:nvPr>
        </p:nvSpPr>
        <p:spPr>
          <a:xfrm>
            <a:off x="4645026" y="1812396"/>
            <a:ext cx="4041900" cy="32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1pPr>
            <a:lvl2pPr indent="-334454" lvl="1" marL="91440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Char char="–"/>
              <a:defRPr sz="1667"/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3pPr>
            <a:lvl4pPr indent="-313245" lvl="3" marL="18288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–"/>
              <a:defRPr sz="1333"/>
            </a:lvl4pPr>
            <a:lvl5pPr indent="-313245" lvl="4" marL="22860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»"/>
              <a:defRPr sz="1333"/>
            </a:lvl5pPr>
            <a:lvl6pPr indent="-313245" lvl="5" marL="27432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•"/>
              <a:defRPr sz="1333"/>
            </a:lvl6pPr>
            <a:lvl7pPr indent="-313245" lvl="6" marL="32004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•"/>
              <a:defRPr sz="1333"/>
            </a:lvl7pPr>
            <a:lvl8pPr indent="-313245" lvl="7" marL="36576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•"/>
              <a:defRPr sz="1333"/>
            </a:lvl8pPr>
            <a:lvl9pPr indent="-313245" lvl="8" marL="4114800" rtl="0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333"/>
              <a:buChar char="•"/>
              <a:defRPr sz="1333"/>
            </a:lvl9pPr>
          </a:lstStyle>
          <a:p/>
        </p:txBody>
      </p:sp>
      <p:sp>
        <p:nvSpPr>
          <p:cNvPr id="64" name="Google Shape;64;p10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66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66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66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66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66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66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66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66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66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97954" lvl="0" marL="457200" marR="0" rtl="0" algn="l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6745" lvl="1" marL="914400" marR="0" rtl="0" algn="l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Arial"/>
              <a:buChar char="–"/>
              <a:defRPr b="0" i="0" sz="2333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4454" lvl="3" marL="1828800" marR="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Char char="–"/>
              <a:defRPr b="0" i="0" sz="16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4454" lvl="4" marL="2286000" marR="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Char char="»"/>
              <a:defRPr b="0" i="0" sz="16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4454" lvl="5" marL="2743200" marR="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Char char="•"/>
              <a:defRPr b="0" i="0" sz="16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4454" lvl="6" marL="3200400" marR="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Char char="•"/>
              <a:defRPr b="0" i="0" sz="16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4454" lvl="7" marL="3657600" marR="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Char char="•"/>
              <a:defRPr b="0" i="0" sz="16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4454" lvl="8" marL="4114800" marR="0" rtl="0" algn="l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Char char="•"/>
              <a:defRPr b="0" i="0" sz="16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5297487"/>
            <a:ext cx="2895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5297487"/>
            <a:ext cx="2133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  <a:def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10" Type="http://schemas.openxmlformats.org/officeDocument/2006/relationships/image" Target="../media/image23.png"/><Relationship Id="rId9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35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7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3.jpg"/><Relationship Id="rId5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28.jpg"/><Relationship Id="rId5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1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128400" y="686125"/>
            <a:ext cx="88872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«Гимназия №2 г. Солигорска»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Людмила Антоновна Ларчик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учитель истории и обществоведения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высшей квалификационной категории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Урок Истории Беларуси в 9 классе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Тема урока :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</a:rPr>
              <a:t>“</a:t>
            </a:r>
            <a:r>
              <a:rPr b="1" lang="en-US" sz="2000">
                <a:solidFill>
                  <a:schemeClr val="dk1"/>
                </a:solidFill>
              </a:rPr>
              <a:t>Развитие образования, науки и культуры во второй половине 1940-х — 1980-е гг.</a:t>
            </a:r>
            <a:r>
              <a:rPr b="1" lang="en-US" sz="2000">
                <a:solidFill>
                  <a:schemeClr val="dk1"/>
                </a:solidFill>
              </a:rPr>
              <a:t>“</a:t>
            </a:r>
            <a:endParaRPr b="1" sz="2000">
              <a:solidFill>
                <a:schemeClr val="dk1"/>
              </a:solidFill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1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2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4510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1147" y="221500"/>
            <a:ext cx="2063828" cy="29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1197200" y="3122000"/>
            <a:ext cx="195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В. Ф. Купревич</a:t>
            </a:r>
            <a:endParaRPr b="1" sz="1600"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6179" y="197677"/>
            <a:ext cx="2035823" cy="29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3712400" y="3122000"/>
            <a:ext cx="195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Я. Б. Зельдович</a:t>
            </a:r>
            <a:endParaRPr b="1" sz="1600"/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3212" y="241726"/>
            <a:ext cx="1959664" cy="28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/>
        </p:nvSpPr>
        <p:spPr>
          <a:xfrm>
            <a:off x="6241063" y="3122000"/>
            <a:ext cx="177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П. О. Сухой</a:t>
            </a:r>
            <a:endParaRPr b="1" sz="1600"/>
          </a:p>
        </p:txBody>
      </p:sp>
      <p:sp>
        <p:nvSpPr>
          <p:cNvPr id="159" name="Google Shape;159;p22"/>
          <p:cNvSpPr txBox="1"/>
          <p:nvPr/>
        </p:nvSpPr>
        <p:spPr>
          <a:xfrm>
            <a:off x="665050" y="3923900"/>
            <a:ext cx="7980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С какими достижениями белорусской науки </a:t>
            </a:r>
            <a:endParaRPr sz="24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связаны имена этих учёных?</a:t>
            </a:r>
            <a:endParaRPr sz="24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541075" y="417500"/>
            <a:ext cx="83304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Быстрыми темпами шло развитие радиоэлектроники и интегральной микроэлектроники, вычислительной техники.</a:t>
            </a:r>
            <a:endParaRPr>
              <a:solidFill>
                <a:schemeClr val="dk1"/>
              </a:solidFill>
            </a:endParaRPr>
          </a:p>
          <a:p>
            <a:pPr indent="-165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Белорусы Петр Климук и Владимир Коваленок стали </a:t>
            </a:r>
            <a:r>
              <a:rPr b="1"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етчиками-космонавтами СССР.</a:t>
            </a:r>
            <a:endParaRPr b="0" i="0" sz="2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6966225" y="4582175"/>
            <a:ext cx="2096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1" lang="en-US" sz="22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П. И. Климук</a:t>
            </a:r>
            <a:endParaRPr sz="22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101424" y="4455700"/>
            <a:ext cx="1837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i="1" lang="en-US" sz="22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В. Коваленок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4075" y="2510900"/>
            <a:ext cx="4892150" cy="30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4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/>
          <p:nvPr/>
        </p:nvSpPr>
        <p:spPr>
          <a:xfrm>
            <a:off x="879225" y="247975"/>
            <a:ext cx="75348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67"/>
              <a:buFont typeface="Arial"/>
              <a:buNone/>
            </a:pPr>
            <a:r>
              <a:rPr b="1" i="0" lang="en-US" sz="2667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Условия развития белорусской	 литературы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159000" y="1016975"/>
            <a:ext cx="88260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1" i="0" lang="en-US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50-х-80-х годах определялись:</a:t>
            </a:r>
            <a:endParaRPr>
              <a:solidFill>
                <a:schemeClr val="dk1"/>
              </a:solidFill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-"/>
            </a:pPr>
            <a:r>
              <a:rPr b="1" i="0" lang="en-US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сохранением руководящей и направляющей роли партии;</a:t>
            </a:r>
            <a:endParaRPr>
              <a:solidFill>
                <a:schemeClr val="dk1"/>
              </a:solidFill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-"/>
            </a:pPr>
            <a:r>
              <a:rPr b="1" i="0" lang="en-US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методом социалистического реализма;</a:t>
            </a:r>
            <a:endParaRPr>
              <a:solidFill>
                <a:schemeClr val="dk1"/>
              </a:solidFill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-"/>
            </a:pPr>
            <a:r>
              <a:rPr b="1" i="0" lang="en-US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критикой произведений с реалистичными подходами к осмыслению и показу общественных процессов;</a:t>
            </a:r>
            <a:endParaRPr>
              <a:solidFill>
                <a:schemeClr val="dk1"/>
              </a:solidFill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-"/>
            </a:pPr>
            <a:r>
              <a:rPr b="1" i="0" lang="en-US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стремлением партийного руководства сориентировать деятелей культуры на прославление великих свершений советской страны и решение задач построения коммунизма;</a:t>
            </a:r>
            <a:endParaRPr>
              <a:solidFill>
                <a:schemeClr val="dk1"/>
              </a:solidFill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-"/>
            </a:pPr>
            <a:r>
              <a:rPr b="1" i="0" lang="en-US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помещением в центр внимания новой исторической общности-советский народ;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5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/>
          <p:nvPr/>
        </p:nvSpPr>
        <p:spPr>
          <a:xfrm>
            <a:off x="762001" y="1"/>
            <a:ext cx="7619999" cy="1143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Calibri"/>
              <a:buNone/>
            </a:pPr>
            <a:r>
              <a:rPr b="1" i="0" lang="en-US" sz="45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Развитие литературы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33"/>
              <a:buFont typeface="Calibri"/>
              <a:buNone/>
            </a:pPr>
            <a:r>
              <a:rPr b="1" i="0" lang="en-US" sz="2333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связано в первую очередь с именами 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grpSp>
        <p:nvGrpSpPr>
          <p:cNvPr id="182" name="Google Shape;182;p25"/>
          <p:cNvGrpSpPr/>
          <p:nvPr/>
        </p:nvGrpSpPr>
        <p:grpSpPr>
          <a:xfrm>
            <a:off x="935029" y="1211213"/>
            <a:ext cx="1666882" cy="2200185"/>
            <a:chOff x="146991" y="1542584"/>
            <a:chExt cx="2001000" cy="2641200"/>
          </a:xfrm>
        </p:grpSpPr>
        <p:pic>
          <p:nvPicPr>
            <p:cNvPr id="183" name="Google Shape;183;p25"/>
            <p:cNvPicPr preferRelativeResize="0"/>
            <p:nvPr/>
          </p:nvPicPr>
          <p:blipFill rotWithShape="1">
            <a:blip r:embed="rId4">
              <a:alphaModFix/>
            </a:blip>
            <a:srcRect b="0" l="0" r="566" t="1565"/>
            <a:stretch/>
          </p:blipFill>
          <p:spPr>
            <a:xfrm>
              <a:off x="146991" y="1542584"/>
              <a:ext cx="2001000" cy="2641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184" name="Google Shape;184;p25"/>
            <p:cNvSpPr/>
            <p:nvPr/>
          </p:nvSpPr>
          <p:spPr>
            <a:xfrm>
              <a:off x="202527" y="3572026"/>
              <a:ext cx="1909500" cy="490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И.Науменко</a:t>
              </a:r>
              <a:endParaRPr/>
            </a:p>
          </p:txBody>
        </p:sp>
      </p:grpSp>
      <p:grpSp>
        <p:nvGrpSpPr>
          <p:cNvPr id="185" name="Google Shape;185;p25"/>
          <p:cNvGrpSpPr/>
          <p:nvPr/>
        </p:nvGrpSpPr>
        <p:grpSpPr>
          <a:xfrm>
            <a:off x="2798807" y="1203314"/>
            <a:ext cx="1560476" cy="2170182"/>
            <a:chOff x="2159221" y="1879695"/>
            <a:chExt cx="1620600" cy="2228113"/>
          </a:xfrm>
        </p:grpSpPr>
        <p:pic>
          <p:nvPicPr>
            <p:cNvPr id="186" name="Google Shape;186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59221" y="1879695"/>
              <a:ext cx="1620600" cy="2218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187" name="Google Shape;187;p25"/>
            <p:cNvSpPr txBox="1"/>
            <p:nvPr/>
          </p:nvSpPr>
          <p:spPr>
            <a:xfrm>
              <a:off x="2320188" y="3728608"/>
              <a:ext cx="1349400" cy="37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И.Мележа</a:t>
              </a:r>
              <a:endParaRPr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2194961" y="1879695"/>
              <a:ext cx="1549208" cy="2218245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663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25"/>
          <p:cNvGrpSpPr/>
          <p:nvPr/>
        </p:nvGrpSpPr>
        <p:grpSpPr>
          <a:xfrm>
            <a:off x="4453587" y="1143861"/>
            <a:ext cx="1917073" cy="2233679"/>
            <a:chOff x="4065944" y="2640574"/>
            <a:chExt cx="2299200" cy="2680200"/>
          </a:xfrm>
        </p:grpSpPr>
        <p:pic>
          <p:nvPicPr>
            <p:cNvPr id="190" name="Google Shape;190;p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189207" y="2640574"/>
              <a:ext cx="2052600" cy="2680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191" name="Google Shape;191;p25"/>
            <p:cNvSpPr/>
            <p:nvPr/>
          </p:nvSpPr>
          <p:spPr>
            <a:xfrm>
              <a:off x="4065944" y="4755785"/>
              <a:ext cx="2299200" cy="4905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В.Короткевича</a:t>
              </a:r>
              <a:endParaRPr/>
            </a:p>
          </p:txBody>
        </p:sp>
      </p:grpSp>
      <p:grpSp>
        <p:nvGrpSpPr>
          <p:cNvPr id="192" name="Google Shape;192;p25"/>
          <p:cNvGrpSpPr/>
          <p:nvPr/>
        </p:nvGrpSpPr>
        <p:grpSpPr>
          <a:xfrm>
            <a:off x="6573718" y="1133972"/>
            <a:ext cx="1727508" cy="2135274"/>
            <a:chOff x="6569748" y="2913967"/>
            <a:chExt cx="1965087" cy="2680148"/>
          </a:xfrm>
        </p:grpSpPr>
        <p:sp>
          <p:nvSpPr>
            <p:cNvPr id="193" name="Google Shape;193;p25"/>
            <p:cNvSpPr/>
            <p:nvPr/>
          </p:nvSpPr>
          <p:spPr>
            <a:xfrm>
              <a:off x="6569748" y="2913967"/>
              <a:ext cx="1845814" cy="2680148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rgbClr val="663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en-US" sz="1800" u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                                                                                                                                                            </a:t>
              </a:r>
              <a:endParaRPr/>
            </a:p>
          </p:txBody>
        </p:sp>
        <p:pic>
          <p:nvPicPr>
            <p:cNvPr id="194" name="Google Shape;194;p25"/>
            <p:cNvPicPr preferRelativeResize="0"/>
            <p:nvPr/>
          </p:nvPicPr>
          <p:blipFill rotWithShape="1">
            <a:blip r:embed="rId7">
              <a:alphaModFix/>
            </a:blip>
            <a:srcRect b="9135" l="10671" r="10671" t="9135"/>
            <a:stretch/>
          </p:blipFill>
          <p:spPr>
            <a:xfrm>
              <a:off x="6686656" y="3024273"/>
              <a:ext cx="1611900" cy="214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195" name="Google Shape;195;p25"/>
            <p:cNvSpPr txBox="1"/>
            <p:nvPr/>
          </p:nvSpPr>
          <p:spPr>
            <a:xfrm>
              <a:off x="6605535" y="5074676"/>
              <a:ext cx="1929300" cy="46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И.Шамякина</a:t>
              </a:r>
              <a:endParaRPr/>
            </a:p>
          </p:txBody>
        </p:sp>
      </p:grpSp>
      <p:grpSp>
        <p:nvGrpSpPr>
          <p:cNvPr id="196" name="Google Shape;196;p25"/>
          <p:cNvGrpSpPr/>
          <p:nvPr/>
        </p:nvGrpSpPr>
        <p:grpSpPr>
          <a:xfrm>
            <a:off x="3772441" y="3517106"/>
            <a:ext cx="1586680" cy="2103437"/>
            <a:chOff x="2485537" y="4213767"/>
            <a:chExt cx="1753438" cy="2523458"/>
          </a:xfrm>
        </p:grpSpPr>
        <p:sp>
          <p:nvSpPr>
            <p:cNvPr id="197" name="Google Shape;197;p25"/>
            <p:cNvSpPr/>
            <p:nvPr/>
          </p:nvSpPr>
          <p:spPr>
            <a:xfrm>
              <a:off x="2485537" y="4213767"/>
              <a:ext cx="1753438" cy="2523458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rgbClr val="663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8" name="Google Shape;198;p2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37870" y="4316227"/>
              <a:ext cx="1649797" cy="2202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25"/>
            <p:cNvSpPr/>
            <p:nvPr/>
          </p:nvSpPr>
          <p:spPr>
            <a:xfrm>
              <a:off x="2530370" y="6242030"/>
              <a:ext cx="1700635" cy="412005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1" i="0" lang="en-US" sz="14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А.Адамовича</a:t>
              </a:r>
              <a:endParaRPr/>
            </a:p>
          </p:txBody>
        </p:sp>
      </p:grpSp>
      <p:grpSp>
        <p:nvGrpSpPr>
          <p:cNvPr id="200" name="Google Shape;200;p25"/>
          <p:cNvGrpSpPr/>
          <p:nvPr/>
        </p:nvGrpSpPr>
        <p:grpSpPr>
          <a:xfrm>
            <a:off x="1810770" y="3492561"/>
            <a:ext cx="1765764" cy="2184213"/>
            <a:chOff x="270479" y="4185624"/>
            <a:chExt cx="2119510" cy="2620532"/>
          </a:xfrm>
        </p:grpSpPr>
        <p:grpSp>
          <p:nvGrpSpPr>
            <p:cNvPr id="201" name="Google Shape;201;p25"/>
            <p:cNvGrpSpPr/>
            <p:nvPr/>
          </p:nvGrpSpPr>
          <p:grpSpPr>
            <a:xfrm>
              <a:off x="270479" y="4185624"/>
              <a:ext cx="1898676" cy="2562298"/>
              <a:chOff x="2491080" y="4213907"/>
              <a:chExt cx="1737600" cy="2311500"/>
            </a:xfrm>
          </p:grpSpPr>
          <p:sp>
            <p:nvSpPr>
              <p:cNvPr id="202" name="Google Shape;202;p25"/>
              <p:cNvSpPr/>
              <p:nvPr/>
            </p:nvSpPr>
            <p:spPr>
              <a:xfrm>
                <a:off x="2491080" y="4213907"/>
                <a:ext cx="1737600" cy="2311500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25400">
                <a:solidFill>
                  <a:srgbClr val="6633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r>
                  <a:rPr b="0" i="0" lang="en-US" sz="1800" u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И.Чигринова</a:t>
                </a:r>
                <a:endParaRPr/>
              </a:p>
            </p:txBody>
          </p:sp>
          <p:pic>
            <p:nvPicPr>
              <p:cNvPr id="203" name="Google Shape;203;p25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2543214" y="4400234"/>
                <a:ext cx="1633356" cy="19215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4" name="Google Shape;204;p25"/>
            <p:cNvSpPr/>
            <p:nvPr/>
          </p:nvSpPr>
          <p:spPr>
            <a:xfrm>
              <a:off x="373689" y="6315956"/>
              <a:ext cx="2016300" cy="490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И.Чигринова</a:t>
              </a:r>
              <a:endParaRPr/>
            </a:p>
          </p:txBody>
        </p:sp>
      </p:grpSp>
      <p:grpSp>
        <p:nvGrpSpPr>
          <p:cNvPr id="205" name="Google Shape;205;p25"/>
          <p:cNvGrpSpPr/>
          <p:nvPr/>
        </p:nvGrpSpPr>
        <p:grpSpPr>
          <a:xfrm>
            <a:off x="5674472" y="3536054"/>
            <a:ext cx="1587399" cy="2071928"/>
            <a:chOff x="6863680" y="4243143"/>
            <a:chExt cx="1902900" cy="2485817"/>
          </a:xfrm>
        </p:grpSpPr>
        <p:sp>
          <p:nvSpPr>
            <p:cNvPr id="206" name="Google Shape;206;p25"/>
            <p:cNvSpPr/>
            <p:nvPr/>
          </p:nvSpPr>
          <p:spPr>
            <a:xfrm>
              <a:off x="6863680" y="4243143"/>
              <a:ext cx="1902900" cy="24858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rgbClr val="6633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7" name="Google Shape;207;p2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988527" y="4292929"/>
              <a:ext cx="1728491" cy="2112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25"/>
            <p:cNvSpPr/>
            <p:nvPr/>
          </p:nvSpPr>
          <p:spPr>
            <a:xfrm>
              <a:off x="6879882" y="6238760"/>
              <a:ext cx="1870500" cy="4902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1" i="0" lang="en-US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В.Быкова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1325550" y="373150"/>
            <a:ext cx="6492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Выяснить, какие темы преобладали в произведениях белорусских авторов.</a:t>
            </a:r>
            <a:endParaRPr sz="28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 rotWithShape="1">
          <a:blip r:embed="rId4">
            <a:alphaModFix/>
          </a:blip>
          <a:srcRect b="0" l="0" r="45265" t="21838"/>
          <a:stretch/>
        </p:blipFill>
        <p:spPr>
          <a:xfrm>
            <a:off x="163450" y="1419850"/>
            <a:ext cx="1876825" cy="33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1650" y="1378950"/>
            <a:ext cx="2109250" cy="33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 rotWithShape="1">
          <a:blip r:embed="rId6">
            <a:alphaModFix/>
          </a:blip>
          <a:srcRect b="34006" l="18144" r="9217" t="0"/>
          <a:stretch/>
        </p:blipFill>
        <p:spPr>
          <a:xfrm>
            <a:off x="4447999" y="1378950"/>
            <a:ext cx="2202575" cy="33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7675" y="1378950"/>
            <a:ext cx="2202575" cy="33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7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/>
          <p:nvPr/>
        </p:nvSpPr>
        <p:spPr>
          <a:xfrm>
            <a:off x="762000" y="17921"/>
            <a:ext cx="7617663" cy="5027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67"/>
              <a:buFont typeface="Arial"/>
              <a:buNone/>
            </a:pPr>
            <a:r>
              <a:rPr b="1" i="0" lang="en-US" sz="2667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Основные темы произведений литературы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611187" y="488950"/>
            <a:ext cx="7620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None/>
            </a:pPr>
            <a:r>
              <a:rPr b="1" i="0" lang="en-US" sz="25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1. Тема Великой Отечественной войны </a:t>
            </a:r>
            <a:endParaRPr sz="23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None/>
            </a:pPr>
            <a:r>
              <a:rPr b="1" i="0" lang="en-US" sz="25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 литературных произведениях</a:t>
            </a:r>
            <a:r>
              <a:rPr i="0" lang="en-US" sz="25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sz="23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142038" y="1350850"/>
            <a:ext cx="88599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b="1" i="0" lang="en-US" sz="21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Наиболее ярко воплощена в романах </a:t>
            </a: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И. Чигринова</a:t>
            </a:r>
            <a:r>
              <a:rPr b="1" i="0" lang="en-US" sz="21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«Плач перепелки», «Оправдание крови», </a:t>
            </a: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И. Науменко</a:t>
            </a:r>
            <a:r>
              <a:rPr b="1" i="0" lang="en-US" sz="21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«Сосна при дороге», «Ветер в соснах», «Сорок третий», дилогии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100"/>
              <a:buFont typeface="Calibri"/>
              <a:buNone/>
            </a:pP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А. Адамовича</a:t>
            </a:r>
            <a:r>
              <a:rPr b="1" i="0" lang="en-US" sz="21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«Партизаны» и «Хатынская повесть», документальная книга «Я из огненной деревни...» (совместно с Я. Брылём и В. Колесником).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b="1" i="0" lang="en-US" sz="21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первой половине 1960-х гг. вышли книги </a:t>
            </a: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В.Быкова</a:t>
            </a:r>
            <a:r>
              <a:rPr b="1" i="0" lang="en-US" sz="21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«Журавлиный крик», повести «Измена», «Третья ракета». В конце 1960-х гг. Быков в повестях «Круглянский мост», «Сотников», «Обелиск» обратился к теме партизанской и подпольной борьбы белорусского народа. В 1970—1980-е гг. появились произведения «Дожить до рассвета», «Пойти и не вернуться», «Знак беды».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8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 txBox="1"/>
          <p:nvPr/>
        </p:nvSpPr>
        <p:spPr>
          <a:xfrm>
            <a:off x="563600" y="212425"/>
            <a:ext cx="8082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C10F"/>
              </a:buClr>
              <a:buSzPts val="2300"/>
              <a:buFont typeface="Calibri"/>
              <a:buNone/>
            </a:pPr>
            <a:r>
              <a:rPr b="1" i="0" lang="en-US" sz="26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2. Отображение в белорусской литературе связи современности с историческим прошлым </a:t>
            </a:r>
            <a:endParaRPr sz="17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304350" y="1105225"/>
            <a:ext cx="8544300" cy="33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мы находим в произведениях </a:t>
            </a:r>
            <a:r>
              <a:rPr b="1" i="0" lang="en-US" sz="23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И.Мележа</a:t>
            </a: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«Люди на болоте», «Дыхание грозы», «Метели, декабрь», составившие трилогию «Полесская хроника».</a:t>
            </a:r>
            <a:endParaRPr>
              <a:solidFill>
                <a:schemeClr val="dk1"/>
              </a:solidFill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b="1" i="1" lang="en-US" sz="23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В. Короткевича</a:t>
            </a:r>
            <a:r>
              <a:rPr b="1" i="1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«Колосья под серпом твоим», «Кастусь Калиновский», «Дикая охота короля Стаха»,  «Христос приземлился в Городне», «Черный замок Ольшанский».</a:t>
            </a:r>
            <a:endParaRPr>
              <a:solidFill>
                <a:schemeClr val="dk1"/>
              </a:solidFill>
            </a:endParaRPr>
          </a:p>
          <a:p>
            <a:pPr indent="-1460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Char char="▪"/>
            </a:pPr>
            <a:r>
              <a:rPr b="1" i="1" lang="en-US" sz="23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И. Шамякина</a:t>
            </a:r>
            <a:r>
              <a:rPr b="1" i="1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«Криницы» ,«Тревожное счастье», «Сердце на ладони», «Снежные зимы», «Злая звезда», «Бронепоезд „Товарищ Ленин"», роман «Петроград —</a:t>
            </a:r>
            <a:r>
              <a:rPr b="1" i="0" lang="en-US" sz="2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Брест».</a:t>
            </a:r>
            <a:r>
              <a:rPr b="0" i="0" lang="en-US" sz="2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9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/>
          <p:nvPr/>
        </p:nvSpPr>
        <p:spPr>
          <a:xfrm>
            <a:off x="936750" y="0"/>
            <a:ext cx="7270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BBBB"/>
              </a:buClr>
              <a:buSzPts val="5000"/>
              <a:buFont typeface="Calibri"/>
              <a:buNone/>
            </a:pPr>
            <a:r>
              <a:rPr i="0" lang="en-US" sz="46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Развитие театра</a:t>
            </a:r>
            <a:endParaRPr sz="1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40" name="Google Shape;240;p29"/>
          <p:cNvSpPr txBox="1"/>
          <p:nvPr/>
        </p:nvSpPr>
        <p:spPr>
          <a:xfrm>
            <a:off x="205950" y="948900"/>
            <a:ext cx="87321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2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 1970—1980-е  гг.ведущим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был Белорусский государственный академический театр </a:t>
            </a:r>
            <a:r>
              <a:rPr b="1" i="0" lang="en-US" sz="2200" u="none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имени Янки Купалы.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2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Наиболее значительными работами купаловцев 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стали спектакли </a:t>
            </a:r>
            <a:r>
              <a:rPr b="1" i="0" lang="en-US" sz="22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по пьесам И. Чигринова «Плач перепелки», А. Дударева «Рядовые».</a:t>
            </a:r>
            <a:endParaRPr sz="16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2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 Белорусском государственном академическом театре имени Якуба Коласа в Витебске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были поставлены спектакли </a:t>
            </a:r>
            <a:r>
              <a:rPr b="1" i="0" lang="en-US" sz="22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«Снежные зимы» по роману И. Шамякина, «Звоны Витебска» по пьесе В. Короткевича.</a:t>
            </a:r>
            <a:endParaRPr sz="16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Государственном </a:t>
            </a:r>
            <a:r>
              <a:rPr b="1" i="0" lang="en-US" sz="22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русском драматическом театре БССР имени М. Горького</a:t>
            </a: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осуществлены постановки </a:t>
            </a:r>
            <a:r>
              <a:rPr b="1" i="0" lang="en-US" sz="22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«Возвращение в Хатынь» по повести А. Адамовича, «Пойти и не вернуться» по повести В. Быкова и др.</a:t>
            </a:r>
            <a:endParaRPr sz="16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0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 txBox="1"/>
          <p:nvPr/>
        </p:nvSpPr>
        <p:spPr>
          <a:xfrm>
            <a:off x="259675" y="225450"/>
            <a:ext cx="6325800" cy="49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100"/>
              <a:buFont typeface="Arial"/>
              <a:buNone/>
            </a:pPr>
            <a:r>
              <a:rPr b="1" i="0" lang="en-US" sz="21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Ведущими белорусскими актерами этого периода были</a:t>
            </a:r>
            <a:r>
              <a:rPr b="1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С. Станюта, </a:t>
            </a:r>
            <a:r>
              <a:rPr b="1" i="0" lang="en-US" sz="2100" u="non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Г. Глебов</a:t>
            </a:r>
            <a:r>
              <a:rPr b="1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П. Молчанов, Б. Платонов, Л. Рахленко, В. Тарасов, С. Бирило. </a:t>
            </a: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3. Стома</a:t>
            </a:r>
            <a:r>
              <a:rPr b="1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3. Броварская, Р. Макарова, </a:t>
            </a:r>
            <a:endParaRPr b="1" i="0" sz="21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100"/>
              <a:buFont typeface="Arial"/>
              <a:buNone/>
            </a:pP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В. Владомирский, Н. Еременко-старший, Л. Ржецкая, Р.Янковский.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100"/>
              <a:buFont typeface="Arial"/>
              <a:buNone/>
            </a:pPr>
            <a:r>
              <a:rPr b="1" i="0" lang="en-US" sz="21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 белорусском театре оперы и балета были поставлены оперы «Кармен» Ж. Бизе, «Фауст» Ш. Гуно, «Евгений Онегин» и «Пиковая дама» П. Панковского, «Князь Игорь» А. Бородина, «Царская невеста» М. Римского-Корсакова, «Иван Сусанин» М. Глинки, «Кастусь Калиновский» Д. Лукаса, «Зорка Венера» K. Семеняки, «Альпийская баллада» Е. Глебова, «Франциск Скорина» Д. Смольского,  балеты «Дон Кихот» Л. Минкуса, «Лебединое озеро»</a:t>
            </a:r>
            <a:endParaRPr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47" name="Google Shape;2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550" y="762425"/>
            <a:ext cx="25146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1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/>
          <p:nvPr/>
        </p:nvSpPr>
        <p:spPr>
          <a:xfrm>
            <a:off x="1476354" y="0"/>
            <a:ext cx="6463821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500"/>
              <a:buFont typeface="Calibri"/>
              <a:buNone/>
            </a:pPr>
            <a:r>
              <a:rPr i="0" lang="en-US" sz="45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Музыкальное искусство.</a:t>
            </a:r>
            <a:r>
              <a:rPr b="0" i="0" lang="en-US" sz="45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4" name="Google Shape;254;p31"/>
          <p:cNvSpPr txBox="1"/>
          <p:nvPr/>
        </p:nvSpPr>
        <p:spPr>
          <a:xfrm>
            <a:off x="150000" y="784825"/>
            <a:ext cx="88440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69875" lvl="0" marL="2190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Font typeface="Lobster"/>
              <a:buChar char="▪"/>
            </a:pPr>
            <a:r>
              <a:rPr b="1" i="0" lang="en-US" sz="26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 1955 г. был утвержден Государственный гимн БССР .</a:t>
            </a:r>
            <a:endParaRPr sz="22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219075" lvl="0" marL="2190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Композитор </a:t>
            </a:r>
            <a:r>
              <a:rPr b="1" i="0" lang="en-US" sz="20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Анатолий Богатырёв</a:t>
            </a: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создал оригинальную композицию </a:t>
            </a:r>
            <a:r>
              <a:rPr b="1" i="0" lang="en-US" sz="20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«Белорусские песни»</a:t>
            </a: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за которую получил   Государственную премию БССР.</a:t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9075" lvl="0" marL="2190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b="1" i="0" lang="en-US" sz="20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Алексей Туренков</a:t>
            </a: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написал </a:t>
            </a:r>
            <a:r>
              <a:rPr b="1" i="0" lang="en-US" sz="20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оперу «Ясный рассвет»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,</a:t>
            </a: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посвященную теме воссоединения Западной Беларуси с БССР.</a:t>
            </a:r>
            <a:endParaRPr b="1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9075" lvl="0" marL="2190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Государственном театре музыкальной комедии БССР, который открылся </a:t>
            </a:r>
            <a:r>
              <a:rPr b="1" i="0" lang="en-US" sz="20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 1971 г. в Минске, была поставлена первая белорусская оперетта «Павлинка» Юрия Семеняко, опера «Зорка Венера», опера Дмитрия Смольского «Франциск Скорина».</a:t>
            </a:r>
            <a:endParaRPr b="1" i="0" sz="2000" u="none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219075" lvl="0" marL="2190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Среди произведений </a:t>
            </a:r>
            <a:r>
              <a:rPr b="1" i="0" lang="en-US" sz="20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на историческую тематику —</a:t>
            </a:r>
            <a:r>
              <a:rPr b="1" i="0" lang="en-US" sz="20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 музыка белорусского композитора Евгения Глебова к кинофильму «Третья ракета», балет «Альпийская баллада» по одноименным повестям В. Быкова, балет «Избранница» по мотивам поэм Я. Купалы.</a:t>
            </a:r>
            <a:endParaRPr sz="2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726500" y="791075"/>
            <a:ext cx="78621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Домашнее задание:</a:t>
            </a:r>
            <a:endParaRPr sz="40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§ 24-25,</a:t>
            </a:r>
            <a:endParaRPr sz="4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повторить§ 19-23, </a:t>
            </a:r>
            <a:endParaRPr sz="4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подготовиться к обобщению </a:t>
            </a:r>
            <a:endParaRPr sz="4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по разделу.</a:t>
            </a:r>
            <a:endParaRPr sz="4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Вопросы стр.133.  </a:t>
            </a:r>
            <a:endParaRPr sz="40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1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2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2"/>
          <p:cNvSpPr txBox="1"/>
          <p:nvPr/>
        </p:nvSpPr>
        <p:spPr>
          <a:xfrm>
            <a:off x="2768350" y="408450"/>
            <a:ext cx="5892900" cy="46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Становлению песенного творчества в республике содействовал вокально-инструментальный ансамбль </a:t>
            </a:r>
            <a:r>
              <a:rPr i="0" lang="en-US" sz="23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«Песняры» </a:t>
            </a:r>
            <a:r>
              <a:rPr i="0" lang="en-US" sz="23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под руководством Владимира Мулявина. 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 меньшую известность завоевал </a:t>
            </a:r>
            <a:r>
              <a:rPr i="0" lang="en-US" sz="23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ансамбль «Сябры»</a:t>
            </a: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Его </a:t>
            </a:r>
            <a:r>
              <a:rPr i="0" lang="en-US" sz="23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художественным руководителем и ведущим солистом стал Анатолий Ярмоленко.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i="0" lang="en-US" sz="23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Хорошо известны слушателям имена певцов В. Вуячича, Я. Евдокимова, Л. Борткевича, Т. Раевской и др.</a:t>
            </a:r>
            <a:endParaRPr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300" u="none">
              <a:solidFill>
                <a:srgbClr val="92D05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61" name="Google Shape;2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675" y="230175"/>
            <a:ext cx="1882825" cy="25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700" y="2857500"/>
            <a:ext cx="1882821" cy="26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3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/>
          <p:nvPr/>
        </p:nvSpPr>
        <p:spPr>
          <a:xfrm>
            <a:off x="749925" y="0"/>
            <a:ext cx="79302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500"/>
              <a:buFont typeface="Calibri"/>
              <a:buNone/>
            </a:pPr>
            <a:r>
              <a:rPr b="1" i="0" lang="en-US" sz="34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Белорусская</a:t>
            </a:r>
            <a:r>
              <a:rPr i="0" lang="en-US" sz="34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1" i="0" lang="en-US" sz="34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живопись</a:t>
            </a:r>
            <a:endParaRPr b="1" i="0" sz="3400" u="none" cap="none" strike="noStrike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167250" y="784800"/>
            <a:ext cx="88095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b="1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живописи наибольшей известностью пользовались имена таких художников, как </a:t>
            </a: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В. Волков, Ф. Дорошевич, В. Стельмашонок, В. Цвир ко, </a:t>
            </a:r>
            <a:r>
              <a:rPr b="1" lang="en-US" sz="21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М</a:t>
            </a: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. Савицкий, Л. Щемелев,  А. Малишевский. 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b="1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этом </a:t>
            </a:r>
            <a:r>
              <a:rPr b="1" i="0" lang="en-US" sz="21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белорусские художники работали во всех жанрах:</a:t>
            </a:r>
            <a:r>
              <a:rPr b="1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пейзажа, </a:t>
            </a: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портрета, бытовом батальном, натюрморта.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b="1" i="0" lang="en-US" sz="24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Необходимо отметить значительный вклад в мировое изобразительное искусство известного белорусского художника Михаила Савицкого.</a:t>
            </a:r>
            <a:r>
              <a:rPr b="1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1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b="1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его работах </a:t>
            </a:r>
            <a:r>
              <a:rPr b="1" i="0" lang="en-US" sz="21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«Партизанская мадонна», «Цифры на сердце» </a:t>
            </a:r>
            <a:r>
              <a:rPr b="1" i="0" lang="en-US" sz="21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показан ужас немецких концлагерей, лично пережитый автором. </a:t>
            </a:r>
            <a:endParaRPr b="1" i="0" sz="2100" u="none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b="1" i="0" lang="en-US" sz="2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Любовью к родной земле пронизаны его полотна «Урожай», «Хлеба» «В поле», «Сказ про хлеб» и др.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4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vitskij-1.jpg" id="275" name="Google Shape;27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2148" y="1017150"/>
            <a:ext cx="4202399" cy="44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/>
          <p:nvPr/>
        </p:nvSpPr>
        <p:spPr>
          <a:xfrm>
            <a:off x="4513245" y="249942"/>
            <a:ext cx="37602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4C4C"/>
              </a:buClr>
              <a:buSzPts val="2333"/>
              <a:buFont typeface="Arial"/>
              <a:buNone/>
            </a:pPr>
            <a:r>
              <a:rPr i="0" lang="en-US" sz="2333" u="none" cap="none" strike="noStrike">
                <a:solidFill>
                  <a:srgbClr val="7A4C4C"/>
                </a:solidFill>
                <a:latin typeface="Lobster"/>
                <a:ea typeface="Lobster"/>
                <a:cs typeface="Lobster"/>
                <a:sym typeface="Lobster"/>
              </a:rPr>
              <a:t>«Партизанская мадонна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4C4C"/>
              </a:buClr>
              <a:buSzPts val="2333"/>
              <a:buFont typeface="Arial"/>
              <a:buNone/>
            </a:pPr>
            <a:r>
              <a:rPr i="0" lang="en-US" sz="2333" u="none" cap="none" strike="noStrike">
                <a:solidFill>
                  <a:srgbClr val="7A4C4C"/>
                </a:solidFill>
                <a:latin typeface="Lobster"/>
                <a:ea typeface="Lobster"/>
                <a:cs typeface="Lobster"/>
                <a:sym typeface="Lobster"/>
              </a:rPr>
              <a:t>(Минская)»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409824" y="4755037"/>
            <a:ext cx="3740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</a:pPr>
            <a:r>
              <a:rPr i="1" lang="en-US" sz="23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«Партизанская мадонна» </a:t>
            </a:r>
            <a:endParaRPr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78" name="Google Shape;27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425" y="178275"/>
            <a:ext cx="3099165" cy="457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5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1283_kopi.jpg" id="284" name="Google Shape;28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373" y="238125"/>
            <a:ext cx="4030550" cy="46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5"/>
          <p:cNvSpPr/>
          <p:nvPr/>
        </p:nvSpPr>
        <p:spPr>
          <a:xfrm>
            <a:off x="1023607" y="4958635"/>
            <a:ext cx="28281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4C4C"/>
              </a:buClr>
              <a:buSzPts val="2667"/>
              <a:buFont typeface="Arial"/>
              <a:buNone/>
            </a:pPr>
            <a:r>
              <a:rPr i="0" lang="en-US" sz="2667" u="none" cap="none" strike="noStrike">
                <a:solidFill>
                  <a:srgbClr val="7A4C4C"/>
                </a:solidFill>
                <a:latin typeface="Lobster"/>
                <a:ea typeface="Lobster"/>
                <a:cs typeface="Lobster"/>
                <a:sym typeface="Lobster"/>
              </a:rPr>
              <a:t>«Чёрная быль»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3426" y="392550"/>
            <a:ext cx="3089392" cy="46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 txBox="1"/>
          <p:nvPr/>
        </p:nvSpPr>
        <p:spPr>
          <a:xfrm>
            <a:off x="5789400" y="5026662"/>
            <a:ext cx="1973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1" i="0" lang="en-US" sz="2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М.Савицкий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287" y="686575"/>
            <a:ext cx="2571475" cy="41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/>
          <p:cNvPicPr preferRelativeResize="0"/>
          <p:nvPr/>
        </p:nvPicPr>
        <p:blipFill rotWithShape="1">
          <a:blip r:embed="rId4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6873" y="3045525"/>
            <a:ext cx="3248814" cy="21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6"/>
          <p:cNvSpPr/>
          <p:nvPr/>
        </p:nvSpPr>
        <p:spPr>
          <a:xfrm>
            <a:off x="880350" y="31973"/>
            <a:ext cx="73833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3F3"/>
              </a:buClr>
              <a:buSzPts val="5000"/>
              <a:buFont typeface="Calibri"/>
              <a:buNone/>
            </a:pPr>
            <a:r>
              <a:rPr b="1" i="0" lang="en-US" sz="36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Архитектура и скульптура</a:t>
            </a:r>
            <a:endParaRPr b="1" sz="36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96" name="Google Shape;296;p36"/>
          <p:cNvSpPr txBox="1"/>
          <p:nvPr/>
        </p:nvSpPr>
        <p:spPr>
          <a:xfrm>
            <a:off x="438300" y="4314275"/>
            <a:ext cx="2571600" cy="10773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Непокорённый человек</a:t>
            </a:r>
            <a:r>
              <a:rPr b="1" i="0" lang="en-US" sz="1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10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Сергей Селиханов, Юрий Градов, Валентин Занкович, Леонид Левин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97" name="Google Shape;297;p36"/>
          <p:cNvSpPr txBox="1"/>
          <p:nvPr/>
        </p:nvSpPr>
        <p:spPr>
          <a:xfrm>
            <a:off x="6552793" y="686575"/>
            <a:ext cx="230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«Прорыв» скульптор А. Аникейчик, архитекторы Ю. Градов, Л. Левин.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3156913" y="4757500"/>
            <a:ext cx="3248700" cy="785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Горельеф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Монументе Победы</a:t>
            </a:r>
            <a:endParaRPr b="1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lang="en-US" sz="1500">
                <a:solidFill>
                  <a:schemeClr val="dk1"/>
                </a:solidFill>
              </a:rPr>
              <a:t>скульптор А. Бембель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6552651" y="4065100"/>
            <a:ext cx="2472600" cy="1477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lang="en-US" sz="1500">
                <a:solidFill>
                  <a:schemeClr val="dk1"/>
                </a:solidFill>
              </a:rPr>
              <a:t>Памятник</a:t>
            </a:r>
            <a:endParaRPr b="1" sz="15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lang="en-US" sz="1500">
                <a:solidFill>
                  <a:schemeClr val="dk1"/>
                </a:solidFill>
              </a:rPr>
              <a:t>пионеру-герою</a:t>
            </a:r>
            <a:endParaRPr b="1" sz="15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lang="en-US" sz="1500">
                <a:solidFill>
                  <a:schemeClr val="dk1"/>
                </a:solidFill>
              </a:rPr>
              <a:t>Марату Казею</a:t>
            </a:r>
            <a:endParaRPr b="1" sz="15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lang="en-US" sz="1500">
                <a:solidFill>
                  <a:schemeClr val="dk1"/>
                </a:solidFill>
              </a:rPr>
              <a:t>скульптор С. Селиханов, архитектор В.Волчек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300" name="Google Shape;30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4300" y="753200"/>
            <a:ext cx="3273950" cy="21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8075" y="1289500"/>
            <a:ext cx="2243200" cy="27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7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-97675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 txBox="1"/>
          <p:nvPr/>
        </p:nvSpPr>
        <p:spPr>
          <a:xfrm>
            <a:off x="77575" y="2717650"/>
            <a:ext cx="3445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«Брестская крепость-герой» скульпторы А.П.Кибальников А.О.Бембель, архитекторы В.А.Король, В.М.Волчек, В.П.Занкович, Ю.И.Казаков, О.А.Стахович, Г.В.Сысоев.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3715175" y="314600"/>
            <a:ext cx="2968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i="0" lang="en-US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«Курган Славы»</a:t>
            </a:r>
            <a:endParaRPr b="1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Скульпторы А. Бембель и Анатолий Артимович, архитекторы Олег Стахович и Лев Мицкевич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7"/>
          <p:cNvSpPr txBox="1"/>
          <p:nvPr/>
        </p:nvSpPr>
        <p:spPr>
          <a:xfrm>
            <a:off x="508500" y="4364350"/>
            <a:ext cx="3689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b="1" i="0" lang="en-US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«Монумент в честь</a:t>
            </a:r>
            <a:r>
              <a:rPr b="1" lang="en-US">
                <a:solidFill>
                  <a:schemeClr val="dk1"/>
                </a:solidFill>
              </a:rPr>
              <a:t> м</a:t>
            </a:r>
            <a:r>
              <a:rPr b="1" i="0" lang="en-US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атери-патриотки» архитектор Трофимчук О. Г., скульпторы Заспицкий А. М., Миско И. Я., Рыжанков Н. А.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10" name="Google Shape;31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28" y="455475"/>
            <a:ext cx="3380968" cy="22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 rotWithShape="1">
          <a:blip r:embed="rId5">
            <a:alphaModFix/>
          </a:blip>
          <a:srcRect b="6733" l="0" r="0" t="0"/>
          <a:stretch/>
        </p:blipFill>
        <p:spPr>
          <a:xfrm>
            <a:off x="6683375" y="103450"/>
            <a:ext cx="2291000" cy="260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2525" y="2788550"/>
            <a:ext cx="4451850" cy="275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8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8"/>
          <p:cNvSpPr/>
          <p:nvPr/>
        </p:nvSpPr>
        <p:spPr>
          <a:xfrm>
            <a:off x="2775175" y="182229"/>
            <a:ext cx="333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500"/>
              <a:buFont typeface="Calibri"/>
              <a:buNone/>
            </a:pPr>
            <a:r>
              <a:rPr b="1" lang="en-US" sz="36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Развитие к</a:t>
            </a:r>
            <a:r>
              <a:rPr b="1" i="0" lang="en-US" sz="36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ино</a:t>
            </a:r>
            <a:endParaRPr sz="36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19" name="Google Shape;319;p38"/>
          <p:cNvSpPr txBox="1"/>
          <p:nvPr/>
        </p:nvSpPr>
        <p:spPr>
          <a:xfrm>
            <a:off x="336175" y="810625"/>
            <a:ext cx="8738700" cy="45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 середине 1950—1960-х гг. на экранах появились такие известные художественные киноленты, как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«Зеленые огни» 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(режиссеры С. Сплошное и И. Шульман),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«Миколка-паровоз» и «Девочка ищет отца» (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режиссер Л. Голуб)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, «Часы остановились в полночь»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 режиссера Н. Фигуровского</a:t>
            </a:r>
            <a:r>
              <a:rPr b="1" lang="en-US" sz="18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.</a:t>
            </a:r>
            <a:endParaRPr sz="16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Документальные ленты представляли собой фильмы-очерки о героях Великой Отечественной войны: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 «Дочь партии» — посвящен героической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деятельности В. Хоружей, 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«Батька Минай» —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М. Ф. Шмырёва, 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«Марат Казей» —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Марата Казея и др. </a:t>
            </a:r>
            <a:endParaRPr b="1" i="0" sz="1800" u="none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В 1970—1980-е гг. на студи</a:t>
            </a:r>
            <a:r>
              <a:rPr b="1" lang="en-US" sz="1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и</a:t>
            </a: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«Беларусьфильм» вышли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историко-революционные фильмы «Крушение империи» 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(режиссер В. Корш-Саблин)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и «Москва — Генуя» (режиссер А. Спешнев при участии В. Корш-Саблина и П. Арманда)</a:t>
            </a: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, фильм о современности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«Белые Росы»</a:t>
            </a: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(режиссер И. Добролюбов)</a:t>
            </a: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, многосерийный фильм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«Государственная граница»</a:t>
            </a: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(режиссеры В. Никифоров и Б. Степанов).</a:t>
            </a: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По трилогии И. Мележа «Полесская хроника»</a:t>
            </a: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режиссер </a:t>
            </a:r>
            <a:endParaRPr b="1" i="0" sz="1800" u="none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8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В. Туров создал киноэпопею из двух лент «Люди на болоте» и «Дыхание грозы»</a:t>
            </a: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b="1" sz="18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Его кинолента </a:t>
            </a:r>
            <a:r>
              <a:rPr b="1" i="0" lang="en-US" sz="1800" u="non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«Через кладбище»</a:t>
            </a:r>
            <a:r>
              <a:rPr b="1" i="0" lang="en-US" sz="1800" u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, снятая в 1964 г., </a:t>
            </a:r>
            <a:r>
              <a:rPr b="1" i="0" lang="en-US" sz="20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по решению ЮНЕСКО в 1994 г. отнесена к 100 лучшим </a:t>
            </a:r>
            <a:r>
              <a:rPr b="1" i="0" lang="en-US" sz="20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фильма</a:t>
            </a:r>
            <a:r>
              <a:rPr b="1" i="0" lang="en-US" sz="2000" u="non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м мира.</a:t>
            </a:r>
            <a:endParaRPr b="1" i="0" sz="2000" u="none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762000" y="217207"/>
            <a:ext cx="7620000" cy="5170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4C4C"/>
              </a:buClr>
              <a:buSzPts val="5500"/>
              <a:buFont typeface="Calibri"/>
              <a:buNone/>
            </a:pPr>
            <a:r>
              <a:rPr i="0" lang="en-US" sz="5000" u="none" cap="none" strike="noStrike">
                <a:solidFill>
                  <a:srgbClr val="663300"/>
                </a:solidFill>
                <a:latin typeface="Lobster"/>
                <a:ea typeface="Lobster"/>
                <a:cs typeface="Lobster"/>
                <a:sym typeface="Lobster"/>
              </a:rPr>
              <a:t>Развитие науки и образования,</a:t>
            </a:r>
            <a:endParaRPr sz="900">
              <a:solidFill>
                <a:srgbClr val="6633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4C4C"/>
              </a:buClr>
              <a:buSzPts val="5500"/>
              <a:buFont typeface="Calibri"/>
              <a:buNone/>
            </a:pPr>
            <a:r>
              <a:rPr i="0" lang="en-US" sz="5000" u="none" cap="none" strike="noStrike">
                <a:solidFill>
                  <a:srgbClr val="663300"/>
                </a:solidFill>
                <a:latin typeface="Lobster"/>
                <a:ea typeface="Lobster"/>
                <a:cs typeface="Lobster"/>
                <a:sym typeface="Lobster"/>
              </a:rPr>
              <a:t> литературы и искусства</a:t>
            </a:r>
            <a:endParaRPr sz="900">
              <a:solidFill>
                <a:srgbClr val="6633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4C4C"/>
              </a:buClr>
              <a:buSzPts val="5500"/>
              <a:buFont typeface="Calibri"/>
              <a:buNone/>
            </a:pPr>
            <a:r>
              <a:rPr i="0" lang="en-US" sz="5000" u="none" cap="none" strike="noStrike">
                <a:solidFill>
                  <a:srgbClr val="663300"/>
                </a:solidFill>
                <a:latin typeface="Lobster"/>
                <a:ea typeface="Lobster"/>
                <a:cs typeface="Lobster"/>
                <a:sym typeface="Lobster"/>
              </a:rPr>
              <a:t>в БССР</a:t>
            </a:r>
            <a:endParaRPr sz="900">
              <a:solidFill>
                <a:srgbClr val="6633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4C4C"/>
              </a:buClr>
              <a:buSzPts val="5500"/>
              <a:buFont typeface="Calibri"/>
              <a:buNone/>
            </a:pPr>
            <a:r>
              <a:rPr i="0" lang="en-US" sz="5000" u="none" cap="none" strike="noStrike">
                <a:solidFill>
                  <a:srgbClr val="663300"/>
                </a:solidFill>
                <a:latin typeface="Lobster"/>
                <a:ea typeface="Lobster"/>
                <a:cs typeface="Lobster"/>
                <a:sym typeface="Lobster"/>
              </a:rPr>
              <a:t>во второй половине</a:t>
            </a:r>
            <a:endParaRPr sz="900">
              <a:solidFill>
                <a:srgbClr val="6633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4C4C"/>
              </a:buClr>
              <a:buSzPts val="5500"/>
              <a:buFont typeface="Calibri"/>
              <a:buNone/>
            </a:pPr>
            <a:r>
              <a:rPr i="0" lang="en-US" sz="5000" u="none" cap="none" strike="noStrike">
                <a:solidFill>
                  <a:srgbClr val="663300"/>
                </a:solidFill>
                <a:latin typeface="Lobster"/>
                <a:ea typeface="Lobster"/>
                <a:cs typeface="Lobster"/>
                <a:sym typeface="Lobster"/>
              </a:rPr>
              <a:t>1950-х-1980-е гг.</a:t>
            </a:r>
            <a:endParaRPr sz="900">
              <a:solidFill>
                <a:srgbClr val="6633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/>
        </p:nvSpPr>
        <p:spPr>
          <a:xfrm>
            <a:off x="274450" y="93075"/>
            <a:ext cx="8572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Lobster"/>
                <a:ea typeface="Lobster"/>
                <a:cs typeface="Lobster"/>
                <a:sym typeface="Lobster"/>
              </a:rPr>
              <a:t>Ознакомьтесь с докладной запиской на стр. 121.</a:t>
            </a:r>
            <a:endParaRPr sz="25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Lobster"/>
                <a:ea typeface="Lobster"/>
                <a:cs typeface="Lobster"/>
                <a:sym typeface="Lobster"/>
              </a:rPr>
              <a:t>Как она характеризует состояние системы образования в послевоенный период?</a:t>
            </a:r>
            <a:endParaRPr sz="25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46300"/>
            <a:ext cx="8839202" cy="207339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217925" y="3419700"/>
            <a:ext cx="8806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Школы либо разрушены либо уничтожены полностью.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Т</a:t>
            </a: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ребовалось отремонтировать или заново возвести здания, 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        </a:t>
            </a:r>
            <a:r>
              <a:rPr lang="en-US" sz="2200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Наладить:</a:t>
            </a:r>
            <a:endParaRPr sz="2200">
              <a:solidFill>
                <a:srgbClr val="CC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Выпуск школьного оборудования,              </a:t>
            </a:r>
            <a:r>
              <a:rPr b="1"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«Средняя школа 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Учебной литературы,                                      </a:t>
            </a:r>
            <a:r>
              <a:rPr b="1"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№4 г. Минска» 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Подготовить учителей.                                           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                              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</a:t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                                        </a:t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2225" y="3419700"/>
            <a:ext cx="2419151" cy="18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209875" y="1126850"/>
            <a:ext cx="8790600" cy="39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en-US" sz="24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Только в 1950/51 </a:t>
            </a:r>
            <a:r>
              <a:rPr b="1" lang="en-US" sz="2000">
                <a:solidFill>
                  <a:schemeClr val="dk1"/>
                </a:solidFill>
              </a:rPr>
              <a:t>учебном году количество школ в республике достигло довоенного уровня. Но количество учеников было меньше, чем в предвоенные годы. 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en-US" sz="24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К середине 1950-х гг.</a:t>
            </a:r>
            <a:r>
              <a:rPr b="1" lang="en-US" sz="2000">
                <a:solidFill>
                  <a:schemeClr val="dk1"/>
                </a:solidFill>
              </a:rPr>
              <a:t> был в основном завершен переход ко всеобщему семилетнему обучению.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1958г.-</a:t>
            </a: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переход ко всеобщему обязательному 8-летнему образованию. 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В первой половине 1970-х гг. </a:t>
            </a:r>
            <a:r>
              <a:rPr b="1" lang="en-US" sz="2100">
                <a:solidFill>
                  <a:schemeClr val="dk1"/>
                </a:solidFill>
              </a:rPr>
              <a:t>стало всеобщим 10-летнее образование.</a:t>
            </a:r>
            <a:endParaRPr b="1" sz="2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Были созданы общеобразовательные трудовые политехнические школы с</a:t>
            </a:r>
            <a:r>
              <a:rPr b="1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</a:t>
            </a: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роизводственным обучением, работают школы рабочей молодёжи, создаются ПТУ, готовившие квалифицированных рабочих, учебно-производственные межшкольные комбинаты – УПК.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879225" y="2975"/>
            <a:ext cx="73443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4C4C"/>
              </a:buClr>
              <a:buSzPts val="4500"/>
              <a:buFont typeface="Calibri"/>
              <a:buNone/>
            </a:pPr>
            <a:r>
              <a:rPr i="0" lang="en-US" sz="45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Развитие образования</a:t>
            </a:r>
            <a:endParaRPr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/>
        </p:nvSpPr>
        <p:spPr>
          <a:xfrm>
            <a:off x="185650" y="96900"/>
            <a:ext cx="8814600" cy="3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Расширяется подготовка специалистов с высшим образованием. 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24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       В первые послевоенные годы успешно работали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Белорусский государственный университет, Политехнический институт и Институт народного хозяйства, Минские педагогический институт иностранных языков и Медицинский институт.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i="0" lang="en-US" sz="24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1950г </a:t>
            </a:r>
            <a:r>
              <a:rPr i="0" lang="en-US" sz="24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i="0" lang="en-US" sz="2400" u="none" cap="none" strike="noStrike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в БССР действуют 29 вузов и более 100 техникумов</a:t>
            </a:r>
            <a:endParaRPr sz="24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Открываются новые учебные заведения: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Гродненский сельскохозяйственный институт, Белорусский институт инженеров железнодорожного транспорта в Гомеле, Белорусский институт механизации и электрификации сельского хозяйства в Минске.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3175" y="3281750"/>
            <a:ext cx="2852800" cy="232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527475"/>
            <a:ext cx="3052701" cy="203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>
            <a:off x="3205100" y="5118425"/>
            <a:ext cx="230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/>
              <a:t>Гродненский сельскохозяйственный институт. </a:t>
            </a:r>
            <a:endParaRPr b="1" sz="1000"/>
          </a:p>
        </p:txBody>
      </p:sp>
      <p:sp>
        <p:nvSpPr>
          <p:cNvPr id="123" name="Google Shape;123;p18"/>
          <p:cNvSpPr txBox="1"/>
          <p:nvPr/>
        </p:nvSpPr>
        <p:spPr>
          <a:xfrm>
            <a:off x="5327550" y="4625825"/>
            <a:ext cx="79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БИИЖТ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latin typeface="Calibri"/>
                <a:ea typeface="Calibri"/>
                <a:cs typeface="Calibri"/>
                <a:sym typeface="Calibri"/>
              </a:rPr>
              <a:t>г.Гомель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-55176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169075" y="236725"/>
            <a:ext cx="89163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    </a:t>
            </a:r>
            <a:r>
              <a:rPr b="1" lang="en-US" sz="2000"/>
              <a:t> </a:t>
            </a:r>
            <a:r>
              <a:rPr b="1" lang="en-US" sz="2000"/>
              <a:t>Чтобы подготовить специалистов для новых отраслей      </a:t>
            </a:r>
            <a:endParaRPr b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  промышленности, в БССР были открыты: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Могилевский машиностроительный и Минский радиотехнический институты. 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Начали работать Брестский, Мозырский и Полоцкий педагогические институты.</a:t>
            </a:r>
            <a:endParaRPr b="1" sz="2000"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050" y="1991711"/>
            <a:ext cx="4122600" cy="291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050" y="2174137"/>
            <a:ext cx="4122600" cy="2729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456750" y="4903300"/>
            <a:ext cx="3936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</a:rPr>
              <a:t>Минский радиотехнический институт</a:t>
            </a:r>
            <a:endParaRPr sz="900"/>
          </a:p>
        </p:txBody>
      </p:sp>
      <p:sp>
        <p:nvSpPr>
          <p:cNvPr id="133" name="Google Shape;133;p19"/>
          <p:cNvSpPr txBox="1"/>
          <p:nvPr/>
        </p:nvSpPr>
        <p:spPr>
          <a:xfrm>
            <a:off x="4777050" y="4903300"/>
            <a:ext cx="382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</a:rPr>
              <a:t>Мозырский педагогические институт.</a:t>
            </a:r>
            <a:endParaRPr b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-55176"/>
            <a:ext cx="9144001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200" y="1101700"/>
            <a:ext cx="7811600" cy="42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/>
        </p:nvSpPr>
        <p:spPr>
          <a:xfrm>
            <a:off x="508350" y="199925"/>
            <a:ext cx="8127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Ознакомьтесь с текстом вкладки стр.132. </a:t>
            </a:r>
            <a:endParaRPr sz="26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О чём свидетельствует эта информация?</a:t>
            </a:r>
            <a:endParaRPr sz="26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1"/>
          <p:cNvPicPr preferRelativeResize="0"/>
          <p:nvPr/>
        </p:nvPicPr>
        <p:blipFill rotWithShape="1">
          <a:blip r:embed="rId3">
            <a:alphaModFix/>
          </a:blip>
          <a:srcRect b="0" l="3462" r="3953" t="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/>
          <p:nvPr/>
        </p:nvSpPr>
        <p:spPr>
          <a:xfrm>
            <a:off x="1228675" y="179250"/>
            <a:ext cx="6549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E9BF"/>
              </a:buClr>
              <a:buSzPts val="5000"/>
              <a:buFont typeface="Calibri"/>
              <a:buNone/>
            </a:pPr>
            <a:r>
              <a:rPr i="0" lang="en-US" sz="4900" u="none" cap="none" strike="noStrike">
                <a:solidFill>
                  <a:srgbClr val="990000"/>
                </a:solidFill>
                <a:latin typeface="Lobster"/>
                <a:ea typeface="Lobster"/>
                <a:cs typeface="Lobster"/>
                <a:sym typeface="Lobster"/>
              </a:rPr>
              <a:t>Развитие науки</a:t>
            </a:r>
            <a:endParaRPr sz="1300">
              <a:solidFill>
                <a:srgbClr val="99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412500" y="1041150"/>
            <a:ext cx="8319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Количество научных учреждений в республике за 1956—1985 гг. возросло с 76 до 167.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Ведущую роль среди них играли институты Академии наук. Отделения Академии наук открылись в Гомеле, Могилеве Гродно и Витебске.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Количество научных и научно-педагогических работников Беларуси в 1985 г. достигло 42,4 тыс. человек против 4,4 тыс. в 1956 г.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Число докторов наук возросло со 134 до 1011 челок, кандидатов наук с 1,6 до 13,1 тыс. человек.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Литейная">
      <a:dk1>
        <a:srgbClr val="000000"/>
      </a:dk1>
      <a:lt1>
        <a:srgbClr val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